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32" r:id="rId2"/>
  </p:sldMasterIdLst>
  <p:notesMasterIdLst>
    <p:notesMasterId r:id="rId26"/>
  </p:notesMasterIdLst>
  <p:handoutMasterIdLst>
    <p:handoutMasterId r:id="rId27"/>
  </p:handoutMasterIdLst>
  <p:sldIdLst>
    <p:sldId id="256" r:id="rId3"/>
    <p:sldId id="258" r:id="rId4"/>
    <p:sldId id="295" r:id="rId5"/>
    <p:sldId id="273" r:id="rId6"/>
    <p:sldId id="274" r:id="rId7"/>
    <p:sldId id="275" r:id="rId8"/>
    <p:sldId id="276" r:id="rId9"/>
    <p:sldId id="277" r:id="rId10"/>
    <p:sldId id="285" r:id="rId11"/>
    <p:sldId id="286" r:id="rId12"/>
    <p:sldId id="281" r:id="rId13"/>
    <p:sldId id="282" r:id="rId14"/>
    <p:sldId id="283" r:id="rId15"/>
    <p:sldId id="284" r:id="rId16"/>
    <p:sldId id="288" r:id="rId17"/>
    <p:sldId id="289" r:id="rId18"/>
    <p:sldId id="290" r:id="rId19"/>
    <p:sldId id="291" r:id="rId20"/>
    <p:sldId id="292" r:id="rId21"/>
    <p:sldId id="287" r:id="rId22"/>
    <p:sldId id="294" r:id="rId23"/>
    <p:sldId id="293" r:id="rId24"/>
    <p:sldId id="272" r:id="rId2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2C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97" autoAdjust="0"/>
    <p:restoredTop sz="86577" autoAdjust="0"/>
  </p:normalViewPr>
  <p:slideViewPr>
    <p:cSldViewPr>
      <p:cViewPr varScale="1">
        <p:scale>
          <a:sx n="62" d="100"/>
          <a:sy n="62" d="100"/>
        </p:scale>
        <p:origin x="-1072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80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992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notesMaster" Target="notesMasters/notesMaster1.xml"/><Relationship Id="rId27" Type="http://schemas.openxmlformats.org/officeDocument/2006/relationships/handoutMaster" Target="handoutMasters/handout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517BCE2F-D61D-4E62-9703-CE4355CD4BE1}" type="datetimeFigureOut">
              <a:rPr lang="en-US"/>
              <a:pPr>
                <a:defRPr/>
              </a:pPr>
              <a:t>7/19/16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DF89C0AE-FA5D-4CAC-A347-B98AF004D1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19167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1A9F68A-0DBD-43D5-954F-5B0E34CD104D}" type="datetimeFigureOut">
              <a:rPr lang="en-US"/>
              <a:pPr>
                <a:defRPr/>
              </a:pPr>
              <a:t>7/19/16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1B3FFB0F-448F-4553-814C-95956908CA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24946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AE9D18D-4FE8-4E69-AB97-47DCCDB42C71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Define Variable Renewables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6EA7D6-12F1-4B6C-8679-5FF7B83A43E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8290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5257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dirty="0">
                <a:latin typeface="Calibri" charset="0"/>
              </a:rPr>
              <a:t>From: Jeff Smith, EPRI, “</a:t>
            </a:r>
            <a:r>
              <a:rPr lang="en-US" altLang="ja-JP" sz="1600" dirty="0">
                <a:latin typeface="Calibri" charset="0"/>
              </a:rPr>
              <a:t>Alternative Screening Methods </a:t>
            </a:r>
            <a:r>
              <a:rPr lang="en-US" altLang="ja-JP" dirty="0">
                <a:latin typeface="Calibri" charset="0"/>
              </a:rPr>
              <a:t>PV Hosting Capacity in Distribution Systems</a:t>
            </a:r>
            <a:r>
              <a:rPr lang="en-US" dirty="0">
                <a:latin typeface="Calibri" charset="0"/>
              </a:rPr>
              <a:t>”</a:t>
            </a:r>
            <a:r>
              <a:rPr lang="en-US" altLang="ja-JP" dirty="0">
                <a:latin typeface="Calibri" charset="0"/>
              </a:rPr>
              <a:t>, Presented at </a:t>
            </a:r>
            <a:r>
              <a:rPr lang="en-US" altLang="ja-JP" dirty="0" err="1">
                <a:latin typeface="Calibri" charset="0"/>
              </a:rPr>
              <a:t>HiPen</a:t>
            </a:r>
            <a:r>
              <a:rPr lang="en-US" altLang="ja-JP" dirty="0">
                <a:latin typeface="Calibri" charset="0"/>
              </a:rPr>
              <a:t> Solar Forum 2013, Feb 13-14, San Diego, CA.</a:t>
            </a:r>
            <a:endParaRPr lang="en-US" dirty="0">
              <a:latin typeface="Calibri" charset="0"/>
            </a:endParaRPr>
          </a:p>
        </p:txBody>
      </p:sp>
      <p:sp>
        <p:nvSpPr>
          <p:cNvPr id="15257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fld id="{C22E32E1-0419-F142-8FAC-41E4711DC12B}" type="slidenum">
              <a:rPr lang="en-US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1D05AD-9344-A443-B0CA-9DF156529E12}" type="slidenum">
              <a:rPr lang="en-US" smtClean="0">
                <a:solidFill>
                  <a:prstClr val="black"/>
                </a:solidFill>
              </a:rPr>
              <a:pPr/>
              <a:t>21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79800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hyperlink" Target="http://www.gosolarcalifornia.org/" TargetMode="External"/><Relationship Id="rId5" Type="http://schemas.openxmlformats.org/officeDocument/2006/relationships/image" Target="../media/image3.jpeg"/><Relationship Id="rId6" Type="http://schemas.openxmlformats.org/officeDocument/2006/relationships/image" Target="../media/image6.jpeg"/><Relationship Id="rId7" Type="http://schemas.openxmlformats.org/officeDocument/2006/relationships/image" Target="../media/image7.png"/><Relationship Id="rId8" Type="http://schemas.openxmlformats.org/officeDocument/2006/relationships/image" Target="../media/image8.jpeg"/><Relationship Id="rId9" Type="http://schemas.openxmlformats.org/officeDocument/2006/relationships/image" Target="../media/image9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905000" y="647700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55B8F1-32C4-4FA6-8475-9736D3D6E897}" type="datetime1">
              <a:rPr lang="en-US"/>
              <a:pPr>
                <a:defRPr/>
              </a:pPr>
              <a:t>7/19/16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14800" y="647700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34200" y="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87C20E-1F2E-4809-B9E2-100F2AADB42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3F55A-A4D5-4B86-8122-8AFC95685EE5}" type="datetime1">
              <a:rPr lang="en-US"/>
              <a:pPr>
                <a:defRPr/>
              </a:pPr>
              <a:t>7/19/16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46EEC-13A4-413A-89D0-B2CAFE7902A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36A766-C7D8-4D98-ACCC-A19565F1367B}" type="datetime1">
              <a:rPr lang="en-US"/>
              <a:pPr>
                <a:defRPr/>
              </a:pPr>
              <a:t>7/19/16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BBCCEA-27B6-4C84-9D21-A548A690A64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 descr="C:\Documents and Settings\sgupta\My Documents\Itron_official\Itron_Logos\itron_clr_RDD.gif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5625" y="2590800"/>
            <a:ext cx="1958975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10"/>
          <p:cNvSpPr txBox="1">
            <a:spLocks noChangeArrowheads="1"/>
          </p:cNvSpPr>
          <p:nvPr userDrawn="1"/>
        </p:nvSpPr>
        <p:spPr bwMode="auto">
          <a:xfrm>
            <a:off x="0" y="2590800"/>
            <a:ext cx="2590800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spcAft>
                <a:spcPts val="1000"/>
              </a:spcAft>
            </a:pPr>
            <a:r>
              <a:rPr lang="en-US" sz="1600" b="1">
                <a:solidFill>
                  <a:srgbClr val="FFFFFF"/>
                </a:solidFill>
                <a:latin typeface="Arial" charset="0"/>
              </a:rPr>
              <a:t>California Solar Initiative</a:t>
            </a: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5" name="Picture 1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914400"/>
            <a:ext cx="1693863" cy="914400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C:\Documents and Settings\sgupta\My Documents\CSI-Solar_RD&amp;D\Poster\gosolar logo JPG March 2008.jpg">
            <a:hlinkClick r:id="rId4"/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7313" y="2873375"/>
            <a:ext cx="812800" cy="433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3" descr="http://www1.eere.energy.gov/communicationstandards/print/downloads/eere_logo_horiz_color.jpg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7975" y="2057400"/>
            <a:ext cx="2278063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PUC_ColorSeal_hi_res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2706688"/>
            <a:ext cx="722313" cy="72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1828800"/>
            <a:ext cx="503238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16" descr="sunshot_color_h.png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644650"/>
            <a:ext cx="304006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5334000" y="3602038"/>
            <a:ext cx="2982913" cy="1470025"/>
          </a:xfrm>
        </p:spPr>
        <p:txBody>
          <a:bodyPr anchor="t"/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r>
              <a:rPr lang="fr-FR"/>
              <a:t>Click here to edit</a:t>
            </a:r>
          </a:p>
        </p:txBody>
      </p:sp>
    </p:spTree>
    <p:extLst>
      <p:ext uri="{BB962C8B-B14F-4D97-AF65-F5344CB8AC3E}">
        <p14:creationId xmlns:p14="http://schemas.microsoft.com/office/powerpoint/2010/main" val="20611217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"/>
          <p:cNvSpPr txBox="1">
            <a:spLocks noChangeArrowheads="1"/>
          </p:cNvSpPr>
          <p:nvPr userDrawn="1"/>
        </p:nvSpPr>
        <p:spPr bwMode="auto">
          <a:xfrm>
            <a:off x="8610600" y="6477000"/>
            <a:ext cx="4222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 algn="r">
              <a:defRPr sz="800"/>
            </a:lvl1pPr>
          </a:lstStyle>
          <a:p>
            <a:pPr>
              <a:defRPr/>
            </a:pPr>
            <a:fld id="{77F96446-DF80-9546-94D7-B734B771FF37}" type="slidenum">
              <a:rPr lang="fr-FR" sz="1100" smtClean="0">
                <a:solidFill>
                  <a:prstClr val="black"/>
                </a:solidFill>
                <a:ea typeface="ＭＳ Ｐゴシック" pitchFamily="-107" charset="-128"/>
                <a:cs typeface="ＭＳ Ｐゴシック" charset="0"/>
              </a:rPr>
              <a:pPr>
                <a:defRPr/>
              </a:pPr>
              <a:t>‹#›</a:t>
            </a:fld>
            <a:endParaRPr lang="fr-FR" sz="1100" dirty="0" smtClean="0">
              <a:solidFill>
                <a:prstClr val="black"/>
              </a:solidFill>
              <a:ea typeface="ＭＳ Ｐゴシック" pitchFamily="-107" charset="-128"/>
              <a:cs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3884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381000" y="4419600"/>
            <a:ext cx="82296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66079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3"/>
          <p:cNvSpPr txBox="1">
            <a:spLocks noChangeArrowheads="1"/>
          </p:cNvSpPr>
          <p:nvPr userDrawn="1"/>
        </p:nvSpPr>
        <p:spPr bwMode="auto">
          <a:xfrm>
            <a:off x="8610600" y="6477000"/>
            <a:ext cx="4222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 algn="r">
              <a:defRPr sz="800"/>
            </a:lvl1pPr>
          </a:lstStyle>
          <a:p>
            <a:pPr>
              <a:defRPr/>
            </a:pPr>
            <a:fld id="{B6E6BBC6-0BE8-2A4C-87CE-171A7AC132B8}" type="slidenum">
              <a:rPr lang="fr-FR" sz="1100" smtClean="0">
                <a:solidFill>
                  <a:prstClr val="black"/>
                </a:solidFill>
                <a:ea typeface="ＭＳ Ｐゴシック" pitchFamily="-107" charset="-128"/>
                <a:cs typeface="ＭＳ Ｐゴシック" charset="0"/>
              </a:rPr>
              <a:pPr>
                <a:defRPr/>
              </a:pPr>
              <a:t>‹#›</a:t>
            </a:fld>
            <a:endParaRPr lang="fr-FR" sz="1100" dirty="0" smtClean="0">
              <a:solidFill>
                <a:prstClr val="black"/>
              </a:solidFill>
              <a:ea typeface="ＭＳ Ｐゴシック" pitchFamily="-107" charset="-128"/>
              <a:cs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9984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 txBox="1">
            <a:spLocks noChangeArrowheads="1"/>
          </p:cNvSpPr>
          <p:nvPr userDrawn="1"/>
        </p:nvSpPr>
        <p:spPr bwMode="auto">
          <a:xfrm>
            <a:off x="8610600" y="6477000"/>
            <a:ext cx="4222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 algn="r">
              <a:defRPr sz="800"/>
            </a:lvl1pPr>
          </a:lstStyle>
          <a:p>
            <a:pPr>
              <a:defRPr/>
            </a:pPr>
            <a:fld id="{0AADC3B9-B16D-8545-8CB7-0C1AC82E83AE}" type="slidenum">
              <a:rPr lang="fr-FR" sz="1100" smtClean="0">
                <a:solidFill>
                  <a:prstClr val="black"/>
                </a:solidFill>
                <a:ea typeface="ＭＳ Ｐゴシック" pitchFamily="-107" charset="-128"/>
                <a:cs typeface="ＭＳ Ｐゴシック" charset="0"/>
              </a:rPr>
              <a:pPr>
                <a:defRPr/>
              </a:pPr>
              <a:t>‹#›</a:t>
            </a:fld>
            <a:endParaRPr lang="fr-FR" sz="1100" dirty="0" smtClean="0">
              <a:solidFill>
                <a:prstClr val="black"/>
              </a:solidFill>
              <a:ea typeface="ＭＳ Ｐゴシック" pitchFamily="-107" charset="-128"/>
              <a:cs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2907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3"/>
          <p:cNvSpPr txBox="1">
            <a:spLocks noChangeArrowheads="1"/>
          </p:cNvSpPr>
          <p:nvPr userDrawn="1"/>
        </p:nvSpPr>
        <p:spPr bwMode="auto">
          <a:xfrm>
            <a:off x="8610600" y="6477000"/>
            <a:ext cx="4222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 algn="r">
              <a:defRPr sz="800"/>
            </a:lvl1pPr>
          </a:lstStyle>
          <a:p>
            <a:pPr>
              <a:defRPr/>
            </a:pPr>
            <a:fld id="{94D3CABD-8ACC-6C40-80BC-D1BE7708A329}" type="slidenum">
              <a:rPr lang="fr-FR" sz="1100" smtClean="0">
                <a:solidFill>
                  <a:prstClr val="black"/>
                </a:solidFill>
                <a:ea typeface="ＭＳ Ｐゴシック" pitchFamily="-107" charset="-128"/>
                <a:cs typeface="ＭＳ Ｐゴシック" charset="0"/>
              </a:rPr>
              <a:pPr>
                <a:defRPr/>
              </a:pPr>
              <a:t>‹#›</a:t>
            </a:fld>
            <a:endParaRPr lang="fr-FR" sz="1100" dirty="0" smtClean="0">
              <a:solidFill>
                <a:prstClr val="black"/>
              </a:solidFill>
              <a:ea typeface="ＭＳ Ｐゴシック" pitchFamily="-107" charset="-128"/>
              <a:cs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6650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 txBox="1">
            <a:spLocks noChangeArrowheads="1"/>
          </p:cNvSpPr>
          <p:nvPr userDrawn="1"/>
        </p:nvSpPr>
        <p:spPr bwMode="auto">
          <a:xfrm>
            <a:off x="8610600" y="6477000"/>
            <a:ext cx="4222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 algn="r">
              <a:defRPr sz="800"/>
            </a:lvl1pPr>
          </a:lstStyle>
          <a:p>
            <a:pPr>
              <a:defRPr/>
            </a:pPr>
            <a:fld id="{A08EEB28-EAEE-4944-97E1-F133F21236FB}" type="slidenum">
              <a:rPr lang="fr-FR" sz="1100" smtClean="0">
                <a:solidFill>
                  <a:prstClr val="black"/>
                </a:solidFill>
                <a:ea typeface="ＭＳ Ｐゴシック" pitchFamily="-107" charset="-128"/>
                <a:cs typeface="ＭＳ Ｐゴシック" charset="0"/>
              </a:rPr>
              <a:pPr>
                <a:defRPr/>
              </a:pPr>
              <a:t>‹#›</a:t>
            </a:fld>
            <a:endParaRPr lang="fr-FR" sz="1100" dirty="0" smtClean="0">
              <a:solidFill>
                <a:prstClr val="black"/>
              </a:solidFill>
              <a:ea typeface="ＭＳ Ｐゴシック" pitchFamily="-107" charset="-128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53774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3"/>
          <p:cNvSpPr txBox="1">
            <a:spLocks noChangeArrowheads="1"/>
          </p:cNvSpPr>
          <p:nvPr userDrawn="1"/>
        </p:nvSpPr>
        <p:spPr bwMode="auto">
          <a:xfrm>
            <a:off x="8610600" y="6477000"/>
            <a:ext cx="4222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 algn="r">
              <a:defRPr sz="800"/>
            </a:lvl1pPr>
          </a:lstStyle>
          <a:p>
            <a:pPr>
              <a:defRPr/>
            </a:pPr>
            <a:fld id="{970D2934-6688-3241-A637-22161BA0F02D}" type="slidenum">
              <a:rPr lang="fr-FR" sz="1100" smtClean="0">
                <a:solidFill>
                  <a:prstClr val="black"/>
                </a:solidFill>
                <a:ea typeface="ＭＳ Ｐゴシック" pitchFamily="-107" charset="-128"/>
                <a:cs typeface="ＭＳ Ｐゴシック" charset="0"/>
              </a:rPr>
              <a:pPr>
                <a:defRPr/>
              </a:pPr>
              <a:t>‹#›</a:t>
            </a:fld>
            <a:endParaRPr lang="fr-FR" sz="1100" dirty="0" smtClean="0">
              <a:solidFill>
                <a:prstClr val="black"/>
              </a:solidFill>
              <a:ea typeface="ＭＳ Ｐゴシック" pitchFamily="-107" charset="-128"/>
              <a:cs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6496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8B409-A68F-45CE-BA1A-AB9D1DC02882}" type="datetime1">
              <a:rPr lang="en-US"/>
              <a:pPr>
                <a:defRPr/>
              </a:pPr>
              <a:t>7/19/16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FE4B61-D119-4C2A-B0FD-8BB9E4349C8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3"/>
          <p:cNvSpPr txBox="1">
            <a:spLocks noChangeArrowheads="1"/>
          </p:cNvSpPr>
          <p:nvPr userDrawn="1"/>
        </p:nvSpPr>
        <p:spPr bwMode="auto">
          <a:xfrm>
            <a:off x="8610600" y="6477000"/>
            <a:ext cx="4222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 algn="r">
              <a:defRPr sz="800"/>
            </a:lvl1pPr>
          </a:lstStyle>
          <a:p>
            <a:pPr>
              <a:defRPr/>
            </a:pPr>
            <a:fld id="{1F91AE1A-E97D-9D48-9829-7D8F5832356B}" type="slidenum">
              <a:rPr lang="fr-FR" sz="1100" smtClean="0">
                <a:solidFill>
                  <a:prstClr val="black"/>
                </a:solidFill>
                <a:ea typeface="ＭＳ Ｐゴシック" pitchFamily="-107" charset="-128"/>
                <a:cs typeface="ＭＳ Ｐゴシック" charset="0"/>
              </a:rPr>
              <a:pPr>
                <a:defRPr/>
              </a:pPr>
              <a:t>‹#›</a:t>
            </a:fld>
            <a:endParaRPr lang="fr-FR" sz="1100" dirty="0" smtClean="0">
              <a:solidFill>
                <a:prstClr val="black"/>
              </a:solidFill>
              <a:ea typeface="ＭＳ Ｐゴシック" pitchFamily="-107" charset="-128"/>
              <a:cs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406916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"/>
          <p:cNvSpPr txBox="1">
            <a:spLocks noChangeArrowheads="1"/>
          </p:cNvSpPr>
          <p:nvPr userDrawn="1"/>
        </p:nvSpPr>
        <p:spPr bwMode="auto">
          <a:xfrm>
            <a:off x="8610600" y="6477000"/>
            <a:ext cx="4222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 algn="r">
              <a:defRPr sz="800"/>
            </a:lvl1pPr>
          </a:lstStyle>
          <a:p>
            <a:pPr>
              <a:defRPr/>
            </a:pPr>
            <a:fld id="{83C8F669-D3AF-094A-859F-C344FF01785F}" type="slidenum">
              <a:rPr lang="fr-FR" sz="1100" smtClean="0">
                <a:solidFill>
                  <a:prstClr val="black"/>
                </a:solidFill>
                <a:ea typeface="ＭＳ Ｐゴシック" pitchFamily="-107" charset="-128"/>
                <a:cs typeface="ＭＳ Ｐゴシック" charset="0"/>
              </a:rPr>
              <a:pPr>
                <a:defRPr/>
              </a:pPr>
              <a:t>‹#›</a:t>
            </a:fld>
            <a:endParaRPr lang="fr-FR" sz="1100" dirty="0" smtClean="0">
              <a:solidFill>
                <a:prstClr val="black"/>
              </a:solidFill>
              <a:ea typeface="ＭＳ Ｐゴシック" pitchFamily="-107" charset="-128"/>
              <a:cs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6134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"/>
          <p:cNvSpPr txBox="1">
            <a:spLocks noChangeArrowheads="1"/>
          </p:cNvSpPr>
          <p:nvPr userDrawn="1"/>
        </p:nvSpPr>
        <p:spPr bwMode="auto">
          <a:xfrm>
            <a:off x="8610600" y="6477000"/>
            <a:ext cx="4222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 algn="r">
              <a:defRPr sz="800"/>
            </a:lvl1pPr>
          </a:lstStyle>
          <a:p>
            <a:pPr>
              <a:defRPr/>
            </a:pPr>
            <a:fld id="{667214FB-5F86-9B42-9F0B-8F4BFB76980E}" type="slidenum">
              <a:rPr lang="fr-FR" sz="1100" smtClean="0">
                <a:solidFill>
                  <a:prstClr val="black"/>
                </a:solidFill>
                <a:ea typeface="ＭＳ Ｐゴシック" pitchFamily="-107" charset="-128"/>
                <a:cs typeface="ＭＳ Ｐゴシック" charset="0"/>
              </a:rPr>
              <a:pPr>
                <a:defRPr/>
              </a:pPr>
              <a:t>‹#›</a:t>
            </a:fld>
            <a:endParaRPr lang="fr-FR" sz="1100" dirty="0" smtClean="0">
              <a:solidFill>
                <a:prstClr val="black"/>
              </a:solidFill>
              <a:ea typeface="ＭＳ Ｐゴシック" pitchFamily="-107" charset="-128"/>
              <a:cs typeface="ＭＳ Ｐゴシック" charset="0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0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0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7122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90853B-E912-45C7-84AE-E7FB77CE837C}" type="datetime1">
              <a:rPr lang="en-US"/>
              <a:pPr>
                <a:defRPr/>
              </a:pPr>
              <a:t>7/19/16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4E44AA-0150-4A50-A27C-0310240D412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179EC6-8B01-4B40-8478-17258611CA64}" type="datetime1">
              <a:rPr lang="en-US"/>
              <a:pPr>
                <a:defRPr/>
              </a:pPr>
              <a:t>7/19/16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3821DF-A11E-4644-91CD-53DC8D5D7B6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F3998C-1701-446A-9C46-D70577BCF9E9}" type="datetime1">
              <a:rPr lang="en-US"/>
              <a:pPr>
                <a:defRPr/>
              </a:pPr>
              <a:t>7/19/16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62E9A-6385-4C30-BDC6-E81C10C4227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2091E7-AFA4-4D48-BA7B-D775766DCBAE}" type="datetime1">
              <a:rPr lang="en-US"/>
              <a:pPr>
                <a:defRPr/>
              </a:pPr>
              <a:t>7/19/16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E3F67-2221-4A6C-A554-369E8559BBD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69363A-8EF7-4FF5-8770-A37D92B16B0D}" type="datetime1">
              <a:rPr lang="en-US"/>
              <a:pPr>
                <a:defRPr/>
              </a:pPr>
              <a:t>7/19/16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9F8EDC-486C-486D-91C3-F0BB61E194C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DAF787-0912-409D-AAE9-FD1773A7772B}" type="datetime1">
              <a:rPr lang="en-US"/>
              <a:pPr>
                <a:defRPr/>
              </a:pPr>
              <a:t>7/19/16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E6279-1404-4E11-81FA-B82ECB6FDC1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1ECAC5-C6B8-433A-9C87-46EDF975B513}" type="datetime1">
              <a:rPr lang="en-US"/>
              <a:pPr>
                <a:defRPr/>
              </a:pPr>
              <a:t>7/19/16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CBDB8F-D98A-42F3-AE15-FEC73D37FF0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2.png"/><Relationship Id="rId14" Type="http://schemas.openxmlformats.org/officeDocument/2006/relationships/hyperlink" Target="http://www.gosolarcalifornia.org/" TargetMode="External"/><Relationship Id="rId15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141F0A5-EDB1-44ED-A710-B04655A3E7C2}" type="datetime1">
              <a:rPr lang="en-US"/>
              <a:pPr>
                <a:defRPr/>
              </a:pPr>
              <a:t>7/19/16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83CEE0F-0A67-4BAA-86C5-A7ABFBF9A64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14400"/>
            <a:ext cx="8229600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099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Click here to edit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4824413" y="6153150"/>
            <a:ext cx="3886200" cy="579438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1400" dirty="0">
                <a:solidFill>
                  <a:prstClr val="white"/>
                </a:solidFill>
                <a:latin typeface="Calibri"/>
              </a:rPr>
              <a:t> </a:t>
            </a:r>
            <a:r>
              <a:rPr lang="en-US" sz="2800" b="1" dirty="0">
                <a:solidFill>
                  <a:prstClr val="white"/>
                </a:solidFill>
                <a:latin typeface="Trebuchet MS" pitchFamily="34" charset="0"/>
              </a:rPr>
              <a:t>Solar Forum </a:t>
            </a:r>
            <a:r>
              <a:rPr lang="en-US" sz="2800" b="1" dirty="0">
                <a:solidFill>
                  <a:srgbClr val="FFC000"/>
                </a:solidFill>
                <a:latin typeface="Trebuchet MS" pitchFamily="34" charset="0"/>
              </a:rPr>
              <a:t>2013</a:t>
            </a:r>
            <a:endParaRPr lang="en-US" sz="1400" b="1" dirty="0">
              <a:solidFill>
                <a:srgbClr val="FFC000"/>
              </a:solidFill>
              <a:latin typeface="Trebuchet MS" pitchFamily="34" charset="0"/>
            </a:endParaRPr>
          </a:p>
        </p:txBody>
      </p:sp>
      <p:sp>
        <p:nvSpPr>
          <p:cNvPr id="4101" name="TextBox 3"/>
          <p:cNvSpPr txBox="1">
            <a:spLocks noChangeArrowheads="1"/>
          </p:cNvSpPr>
          <p:nvPr userDrawn="1"/>
        </p:nvSpPr>
        <p:spPr bwMode="auto">
          <a:xfrm>
            <a:off x="4748213" y="6226175"/>
            <a:ext cx="9906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/>
            <a:r>
              <a:rPr lang="en-US" sz="1100">
                <a:solidFill>
                  <a:srgbClr val="FFC000"/>
                </a:solidFill>
                <a:latin typeface="Trebuchet MS" charset="0"/>
              </a:rPr>
              <a:t>High</a:t>
            </a:r>
          </a:p>
          <a:p>
            <a:pPr algn="r"/>
            <a:r>
              <a:rPr lang="en-US" sz="1100">
                <a:solidFill>
                  <a:srgbClr val="FFC000"/>
                </a:solidFill>
                <a:latin typeface="Trebuchet MS" charset="0"/>
              </a:rPr>
              <a:t>Penetration</a:t>
            </a:r>
          </a:p>
        </p:txBody>
      </p:sp>
      <p:sp>
        <p:nvSpPr>
          <p:cNvPr id="35" name="TextBox 34"/>
          <p:cNvSpPr txBox="1"/>
          <p:nvPr userDrawn="1"/>
        </p:nvSpPr>
        <p:spPr>
          <a:xfrm>
            <a:off x="6424613" y="6542088"/>
            <a:ext cx="2286000" cy="2143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800" kern="4000" spc="290" dirty="0">
                <a:solidFill>
                  <a:srgbClr val="4F81BD">
                    <a:lumMod val="40000"/>
                    <a:lumOff val="60000"/>
                  </a:srgbClr>
                </a:solidFill>
                <a:latin typeface="Trebuchet MS" pitchFamily="34" charset="0"/>
                <a:ea typeface="ＭＳ Ｐゴシック" pitchFamily="-107" charset="-128"/>
                <a:cs typeface="ＭＳ Ｐゴシック" charset="0"/>
              </a:rPr>
              <a:t>Feb 13-14, San Diego, CA</a:t>
            </a:r>
          </a:p>
        </p:txBody>
      </p:sp>
      <p:pic>
        <p:nvPicPr>
          <p:cNvPr id="4103" name="Picture 7" descr="sunshot_color_h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325" y="6353175"/>
            <a:ext cx="1844675" cy="35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4" descr="C:\Documents and Settings\sgupta\My Documents\CSI-Solar_RD&amp;D\Poster\gosolar logo JPG March 2008.jpg">
            <a:hlinkClick r:id="rId14"/>
          </p:cNvPr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6153150"/>
            <a:ext cx="1036638" cy="55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2913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accent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accent2"/>
          </a:solidFill>
          <a:latin typeface="Calibri" pitchFamily="34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accent2"/>
          </a:solidFill>
          <a:latin typeface="Calibri" pitchFamily="34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accent2"/>
          </a:solidFill>
          <a:latin typeface="Calibri" pitchFamily="34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accent2"/>
          </a:solidFill>
          <a:latin typeface="Calibri" pitchFamily="34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 b="1">
          <a:solidFill>
            <a:srgbClr val="C00000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 b="1">
          <a:solidFill>
            <a:srgbClr val="C00000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 b="1">
          <a:solidFill>
            <a:srgbClr val="C00000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 b="1">
          <a:solidFill>
            <a:srgbClr val="C0000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C00000"/>
        </a:buClr>
        <a:buFont typeface="Wingdings" charset="0"/>
        <a:buChar char="§"/>
        <a:defRPr sz="25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C00000"/>
        </a:buClr>
        <a:buFont typeface="Arial" charset="0"/>
        <a:buChar char="&gt;"/>
        <a:defRPr sz="23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C00000"/>
        </a:buClr>
        <a:buChar char="•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00000"/>
        </a:buClr>
        <a:buChar char="–"/>
        <a:defRPr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C00000"/>
        </a:buClr>
        <a:buChar char="•"/>
        <a:defRPr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C00000"/>
        </a:buClr>
        <a:buChar char="•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C00000"/>
        </a:buClr>
        <a:buChar char="•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C00000"/>
        </a:buClr>
        <a:buChar char="•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C00000"/>
        </a:buClr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microsoft.com/office/2007/relationships/hdphoto" Target="../media/hdphoto1.wdp"/><Relationship Id="rId5" Type="http://schemas.openxmlformats.org/officeDocument/2006/relationships/image" Target="../media/image27.emf"/><Relationship Id="rId6" Type="http://schemas.openxmlformats.org/officeDocument/2006/relationships/image" Target="../media/image28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3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4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5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6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>
          <a:xfrm>
            <a:off x="685800" y="1828800"/>
            <a:ext cx="7772400" cy="1470025"/>
          </a:xfrm>
        </p:spPr>
        <p:txBody>
          <a:bodyPr/>
          <a:lstStyle/>
          <a:p>
            <a:pPr eaLnBrk="1" hangingPunct="1"/>
            <a:r>
              <a:rPr lang="en-US" altLang="en-US" dirty="0"/>
              <a:t>Distribution System Planning for Uncertain DER </a:t>
            </a:r>
            <a:r>
              <a:rPr lang="en-US" altLang="en-US" dirty="0" smtClean="0"/>
              <a:t>Futures </a:t>
            </a:r>
            <a:r>
              <a:rPr lang="en-US" altLang="en-US" dirty="0"/>
              <a:t>using Adaptive </a:t>
            </a:r>
            <a:r>
              <a:rPr lang="en-US" altLang="en-US" dirty="0" smtClean="0"/>
              <a:t>Dynamic Programming</a:t>
            </a:r>
            <a:br>
              <a:rPr lang="en-US" altLang="en-US" dirty="0" smtClean="0"/>
            </a:br>
            <a:r>
              <a:rPr lang="en-US" altLang="en-US" dirty="0" smtClean="0"/>
              <a:t> (ADP)</a:t>
            </a:r>
            <a:r>
              <a:rPr lang="en-US" dirty="0"/>
              <a:t/>
            </a:r>
            <a:br>
              <a:rPr lang="en-US" dirty="0"/>
            </a:br>
            <a:endParaRPr lang="en-US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362200"/>
          </a:xfrm>
        </p:spPr>
        <p:txBody>
          <a:bodyPr rtlCol="0"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000" b="1" dirty="0" smtClean="0"/>
              <a:t>Bryan </a:t>
            </a:r>
            <a:r>
              <a:rPr lang="en-US" sz="4000" b="1" dirty="0" smtClean="0"/>
              <a:t>Palmintier, PhD</a:t>
            </a:r>
            <a:endParaRPr lang="en-US" sz="4000" b="1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000" i="1" dirty="0" smtClean="0"/>
              <a:t>Senior Research Engineer,</a:t>
            </a:r>
            <a:br>
              <a:rPr lang="en-US" sz="4000" i="1" dirty="0" smtClean="0"/>
            </a:br>
            <a:r>
              <a:rPr lang="en-US" sz="4000" i="1" dirty="0" smtClean="0"/>
              <a:t>NREL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2800" i="1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i="1" dirty="0" smtClean="0"/>
              <a:t>IEEE PES General Meeting 2016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i="1" dirty="0" smtClean="0"/>
              <a:t>Boston, MA</a:t>
            </a:r>
            <a:endParaRPr lang="en-US" sz="2800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135504-A795-49E7-B3EC-537AD170FF4E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6400800" y="1676400"/>
            <a:ext cx="1752600" cy="457200"/>
          </a:xfrm>
          <a:prstGeom prst="line">
            <a:avLst/>
          </a:prstGeom>
          <a:ln w="5715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8153400" y="1371600"/>
            <a:ext cx="10668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And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705600" y="2971800"/>
            <a:ext cx="2057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solidFill>
                  <a:srgbClr val="FF0000"/>
                </a:solidFill>
              </a:rPr>
              <a:t>(Still working to combine)</a:t>
            </a:r>
            <a:endParaRPr lang="en-US" sz="2400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/>
              <a:t>Motivating (Contrived?)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r>
              <a:rPr lang="en-US" dirty="0" smtClean="0"/>
              <a:t>OpenDSS operations</a:t>
            </a:r>
          </a:p>
          <a:p>
            <a:r>
              <a:rPr lang="en-US" dirty="0" smtClean="0"/>
              <a:t>IEEE 13-bus</a:t>
            </a:r>
          </a:p>
          <a:p>
            <a:r>
              <a:rPr lang="en-US" dirty="0" smtClean="0"/>
              <a:t>Excel Decision Tree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990600"/>
            <a:ext cx="4545470" cy="4621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365125"/>
          </a:xfrm>
          <a:prstGeom prst="rect">
            <a:avLst/>
          </a:prstGeom>
        </p:spPr>
        <p:txBody>
          <a:bodyPr/>
          <a:lstStyle/>
          <a:p>
            <a:fld id="{9DC6EA34-A5F2-474A-B85D-C3A26A20AD04}" type="slidenum">
              <a:rPr lang="en-US" sz="1600" smtClean="0"/>
              <a:pPr/>
              <a:t>10</a:t>
            </a:fld>
            <a:endParaRPr lang="en-US" sz="1600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4523318"/>
              </p:ext>
            </p:extLst>
          </p:nvPr>
        </p:nvGraphicFramePr>
        <p:xfrm>
          <a:off x="2667001" y="4832438"/>
          <a:ext cx="4876799" cy="1568362"/>
        </p:xfrm>
        <a:graphic>
          <a:graphicData uri="http://schemas.openxmlformats.org/drawingml/2006/table">
            <a:tbl>
              <a:tblPr firstRow="1" bandRow="1"/>
              <a:tblGrid>
                <a:gridCol w="1072822"/>
                <a:gridCol w="1274332"/>
                <a:gridCol w="1236293"/>
                <a:gridCol w="1293352"/>
              </a:tblGrid>
              <a:tr h="38866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Decision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>
                      <a:noFill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E(NPV)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Best case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Worst case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>
                      <a:noFill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/>
                    </a:solidFill>
                  </a:tcPr>
                </a:tc>
              </a:tr>
              <a:tr h="40009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P1 Large</a:t>
                      </a:r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>
                      <a:noFill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>
                          <a:solidFill>
                            <a:srgbClr val="000000"/>
                          </a:solidFill>
                          <a:effectLst/>
                        </a:rPr>
                        <a:t>$ 1,978,744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>
                          <a:solidFill>
                            <a:srgbClr val="000000"/>
                          </a:solidFill>
                          <a:effectLst/>
                        </a:rPr>
                        <a:t>$ 1,758,961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>
                          <a:solidFill>
                            <a:srgbClr val="000000"/>
                          </a:solidFill>
                          <a:effectLst/>
                        </a:rPr>
                        <a:t>$ 2,226,158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9094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P1 Flex</a:t>
                      </a:r>
                      <a:endParaRPr lang="en-US" sz="1600" b="1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>
                      <a:noFill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>
                          <a:solidFill>
                            <a:srgbClr val="000000"/>
                          </a:solidFill>
                          <a:effectLst/>
                        </a:rPr>
                        <a:t>$ 1,080,352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>
                          <a:solidFill>
                            <a:srgbClr val="000000"/>
                          </a:solidFill>
                          <a:effectLst/>
                        </a:rPr>
                        <a:t>$ 550,961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>
                          <a:solidFill>
                            <a:srgbClr val="000000"/>
                          </a:solidFill>
                          <a:effectLst/>
                        </a:rPr>
                        <a:t>$ 1,797,065</a:t>
                      </a:r>
                      <a:endParaRPr lang="en-US" sz="1600" b="1" dirty="0" smtClean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8866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P1 Small</a:t>
                      </a:r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>
                      <a:noFill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>
                          <a:solidFill>
                            <a:srgbClr val="000000"/>
                          </a:solidFill>
                          <a:effectLst/>
                        </a:rPr>
                        <a:t>$ 1,112,793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>
                          <a:solidFill>
                            <a:srgbClr val="000000"/>
                          </a:solidFill>
                          <a:effectLst/>
                        </a:rPr>
                        <a:t>$ 433,735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>
                          <a:solidFill>
                            <a:srgbClr val="000000"/>
                          </a:solidFill>
                          <a:effectLst/>
                        </a:rPr>
                        <a:t>$ 2,036,200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18" name="Curved Connector 17"/>
          <p:cNvCxnSpPr>
            <a:stCxn id="19" idx="2"/>
          </p:cNvCxnSpPr>
          <p:nvPr/>
        </p:nvCxnSpPr>
        <p:spPr bwMode="auto">
          <a:xfrm rot="16200000" flipH="1">
            <a:off x="1770064" y="5016865"/>
            <a:ext cx="400607" cy="1148062"/>
          </a:xfrm>
          <a:prstGeom prst="curvedConnector2">
            <a:avLst/>
          </a:prstGeom>
          <a:solidFill>
            <a:srgbClr val="F6A01A"/>
          </a:solidFill>
          <a:ln w="50800" cap="flat" cmpd="sng" algn="ctr">
            <a:solidFill>
              <a:srgbClr val="0079C1"/>
            </a:solidFill>
            <a:prstDash val="solid"/>
            <a:round/>
            <a:headEnd type="none" w="med" len="med"/>
            <a:tailEnd type="arrow" w="lg" len="lg"/>
          </a:ln>
          <a:effectLst/>
        </p:spPr>
      </p:cxnSp>
      <p:sp>
        <p:nvSpPr>
          <p:cNvPr id="19" name="TextBox 18"/>
          <p:cNvSpPr txBox="1"/>
          <p:nvPr/>
        </p:nvSpPr>
        <p:spPr>
          <a:xfrm rot="20772748">
            <a:off x="-127826" y="4254661"/>
            <a:ext cx="2773648" cy="1152537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txBody>
          <a:bodyPr wrap="square" lIns="182880" rIns="18288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ermanent Marker" panose="02000000000000000000" pitchFamily="2" charset="0"/>
              </a:rPr>
              <a:t>Optimal First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ermanent Marker" panose="02000000000000000000" pitchFamily="2" charset="0"/>
              </a:rPr>
              <a:t> 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ermanent Marker" panose="02000000000000000000" pitchFamily="2" charset="0"/>
              </a:rPr>
              <a:t>Decision: Flexible storage: oversized inverter &amp; option to add batteries later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ermanent Marker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30825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28472"/>
            <a:ext cx="9144000" cy="566928"/>
          </a:xfrm>
        </p:spPr>
        <p:txBody>
          <a:bodyPr>
            <a:normAutofit fontScale="90000"/>
          </a:bodyPr>
          <a:lstStyle/>
          <a:p>
            <a:pPr marL="514350" indent="-514350"/>
            <a:r>
              <a:rPr lang="en-US" dirty="0" smtClean="0"/>
              <a:t>OK, But </a:t>
            </a:r>
            <a:r>
              <a:rPr lang="en-US" dirty="0"/>
              <a:t>What about real-sized problem?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5791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Approximate/Adaptive</a:t>
            </a:r>
            <a:br>
              <a:rPr lang="en-US" dirty="0" smtClean="0"/>
            </a:br>
            <a:r>
              <a:rPr lang="en-US" dirty="0" smtClean="0"/>
              <a:t>Dynamic Programming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pPr marL="0" indent="0">
              <a:buNone/>
            </a:pPr>
            <a:endParaRPr lang="en-US" dirty="0" smtClean="0"/>
          </a:p>
          <a:p>
            <a:pPr marL="914400" lvl="1" indent="-514350"/>
            <a:endParaRPr lang="en-US" dirty="0" smtClean="0"/>
          </a:p>
          <a:p>
            <a:pPr marL="914400" lvl="1" indent="-514350"/>
            <a:endParaRPr lang="en-US" dirty="0" smtClean="0"/>
          </a:p>
          <a:p>
            <a:pPr marL="914400" lvl="1" indent="-514350"/>
            <a:endParaRPr lang="en-US" dirty="0"/>
          </a:p>
          <a:p>
            <a:pPr marL="0" indent="0">
              <a:buNone/>
            </a:pPr>
            <a:r>
              <a:rPr lang="en-US" sz="2800" i="1" dirty="0" smtClean="0"/>
              <a:t> </a:t>
            </a:r>
            <a:endParaRPr lang="en-US" sz="2800" b="0" i="1" dirty="0" smtClean="0"/>
          </a:p>
          <a:p>
            <a:pPr marL="514350" indent="-514350">
              <a:buFont typeface="+mj-lt"/>
              <a:buAutoNum type="arabicPeriod" startAt="4"/>
            </a:pPr>
            <a:endParaRPr lang="en-US" b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1525" y="1295400"/>
            <a:ext cx="5832475" cy="5029200"/>
          </a:xfrm>
          <a:prstGeom prst="rect">
            <a:avLst/>
          </a:prstGeom>
        </p:spPr>
      </p:pic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365125"/>
          </a:xfrm>
          <a:prstGeom prst="rect">
            <a:avLst/>
          </a:prstGeom>
        </p:spPr>
        <p:txBody>
          <a:bodyPr/>
          <a:lstStyle/>
          <a:p>
            <a:fld id="{9DC6EA34-A5F2-474A-B85D-C3A26A20AD04}" type="slidenum">
              <a:rPr lang="en-US" sz="1600" smtClean="0"/>
              <a:pPr/>
              <a:t>11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129743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28472"/>
            <a:ext cx="9144000" cy="566928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ADP: </a:t>
            </a:r>
            <a:r>
              <a:rPr lang="en-US" b="0" dirty="0" smtClean="0"/>
              <a:t>Overcoming</a:t>
            </a:r>
            <a:r>
              <a:rPr lang="en-US" b="0" baseline="0" dirty="0" smtClean="0"/>
              <a:t> the</a:t>
            </a:r>
            <a:r>
              <a:rPr lang="en-US" b="0" dirty="0"/>
              <a:t> </a:t>
            </a:r>
            <a:r>
              <a:rPr lang="en-US" b="0" dirty="0" smtClean="0"/>
              <a:t>C</a:t>
            </a:r>
            <a:r>
              <a:rPr lang="en-US" b="0" baseline="0" dirty="0" smtClean="0"/>
              <a:t>urses of Dimensionality</a:t>
            </a:r>
            <a:endParaRPr lang="en-US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5791200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State</a:t>
            </a:r>
          </a:p>
          <a:p>
            <a:pPr marL="914400" lvl="1" indent="-514350"/>
            <a:r>
              <a:rPr lang="en-US" dirty="0" smtClean="0"/>
              <a:t>Function approximation</a:t>
            </a:r>
          </a:p>
          <a:p>
            <a:pPr marL="514350" indent="-514350">
              <a:buFont typeface="+mj-lt"/>
              <a:buAutoNum type="arabicPeriod"/>
            </a:pPr>
            <a:endParaRPr lang="en-US" b="1" dirty="0" smtClean="0"/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pPr marL="0" indent="0">
              <a:buNone/>
            </a:pPr>
            <a:endParaRPr lang="en-US" dirty="0" smtClean="0"/>
          </a:p>
          <a:p>
            <a:pPr marL="914400" lvl="1" indent="-514350"/>
            <a:endParaRPr lang="en-US" dirty="0" smtClean="0"/>
          </a:p>
          <a:p>
            <a:pPr marL="914400" lvl="1" indent="-514350"/>
            <a:endParaRPr lang="en-US" dirty="0" smtClean="0"/>
          </a:p>
          <a:p>
            <a:pPr marL="914400" lvl="1" indent="-514350"/>
            <a:endParaRPr lang="en-US" dirty="0"/>
          </a:p>
          <a:p>
            <a:pPr marL="0" indent="0">
              <a:buNone/>
            </a:pPr>
            <a:r>
              <a:rPr lang="en-US" sz="2800" i="1" dirty="0" smtClean="0"/>
              <a:t> </a:t>
            </a:r>
            <a:endParaRPr lang="en-US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1525" y="1295400"/>
            <a:ext cx="5832475" cy="5029200"/>
          </a:xfrm>
          <a:prstGeom prst="rect">
            <a:avLst/>
          </a:prstGeom>
        </p:spPr>
      </p:pic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365125"/>
          </a:xfrm>
          <a:prstGeom prst="rect">
            <a:avLst/>
          </a:prstGeom>
        </p:spPr>
        <p:txBody>
          <a:bodyPr/>
          <a:lstStyle/>
          <a:p>
            <a:fld id="{9DC6EA34-A5F2-474A-B85D-C3A26A20AD04}" type="slidenum">
              <a:rPr lang="en-US" sz="1600" smtClean="0"/>
              <a:pPr/>
              <a:t>12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1397980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28472"/>
            <a:ext cx="9144000" cy="566928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ADP: </a:t>
            </a:r>
            <a:r>
              <a:rPr lang="en-US" b="0" dirty="0" smtClean="0"/>
              <a:t>Overcoming</a:t>
            </a:r>
            <a:r>
              <a:rPr lang="en-US" b="0" baseline="0" dirty="0" smtClean="0"/>
              <a:t> the</a:t>
            </a:r>
            <a:r>
              <a:rPr lang="en-US" b="0" dirty="0"/>
              <a:t> </a:t>
            </a:r>
            <a:r>
              <a:rPr lang="en-US" b="0" dirty="0" smtClean="0"/>
              <a:t>C</a:t>
            </a:r>
            <a:r>
              <a:rPr lang="en-US" b="0" baseline="0" dirty="0" smtClean="0"/>
              <a:t>urses of Dimensionality</a:t>
            </a:r>
            <a:endParaRPr lang="en-US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5791200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State</a:t>
            </a:r>
          </a:p>
          <a:p>
            <a:pPr marL="914400" lvl="1" indent="-514350"/>
            <a:r>
              <a:rPr lang="en-US" dirty="0" smtClean="0"/>
              <a:t>Function approximation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Decision</a:t>
            </a:r>
          </a:p>
          <a:p>
            <a:pPr marL="914400" lvl="1" indent="-514350"/>
            <a:r>
              <a:rPr lang="en-US" dirty="0" smtClean="0"/>
              <a:t>Machine Learning</a:t>
            </a:r>
            <a:endParaRPr lang="en-US" b="1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pPr marL="0" indent="0">
              <a:buNone/>
            </a:pPr>
            <a:endParaRPr lang="en-US" dirty="0" smtClean="0"/>
          </a:p>
          <a:p>
            <a:pPr marL="914400" lvl="1" indent="-514350"/>
            <a:endParaRPr lang="en-US" dirty="0" smtClean="0"/>
          </a:p>
          <a:p>
            <a:pPr marL="914400" lvl="1" indent="-514350"/>
            <a:endParaRPr lang="en-US" dirty="0" smtClean="0"/>
          </a:p>
          <a:p>
            <a:pPr marL="914400" lvl="1" indent="-514350"/>
            <a:endParaRPr lang="en-US" dirty="0"/>
          </a:p>
          <a:p>
            <a:pPr marL="0" indent="0">
              <a:buNone/>
            </a:pPr>
            <a:r>
              <a:rPr lang="en-US" sz="2800" i="1" dirty="0" smtClean="0"/>
              <a:t> </a:t>
            </a:r>
            <a:endParaRPr lang="en-US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1525" y="1295400"/>
            <a:ext cx="5832475" cy="5029200"/>
          </a:xfrm>
          <a:prstGeom prst="rect">
            <a:avLst/>
          </a:prstGeom>
        </p:spPr>
      </p:pic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365125"/>
          </a:xfrm>
          <a:prstGeom prst="rect">
            <a:avLst/>
          </a:prstGeom>
        </p:spPr>
        <p:txBody>
          <a:bodyPr/>
          <a:lstStyle/>
          <a:p>
            <a:fld id="{9DC6EA34-A5F2-474A-B85D-C3A26A20AD04}" type="slidenum">
              <a:rPr lang="en-US" sz="1600" smtClean="0"/>
              <a:pPr/>
              <a:t>13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436990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28472"/>
            <a:ext cx="9144000" cy="566928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ADP: </a:t>
            </a:r>
            <a:r>
              <a:rPr lang="en-US" b="0" dirty="0" smtClean="0"/>
              <a:t>Overcoming</a:t>
            </a:r>
            <a:r>
              <a:rPr lang="en-US" b="0" baseline="0" dirty="0" smtClean="0"/>
              <a:t> the</a:t>
            </a:r>
            <a:r>
              <a:rPr lang="en-US" b="0" dirty="0"/>
              <a:t> </a:t>
            </a:r>
            <a:r>
              <a:rPr lang="en-US" b="0" dirty="0" smtClean="0"/>
              <a:t>C</a:t>
            </a:r>
            <a:r>
              <a:rPr lang="en-US" b="0" baseline="0" dirty="0" smtClean="0"/>
              <a:t>urses of Dimensionality</a:t>
            </a:r>
            <a:endParaRPr lang="en-US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5791200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State</a:t>
            </a:r>
          </a:p>
          <a:p>
            <a:pPr marL="914400" lvl="1" indent="-514350"/>
            <a:r>
              <a:rPr lang="en-US" dirty="0" smtClean="0"/>
              <a:t>Function approximation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Decision</a:t>
            </a:r>
          </a:p>
          <a:p>
            <a:pPr marL="914400" lvl="1" indent="-514350"/>
            <a:r>
              <a:rPr lang="en-US" dirty="0" smtClean="0"/>
              <a:t>Machine Learning</a:t>
            </a:r>
            <a:endParaRPr lang="en-US" b="1" dirty="0" smtClean="0"/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Uncertainty</a:t>
            </a:r>
            <a:endParaRPr lang="en-US" dirty="0" smtClean="0"/>
          </a:p>
          <a:p>
            <a:pPr marL="914400" lvl="1" indent="-514350"/>
            <a:r>
              <a:rPr lang="en-US" dirty="0" smtClean="0"/>
              <a:t>Monte Carlo</a:t>
            </a:r>
            <a:endParaRPr lang="en-US" b="1" dirty="0" smtClean="0"/>
          </a:p>
          <a:p>
            <a:pPr marL="400050" lvl="1" indent="0">
              <a:buNone/>
            </a:pPr>
            <a:endParaRPr lang="en-US" dirty="0" smtClean="0"/>
          </a:p>
          <a:p>
            <a:pPr marL="400050" lvl="1" indent="0">
              <a:buNone/>
            </a:pPr>
            <a:endParaRPr lang="en-US" dirty="0"/>
          </a:p>
          <a:p>
            <a:pPr marL="400050" lvl="1" indent="0">
              <a:buNone/>
            </a:pPr>
            <a:r>
              <a:rPr lang="en-US" dirty="0" smtClean="0"/>
              <a:t> </a:t>
            </a:r>
            <a:endParaRPr lang="en-US" dirty="0" smtClean="0"/>
          </a:p>
          <a:p>
            <a:pPr marL="400050" lvl="1" indent="0">
              <a:buNone/>
            </a:pPr>
            <a:endParaRPr lang="en-US" dirty="0" smtClean="0"/>
          </a:p>
          <a:p>
            <a:pPr marL="914400" lvl="1" indent="-514350"/>
            <a:endParaRPr lang="en-US" dirty="0" smtClean="0"/>
          </a:p>
          <a:p>
            <a:pPr marL="914400" lvl="1" indent="-514350"/>
            <a:endParaRPr lang="en-US" dirty="0"/>
          </a:p>
          <a:p>
            <a:pPr marL="0" indent="0">
              <a:buNone/>
            </a:pPr>
            <a:r>
              <a:rPr lang="en-US" sz="2800" i="1" dirty="0" smtClean="0"/>
              <a:t> </a:t>
            </a:r>
            <a:endParaRPr lang="en-US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4429" y="1295400"/>
            <a:ext cx="5832475" cy="5029200"/>
          </a:xfrm>
          <a:prstGeom prst="rect">
            <a:avLst/>
          </a:prstGeom>
        </p:spPr>
      </p:pic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365125"/>
          </a:xfrm>
          <a:prstGeom prst="rect">
            <a:avLst/>
          </a:prstGeom>
        </p:spPr>
        <p:txBody>
          <a:bodyPr/>
          <a:lstStyle/>
          <a:p>
            <a:fld id="{9DC6EA34-A5F2-474A-B85D-C3A26A20AD04}" type="slidenum">
              <a:rPr lang="en-US" sz="1600" smtClean="0"/>
              <a:pPr/>
              <a:t>14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1304517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(one) ADP </a:t>
            </a:r>
            <a:r>
              <a:rPr lang="en-US" dirty="0" smtClean="0"/>
              <a:t>“Recipe”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47800"/>
            <a:ext cx="8001000" cy="4572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 smtClean="0"/>
              <a:t>First consider traditional Dynamic Programming:</a:t>
            </a:r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934200" y="6492875"/>
            <a:ext cx="2133600" cy="365125"/>
          </a:xfrm>
          <a:prstGeom prst="rect">
            <a:avLst/>
          </a:prstGeom>
        </p:spPr>
        <p:txBody>
          <a:bodyPr/>
          <a:lstStyle/>
          <a:p>
            <a:fld id="{9DC6EA34-A5F2-474A-B85D-C3A26A20AD04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971800" y="6019800"/>
            <a:ext cx="3148969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Dynamic Programming</a:t>
            </a:r>
          </a:p>
          <a:p>
            <a:pPr algn="ctr"/>
            <a:r>
              <a:rPr lang="en-US" b="1" dirty="0" smtClean="0"/>
              <a:t>(Backward Induction)</a:t>
            </a:r>
            <a:endParaRPr lang="en-US" b="1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365125"/>
          </a:xfrm>
          <a:prstGeom prst="rect">
            <a:avLst/>
          </a:prstGeom>
        </p:spPr>
        <p:txBody>
          <a:bodyPr/>
          <a:lstStyle/>
          <a:p>
            <a:fld id="{9DC6EA34-A5F2-474A-B85D-C3A26A20AD04}" type="slidenum">
              <a:rPr lang="en-US" sz="1600" smtClean="0"/>
              <a:pPr/>
              <a:t>15</a:t>
            </a:fld>
            <a:endParaRPr lang="en-US" sz="1600" dirty="0"/>
          </a:p>
        </p:txBody>
      </p:sp>
      <p:pic>
        <p:nvPicPr>
          <p:cNvPr id="10" name="Picture 1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78"/>
          <a:stretch/>
        </p:blipFill>
        <p:spPr bwMode="auto">
          <a:xfrm>
            <a:off x="990600" y="1981200"/>
            <a:ext cx="7124700" cy="4105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53627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ADP “Recipe”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47800"/>
            <a:ext cx="8001000" cy="4572000"/>
          </a:xfrm>
        </p:spPr>
        <p:txBody>
          <a:bodyPr>
            <a:noAutofit/>
          </a:bodyPr>
          <a:lstStyle/>
          <a:p>
            <a:pPr marL="460375" indent="0">
              <a:buNone/>
            </a:pPr>
            <a:r>
              <a:rPr lang="en-US" sz="2400" b="1" dirty="0" smtClean="0"/>
              <a:t>Learning</a:t>
            </a:r>
            <a:r>
              <a:rPr lang="en-US" sz="2400" dirty="0" smtClean="0"/>
              <a:t>: double-pass (TD </a:t>
            </a:r>
            <a:r>
              <a:rPr lang="en-US" sz="2400" dirty="0" err="1" smtClean="0"/>
              <a:t>λ</a:t>
            </a:r>
            <a:r>
              <a:rPr lang="en-US" sz="2400" dirty="0" smtClean="0"/>
              <a:t>=1)</a:t>
            </a:r>
          </a:p>
          <a:p>
            <a:pPr marL="1079500" lvl="1" indent="-333375"/>
            <a:r>
              <a:rPr lang="en-US" sz="2000" dirty="0" smtClean="0"/>
              <a:t>Update abort for changed decisions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934200" y="6492875"/>
            <a:ext cx="2133600" cy="365125"/>
          </a:xfrm>
          <a:prstGeom prst="rect">
            <a:avLst/>
          </a:prstGeom>
        </p:spPr>
        <p:txBody>
          <a:bodyPr/>
          <a:lstStyle/>
          <a:p>
            <a:fld id="{9DC6EA34-A5F2-474A-B85D-C3A26A20AD04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2743200"/>
            <a:ext cx="6858000" cy="326951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971800" y="5943600"/>
            <a:ext cx="3152801" cy="92333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6"/>
                </a:solidFill>
              </a:rPr>
              <a:t>Adaptive/Approximate</a:t>
            </a:r>
          </a:p>
          <a:p>
            <a:pPr algn="ctr"/>
            <a:r>
              <a:rPr lang="en-US" b="1" dirty="0" smtClean="0">
                <a:solidFill>
                  <a:schemeClr val="accent6"/>
                </a:solidFill>
              </a:rPr>
              <a:t>Dynamic Programming</a:t>
            </a:r>
          </a:p>
          <a:p>
            <a:pPr algn="ctr"/>
            <a:r>
              <a:rPr lang="en-US" b="1" dirty="0" smtClean="0">
                <a:solidFill>
                  <a:schemeClr val="accent6"/>
                </a:solidFill>
              </a:rPr>
              <a:t>(Double-Pass)</a:t>
            </a:r>
            <a:endParaRPr lang="en-US" b="1" dirty="0">
              <a:solidFill>
                <a:schemeClr val="accent6"/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365125"/>
          </a:xfrm>
          <a:prstGeom prst="rect">
            <a:avLst/>
          </a:prstGeom>
        </p:spPr>
        <p:txBody>
          <a:bodyPr/>
          <a:lstStyle/>
          <a:p>
            <a:fld id="{9DC6EA34-A5F2-474A-B85D-C3A26A20AD04}" type="slidenum">
              <a:rPr lang="en-US" sz="1600" smtClean="0"/>
              <a:pPr/>
              <a:t>16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6560707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2743200"/>
            <a:ext cx="6858000" cy="3269511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971800" y="5943600"/>
            <a:ext cx="3152801" cy="92333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6"/>
                </a:solidFill>
              </a:rPr>
              <a:t>Adaptive/Approximate</a:t>
            </a:r>
          </a:p>
          <a:p>
            <a:pPr algn="ctr"/>
            <a:r>
              <a:rPr lang="en-US" b="1" dirty="0" smtClean="0">
                <a:solidFill>
                  <a:schemeClr val="accent6"/>
                </a:solidFill>
              </a:rPr>
              <a:t>Dynamic Programming</a:t>
            </a:r>
          </a:p>
          <a:p>
            <a:pPr algn="ctr"/>
            <a:r>
              <a:rPr lang="en-US" b="1" dirty="0" smtClean="0">
                <a:solidFill>
                  <a:schemeClr val="accent6"/>
                </a:solidFill>
              </a:rPr>
              <a:t>(Double-Pass)</a:t>
            </a:r>
            <a:endParaRPr lang="en-US" b="1" dirty="0">
              <a:solidFill>
                <a:schemeClr val="accent6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ADP “Recipe”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47800"/>
            <a:ext cx="8001000" cy="4572000"/>
          </a:xfrm>
        </p:spPr>
        <p:txBody>
          <a:bodyPr>
            <a:noAutofit/>
          </a:bodyPr>
          <a:lstStyle/>
          <a:p>
            <a:pPr marL="460375" indent="0">
              <a:buNone/>
            </a:pPr>
            <a:r>
              <a:rPr lang="en-US" sz="2400" b="1" dirty="0" smtClean="0"/>
              <a:t>Learning</a:t>
            </a:r>
            <a:r>
              <a:rPr lang="en-US" sz="2400" dirty="0" smtClean="0"/>
              <a:t>: double-pass (TD </a:t>
            </a:r>
            <a:r>
              <a:rPr lang="en-US" sz="2400" dirty="0" err="1" smtClean="0"/>
              <a:t>λ</a:t>
            </a:r>
            <a:r>
              <a:rPr lang="en-US" sz="2400" dirty="0" smtClean="0"/>
              <a:t>=1)</a:t>
            </a:r>
          </a:p>
          <a:p>
            <a:pPr marL="1079500" lvl="1" indent="-333375"/>
            <a:r>
              <a:rPr lang="en-US" sz="2000" dirty="0" smtClean="0"/>
              <a:t>Update abort for changed decisions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365125"/>
          </a:xfrm>
          <a:prstGeom prst="rect">
            <a:avLst/>
          </a:prstGeom>
        </p:spPr>
        <p:txBody>
          <a:bodyPr/>
          <a:lstStyle/>
          <a:p>
            <a:fld id="{9DC6EA34-A5F2-474A-B85D-C3A26A20AD04}" type="slidenum">
              <a:rPr lang="en-US" sz="1600" smtClean="0"/>
              <a:pPr/>
              <a:t>17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1689810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2743200"/>
            <a:ext cx="6858000" cy="326476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971800" y="5943600"/>
            <a:ext cx="3152801" cy="92333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6"/>
                </a:solidFill>
              </a:rPr>
              <a:t>Adaptive/Approximate</a:t>
            </a:r>
          </a:p>
          <a:p>
            <a:pPr algn="ctr"/>
            <a:r>
              <a:rPr lang="en-US" b="1" dirty="0" smtClean="0">
                <a:solidFill>
                  <a:schemeClr val="accent6"/>
                </a:solidFill>
              </a:rPr>
              <a:t>Dynamic Programming</a:t>
            </a:r>
          </a:p>
          <a:p>
            <a:pPr algn="ctr"/>
            <a:r>
              <a:rPr lang="en-US" b="1" dirty="0" smtClean="0">
                <a:solidFill>
                  <a:schemeClr val="accent6"/>
                </a:solidFill>
              </a:rPr>
              <a:t>(Double-Pass)</a:t>
            </a:r>
            <a:endParaRPr lang="en-US" b="1" dirty="0">
              <a:solidFill>
                <a:schemeClr val="accent6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ADP “Recipe”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47800"/>
            <a:ext cx="8001000" cy="4572000"/>
          </a:xfrm>
        </p:spPr>
        <p:txBody>
          <a:bodyPr>
            <a:noAutofit/>
          </a:bodyPr>
          <a:lstStyle/>
          <a:p>
            <a:pPr marL="460375" indent="0">
              <a:buNone/>
            </a:pPr>
            <a:r>
              <a:rPr lang="en-US" sz="2400" b="1" dirty="0" smtClean="0"/>
              <a:t>Learning</a:t>
            </a:r>
            <a:r>
              <a:rPr lang="en-US" sz="2400" dirty="0" smtClean="0"/>
              <a:t>: double-pass (TD </a:t>
            </a:r>
            <a:r>
              <a:rPr lang="en-US" sz="2400" dirty="0" err="1" smtClean="0"/>
              <a:t>λ</a:t>
            </a:r>
            <a:r>
              <a:rPr lang="en-US" sz="2400" dirty="0" smtClean="0"/>
              <a:t>=1)</a:t>
            </a:r>
          </a:p>
          <a:p>
            <a:pPr marL="1079500" lvl="1" indent="-333375"/>
            <a:r>
              <a:rPr lang="en-US" sz="2000" dirty="0" smtClean="0"/>
              <a:t>Update abort for changed decisions</a:t>
            </a: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365125"/>
          </a:xfrm>
          <a:prstGeom prst="rect">
            <a:avLst/>
          </a:prstGeom>
        </p:spPr>
        <p:txBody>
          <a:bodyPr/>
          <a:lstStyle/>
          <a:p>
            <a:fld id="{9DC6EA34-A5F2-474A-B85D-C3A26A20AD04}" type="slidenum">
              <a:rPr lang="en-US" sz="1600" smtClean="0"/>
              <a:pPr/>
              <a:t>18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2619918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ADP “Recipe”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47800"/>
            <a:ext cx="8001000" cy="457200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2400" dirty="0" smtClean="0"/>
              <a:t>Other Ingredients:</a:t>
            </a:r>
            <a:endParaRPr lang="en-US" sz="2400" dirty="0" smtClean="0"/>
          </a:p>
          <a:p>
            <a:pPr marL="460375" indent="0">
              <a:buNone/>
            </a:pPr>
            <a:r>
              <a:rPr lang="en-US" sz="2400" b="1" dirty="0" smtClean="0"/>
              <a:t>Learning</a:t>
            </a:r>
            <a:r>
              <a:rPr lang="en-US" sz="2400" dirty="0" smtClean="0"/>
              <a:t>: double-pass (TD </a:t>
            </a:r>
            <a:r>
              <a:rPr lang="en-US" sz="2400" dirty="0" err="1" smtClean="0"/>
              <a:t>λ</a:t>
            </a:r>
            <a:r>
              <a:rPr lang="en-US" sz="2400" dirty="0" smtClean="0"/>
              <a:t>=1)</a:t>
            </a:r>
          </a:p>
          <a:p>
            <a:pPr marL="1079500" lvl="1" indent="-333375"/>
            <a:r>
              <a:rPr lang="en-US" sz="2000" dirty="0" smtClean="0"/>
              <a:t>Update abort for changed decisions</a:t>
            </a:r>
          </a:p>
          <a:p>
            <a:pPr marL="460375" indent="0">
              <a:buNone/>
            </a:pPr>
            <a:r>
              <a:rPr lang="en-US" sz="2400" b="1" dirty="0" smtClean="0"/>
              <a:t>Decision Policy</a:t>
            </a:r>
            <a:r>
              <a:rPr lang="en-US" sz="2400" dirty="0" smtClean="0"/>
              <a:t>: Approx. Value Fun.</a:t>
            </a:r>
            <a:endParaRPr lang="en-US" sz="2400" dirty="0"/>
          </a:p>
          <a:p>
            <a:pPr marL="460375" indent="0">
              <a:buNone/>
            </a:pPr>
            <a:r>
              <a:rPr lang="en-US" sz="2400" b="1" dirty="0" smtClean="0"/>
              <a:t>Value Function:</a:t>
            </a:r>
            <a:r>
              <a:rPr lang="en-US" sz="2400" dirty="0" smtClean="0"/>
              <a:t> Post Decision</a:t>
            </a:r>
          </a:p>
          <a:p>
            <a:pPr marL="920750" indent="0">
              <a:buNone/>
            </a:pPr>
            <a:r>
              <a:rPr lang="en-US" sz="2400" b="1" dirty="0" smtClean="0"/>
              <a:t>Approximation</a:t>
            </a:r>
            <a:r>
              <a:rPr lang="en-US" sz="2400" dirty="0" smtClean="0"/>
              <a:t>: </a:t>
            </a:r>
            <a:r>
              <a:rPr lang="en-US" sz="2400" dirty="0" smtClean="0"/>
              <a:t>Local Regression</a:t>
            </a:r>
            <a:endParaRPr lang="en-US" sz="2400" dirty="0" smtClean="0"/>
          </a:p>
          <a:p>
            <a:pPr marL="1539875" lvl="1" indent="-333375">
              <a:buClr>
                <a:srgbClr val="CC0000"/>
              </a:buClr>
            </a:pPr>
            <a:r>
              <a:rPr lang="en-US" sz="2000" dirty="0" smtClean="0">
                <a:solidFill>
                  <a:srgbClr val="000000"/>
                </a:solidFill>
              </a:rPr>
              <a:t>Arbitrary multi-dimensional surface</a:t>
            </a:r>
            <a:endParaRPr lang="en-US" sz="2000" dirty="0" smtClean="0">
              <a:solidFill>
                <a:srgbClr val="000000"/>
              </a:solidFill>
            </a:endParaRPr>
          </a:p>
          <a:p>
            <a:pPr marL="1539875" lvl="1" indent="-333375">
              <a:buClr>
                <a:srgbClr val="CC0000"/>
              </a:buClr>
            </a:pPr>
            <a:r>
              <a:rPr lang="en-US" sz="2000" dirty="0" smtClean="0">
                <a:solidFill>
                  <a:srgbClr val="000000"/>
                </a:solidFill>
              </a:rPr>
              <a:t>Learn from neighbors</a:t>
            </a:r>
          </a:p>
          <a:p>
            <a:pPr marL="1539875" lvl="1" indent="-333375">
              <a:buClr>
                <a:srgbClr val="CC0000"/>
              </a:buClr>
            </a:pPr>
            <a:r>
              <a:rPr lang="en-US" sz="2000" dirty="0" smtClean="0">
                <a:solidFill>
                  <a:srgbClr val="000000"/>
                </a:solidFill>
              </a:rPr>
              <a:t>K-D tree for neighbors</a:t>
            </a:r>
            <a:endParaRPr lang="en-US" sz="2000" dirty="0" smtClean="0">
              <a:solidFill>
                <a:srgbClr val="000000"/>
              </a:solidFill>
            </a:endParaRPr>
          </a:p>
          <a:p>
            <a:pPr marL="460375" indent="0">
              <a:buNone/>
            </a:pPr>
            <a:r>
              <a:rPr lang="en-US" sz="2400" b="1" dirty="0"/>
              <a:t>Sampling</a:t>
            </a:r>
            <a:r>
              <a:rPr lang="en-US" sz="2400" dirty="0"/>
              <a:t>: Estimate then exploit</a:t>
            </a:r>
          </a:p>
          <a:p>
            <a:pPr marL="1260475" lvl="1" indent="-514350">
              <a:buFont typeface="+mj-lt"/>
              <a:buAutoNum type="arabicPeriod"/>
            </a:pPr>
            <a:r>
              <a:rPr lang="en-US" sz="2000" dirty="0"/>
              <a:t>One sample for all states</a:t>
            </a:r>
          </a:p>
          <a:p>
            <a:pPr marL="1260475" lvl="1" indent="-514350">
              <a:buFont typeface="+mj-lt"/>
              <a:buAutoNum type="arabicPeriod"/>
            </a:pPr>
            <a:r>
              <a:rPr lang="en-US" sz="2000" dirty="0"/>
              <a:t>Then take apparent </a:t>
            </a:r>
            <a:r>
              <a:rPr lang="en-US" sz="2000" dirty="0" smtClean="0"/>
              <a:t>best</a:t>
            </a:r>
            <a:endParaRPr lang="en-US" sz="2000" dirty="0" smtClean="0"/>
          </a:p>
          <a:p>
            <a:pPr marL="460375" indent="0">
              <a:buNone/>
            </a:pPr>
            <a:r>
              <a:rPr lang="en-US" sz="2400" b="1" dirty="0" smtClean="0"/>
              <a:t>Other Heuristics</a:t>
            </a:r>
            <a:r>
              <a:rPr lang="en-US" sz="2400" dirty="0" smtClean="0"/>
              <a:t>:</a:t>
            </a:r>
          </a:p>
          <a:p>
            <a:pPr marL="1079500" lvl="1" indent="-333375"/>
            <a:r>
              <a:rPr lang="en-US" sz="2000" dirty="0" smtClean="0"/>
              <a:t>Operations Cost Memo-</a:t>
            </a:r>
            <a:r>
              <a:rPr lang="en-US" sz="2000" dirty="0" err="1" smtClean="0"/>
              <a:t>ization</a:t>
            </a:r>
            <a:endParaRPr lang="en-US" sz="2000" dirty="0" smtClean="0"/>
          </a:p>
          <a:p>
            <a:pPr marL="1079500" lvl="1" indent="-333375"/>
            <a:r>
              <a:rPr lang="en-US" sz="2000" dirty="0" smtClean="0"/>
              <a:t>Strategic Step-size selection</a:t>
            </a:r>
          </a:p>
          <a:p>
            <a:pPr marL="1079500" lvl="1" indent="-333375"/>
            <a:r>
              <a:rPr lang="en-US" sz="2000" dirty="0" smtClean="0"/>
              <a:t>Etc.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365125"/>
          </a:xfrm>
          <a:prstGeom prst="rect">
            <a:avLst/>
          </a:prstGeom>
        </p:spPr>
        <p:txBody>
          <a:bodyPr/>
          <a:lstStyle/>
          <a:p>
            <a:fld id="{9DC6EA34-A5F2-474A-B85D-C3A26A20AD04}" type="slidenum">
              <a:rPr lang="en-US" sz="1600" smtClean="0"/>
              <a:pPr/>
              <a:t>19</a:t>
            </a:fld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 rot="777147">
            <a:off x="1395374" y="2858811"/>
            <a:ext cx="5969248" cy="156966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4800" dirty="0" smtClean="0"/>
              <a:t>Yeah, right, Bryan. This looks like a pain!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7216173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Stochastic Methods for Hosting Capacity</a:t>
            </a:r>
          </a:p>
          <a:p>
            <a:r>
              <a:rPr lang="en-US" dirty="0" smtClean="0"/>
              <a:t>Multi-period Decisions</a:t>
            </a:r>
          </a:p>
          <a:p>
            <a:r>
              <a:rPr lang="en-US" dirty="0" smtClean="0"/>
              <a:t>Design Flexibility for Storage with uncertain PVs using Dynamic Programming (DP)</a:t>
            </a:r>
          </a:p>
          <a:p>
            <a:r>
              <a:rPr lang="en-US" dirty="0" smtClean="0"/>
              <a:t>The Curse(s) of Dimensionality</a:t>
            </a:r>
          </a:p>
          <a:p>
            <a:r>
              <a:rPr lang="en-US" dirty="0" smtClean="0"/>
              <a:t>Approximate Dynamic Programming</a:t>
            </a:r>
          </a:p>
          <a:p>
            <a:r>
              <a:rPr lang="en-US" i="1" dirty="0" smtClean="0"/>
              <a:t>dynamo </a:t>
            </a:r>
            <a:r>
              <a:rPr lang="en-US" dirty="0" smtClean="0"/>
              <a:t>Toolbox</a:t>
            </a:r>
            <a:endParaRPr lang="en-US" i="1" dirty="0" smtClean="0"/>
          </a:p>
          <a:p>
            <a:r>
              <a:rPr lang="en-US" dirty="0" smtClean="0"/>
              <a:t>Next Steps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DC6EA34-A5F2-474A-B85D-C3A26A20AD04}" type="slidenum">
              <a:rPr lang="en-US" sz="1600" smtClean="0"/>
              <a:pPr/>
              <a:t>2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8531628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en-US" sz="3600" b="1" i="1" dirty="0"/>
              <a:t>dynamo</a:t>
            </a:r>
            <a:r>
              <a:rPr lang="en-US" sz="3600" b="1" dirty="0"/>
              <a:t> </a:t>
            </a:r>
            <a:r>
              <a:rPr lang="en-US" sz="3600" dirty="0"/>
              <a:t>- Dynamic programming </a:t>
            </a:r>
            <a:br>
              <a:rPr lang="en-US" sz="3600" dirty="0"/>
            </a:br>
            <a:r>
              <a:rPr lang="en-US" sz="3600" dirty="0"/>
              <a:t>for Adaptive Modeling and </a:t>
            </a:r>
            <a:r>
              <a:rPr lang="en-US" sz="3600" dirty="0" smtClean="0"/>
              <a:t>Optimization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2973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Open-Source (soon) MATLAB* Toolbox</a:t>
            </a:r>
          </a:p>
          <a:p>
            <a:pPr lvl="1"/>
            <a:r>
              <a:rPr lang="en-US" dirty="0" smtClean="0"/>
              <a:t>Both DP &amp; ADP</a:t>
            </a:r>
          </a:p>
          <a:p>
            <a:r>
              <a:rPr lang="en-US" dirty="0" smtClean="0"/>
              <a:t>Modular</a:t>
            </a:r>
          </a:p>
          <a:p>
            <a:pPr lvl="1"/>
            <a:r>
              <a:rPr lang="en-US" dirty="0" smtClean="0"/>
              <a:t>Multiple Algorithms -- One Problem Definition</a:t>
            </a:r>
          </a:p>
          <a:p>
            <a:pPr lvl="2"/>
            <a:r>
              <a:rPr lang="en-US" dirty="0" smtClean="0"/>
              <a:t>DP: Backward Induction</a:t>
            </a:r>
          </a:p>
          <a:p>
            <a:pPr lvl="2"/>
            <a:r>
              <a:rPr lang="en-US" dirty="0" smtClean="0"/>
              <a:t>ADP: Sampled Backward Induction, </a:t>
            </a:r>
            <a:r>
              <a:rPr lang="en-US" dirty="0"/>
              <a:t>TD </a:t>
            </a:r>
            <a:r>
              <a:rPr lang="en-US" dirty="0" err="1"/>
              <a:t>λ</a:t>
            </a:r>
            <a:r>
              <a:rPr lang="en-US" dirty="0"/>
              <a:t>=</a:t>
            </a:r>
            <a:r>
              <a:rPr lang="en-US" dirty="0" smtClean="0"/>
              <a:t>1, more later</a:t>
            </a:r>
          </a:p>
          <a:p>
            <a:pPr lvl="1"/>
            <a:r>
              <a:rPr lang="en-US" dirty="0" smtClean="0"/>
              <a:t>Interchangeable Function approximations</a:t>
            </a:r>
          </a:p>
          <a:p>
            <a:pPr lvl="1"/>
            <a:r>
              <a:rPr lang="en-US" dirty="0" smtClean="0"/>
              <a:t>Standardized Random Processes</a:t>
            </a:r>
          </a:p>
          <a:p>
            <a:r>
              <a:rPr lang="en-US" dirty="0" smtClean="0"/>
              <a:t>Well suited to black-box operations models (e.g. OpenDSS for </a:t>
            </a:r>
            <a:r>
              <a:rPr lang="en-US" dirty="0" err="1" smtClean="0"/>
              <a:t>Powerflow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365125"/>
          </a:xfrm>
          <a:prstGeom prst="rect">
            <a:avLst/>
          </a:prstGeom>
        </p:spPr>
        <p:txBody>
          <a:bodyPr/>
          <a:lstStyle/>
          <a:p>
            <a:fld id="{9DC6EA34-A5F2-474A-B85D-C3A26A20AD04}" type="slidenum">
              <a:rPr lang="en-US" sz="1600" smtClean="0"/>
              <a:pPr/>
              <a:t>20</a:t>
            </a:fld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1600200" y="6096000"/>
            <a:ext cx="38930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*Python version under consideration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68100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/>
          <p:nvPr/>
        </p:nvPicPr>
        <p:blipFill>
          <a:blip r:embed="rId3">
            <a:clrChange>
              <a:clrFrom>
                <a:srgbClr val="CDCDCD"/>
              </a:clrFrom>
              <a:clrTo>
                <a:srgbClr val="CDCDCD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905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362200"/>
            <a:ext cx="6172200" cy="441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8600" y="1066800"/>
            <a:ext cx="4419600" cy="259708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8200" y="3581400"/>
            <a:ext cx="3886200" cy="28429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Example from Generation Capacity Expansion</a:t>
            </a:r>
            <a:endParaRPr lang="en-US" sz="320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648200" y="1219200"/>
            <a:ext cx="4038600" cy="1600201"/>
          </a:xfrm>
        </p:spPr>
        <p:txBody>
          <a:bodyPr/>
          <a:lstStyle/>
          <a:p>
            <a:r>
              <a:rPr lang="en-US" sz="2400" dirty="0"/>
              <a:t>Generation </a:t>
            </a:r>
            <a:r>
              <a:rPr lang="en-US" sz="2400" dirty="0" smtClean="0"/>
              <a:t>Mix:</a:t>
            </a:r>
          </a:p>
          <a:p>
            <a:pPr lvl="1"/>
            <a:r>
              <a:rPr lang="en-US" sz="2000" dirty="0" smtClean="0"/>
              <a:t>Stochastic Climate Policy</a:t>
            </a:r>
          </a:p>
          <a:p>
            <a:pPr lvl="1"/>
            <a:r>
              <a:rPr lang="en-US" sz="2000" dirty="0" smtClean="0"/>
              <a:t>Stochastic Growth</a:t>
            </a:r>
          </a:p>
          <a:p>
            <a:r>
              <a:rPr lang="en-US" sz="2400" dirty="0" smtClean="0"/>
              <a:t>Run </a:t>
            </a:r>
            <a:r>
              <a:rPr lang="en-US" sz="2400" dirty="0"/>
              <a:t>Using </a:t>
            </a:r>
            <a:r>
              <a:rPr lang="en-US" sz="2400" i="1" dirty="0"/>
              <a:t>dynamo</a:t>
            </a:r>
            <a:endParaRPr lang="en-US" sz="2400" dirty="0"/>
          </a:p>
          <a:p>
            <a:endParaRPr lang="en-US" sz="2400" dirty="0"/>
          </a:p>
        </p:txBody>
      </p:sp>
      <p:sp>
        <p:nvSpPr>
          <p:cNvPr id="18" name="TextBox 17"/>
          <p:cNvSpPr txBox="1"/>
          <p:nvPr/>
        </p:nvSpPr>
        <p:spPr>
          <a:xfrm rot="19772995">
            <a:off x="-210776" y="3516554"/>
            <a:ext cx="2342492" cy="70788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0000"/>
                </a:solidFill>
                <a:latin typeface="Verdana"/>
                <a:ea typeface="Arial"/>
                <a:cs typeface="Arial"/>
              </a:rPr>
              <a:t>100-500x Faster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0000"/>
                </a:solidFill>
                <a:latin typeface="Verdana"/>
                <a:ea typeface="Arial"/>
                <a:cs typeface="Arial"/>
              </a:rPr>
              <a:t>For &lt;5% error</a:t>
            </a:r>
          </a:p>
        </p:txBody>
      </p:sp>
    </p:spTree>
    <p:extLst>
      <p:ext uri="{BB962C8B-B14F-4D97-AF65-F5344CB8AC3E}">
        <p14:creationId xmlns:p14="http://schemas.microsoft.com/office/powerpoint/2010/main" val="22998949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Wrapping-up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Forward-looking distribution planning for DERs</a:t>
            </a:r>
          </a:p>
          <a:p>
            <a:r>
              <a:rPr lang="en-US" dirty="0" smtClean="0"/>
              <a:t>ADP for tractable multi-period decision problems</a:t>
            </a:r>
          </a:p>
          <a:p>
            <a:r>
              <a:rPr lang="en-US" dirty="0" smtClean="0"/>
              <a:t>Future Directions</a:t>
            </a:r>
          </a:p>
          <a:p>
            <a:pPr lvl="1"/>
            <a:r>
              <a:rPr lang="en-US" dirty="0" smtClean="0"/>
              <a:t>Full-scale Distribution Decision Problem</a:t>
            </a:r>
          </a:p>
          <a:p>
            <a:pPr lvl="2"/>
            <a:r>
              <a:rPr lang="en-US" dirty="0" smtClean="0"/>
              <a:t>Inverter settings now and later</a:t>
            </a:r>
          </a:p>
          <a:p>
            <a:pPr lvl="2"/>
            <a:r>
              <a:rPr lang="en-US" dirty="0" smtClean="0"/>
              <a:t>Other control settings</a:t>
            </a:r>
          </a:p>
          <a:p>
            <a:pPr lvl="2"/>
            <a:r>
              <a:rPr lang="en-US" dirty="0" smtClean="0"/>
              <a:t>(realistic) Storage size and placement</a:t>
            </a:r>
          </a:p>
          <a:p>
            <a:pPr lvl="2"/>
            <a:r>
              <a:rPr lang="en-US" dirty="0" smtClean="0"/>
              <a:t>Others</a:t>
            </a:r>
          </a:p>
          <a:p>
            <a:pPr lvl="1"/>
            <a:r>
              <a:rPr lang="en-US" dirty="0" smtClean="0"/>
              <a:t>Apply </a:t>
            </a:r>
            <a:r>
              <a:rPr lang="en-US" i="1" dirty="0" smtClean="0"/>
              <a:t>dynamo</a:t>
            </a:r>
            <a:r>
              <a:rPr lang="en-US" dirty="0" smtClean="0"/>
              <a:t> to distribution problem</a:t>
            </a:r>
          </a:p>
          <a:p>
            <a:pPr lvl="1"/>
            <a:r>
              <a:rPr lang="en-US" dirty="0" smtClean="0"/>
              <a:t>Open-source release of </a:t>
            </a:r>
            <a:r>
              <a:rPr lang="en-US" i="1" dirty="0" smtClean="0"/>
              <a:t>dynamo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FE4B61-D119-4C2A-B0FD-8BB9E4349C88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75124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7772400" cy="1362075"/>
          </a:xfrm>
        </p:spPr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 anchor="ctr"/>
          <a:lstStyle/>
          <a:p>
            <a:r>
              <a:rPr lang="en-US" sz="2800" dirty="0" smtClean="0">
                <a:solidFill>
                  <a:schemeClr val="tx1"/>
                </a:solidFill>
              </a:rPr>
              <a:t>Bryan Palmintier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FE4B61-D119-4C2A-B0FD-8BB9E4349C88}" type="slidenum">
              <a:rPr lang="en-US" sz="1600" smtClean="0"/>
              <a:pPr>
                <a:defRPr/>
              </a:pPr>
              <a:t>23</a:t>
            </a:fld>
            <a:endParaRPr lang="en-US" sz="16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900" y="3937000"/>
            <a:ext cx="2552700" cy="4826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34000" y="457200"/>
            <a:ext cx="2159699" cy="4585871"/>
          </a:xfrm>
          <a:prstGeom prst="rect">
            <a:avLst/>
          </a:prstGeom>
          <a:noFill/>
          <a:scene3d>
            <a:camera prst="isometricOffAxis2Left"/>
            <a:lightRig rig="threePt" dir="t"/>
          </a:scene3d>
          <a:sp3d extrusionH="381000"/>
        </p:spPr>
        <p:txBody>
          <a:bodyPr wrap="square" rtlCol="0">
            <a:spAutoFit/>
            <a:sp3d extrusionH="254000" contourW="12700">
              <a:bevelT w="120650" h="38100"/>
              <a:contourClr>
                <a:srgbClr val="800000"/>
              </a:contourClr>
            </a:sp3d>
          </a:bodyPr>
          <a:lstStyle/>
          <a:p>
            <a:r>
              <a:rPr lang="en-US" sz="29200" b="1" spc="300" dirty="0" smtClean="0">
                <a:ln w="11430" cmpd="sng">
                  <a:solidFill>
                    <a:srgbClr val="8000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rial Rounded MT Bold"/>
                <a:cs typeface="Arial Rounded MT Bold"/>
              </a:rPr>
              <a:t>?</a:t>
            </a:r>
            <a:endParaRPr lang="en-US" sz="29200" b="1" dirty="0">
              <a:ln w="11430" cmpd="sng">
                <a:solidFill>
                  <a:srgbClr val="800000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  <a:latin typeface="Arial Rounded MT Bold"/>
              <a:cs typeface="Arial Rounded MT Bold"/>
            </a:endParaRPr>
          </a:p>
        </p:txBody>
      </p:sp>
    </p:spTree>
    <p:extLst>
      <p:ext uri="{BB962C8B-B14F-4D97-AF65-F5344CB8AC3E}">
        <p14:creationId xmlns:p14="http://schemas.microsoft.com/office/powerpoint/2010/main" val="33981300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/>
          <p:cNvSpPr/>
          <p:nvPr/>
        </p:nvSpPr>
        <p:spPr>
          <a:xfrm>
            <a:off x="0" y="5600700"/>
            <a:ext cx="9144000" cy="1257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995363" y="1804988"/>
            <a:ext cx="695325" cy="2659062"/>
          </a:xfrm>
          <a:prstGeom prst="rect">
            <a:avLst/>
          </a:prstGeom>
          <a:solidFill>
            <a:srgbClr val="00CC00">
              <a:alpha val="29000"/>
            </a:srgbClr>
          </a:solidFill>
          <a:ln w="9525" cap="flat" cmpd="sng" algn="ctr">
            <a:solidFill>
              <a:schemeClr val="accent3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270" wrap="none" lIns="0" tIns="0" rIns="0" bIns="0" anchor="ctr"/>
          <a:lstStyle/>
          <a:p>
            <a:pPr marL="219075" indent="-219075" algn="ctr" eaLnBrk="0" hangingPunct="0">
              <a:spcBef>
                <a:spcPct val="50000"/>
              </a:spcBef>
              <a:defRPr/>
            </a:pPr>
            <a:endParaRPr lang="en-US" sz="1600" dirty="0">
              <a:solidFill>
                <a:srgbClr val="000000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1698625" y="1814513"/>
            <a:ext cx="844550" cy="2643187"/>
          </a:xfrm>
          <a:prstGeom prst="rect">
            <a:avLst/>
          </a:prstGeom>
          <a:solidFill>
            <a:srgbClr val="FFFF00">
              <a:alpha val="41000"/>
            </a:srgbClr>
          </a:solidFill>
          <a:ln w="1905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270" anchor="ctr"/>
          <a:lstStyle/>
          <a:p>
            <a:pPr marL="219075" indent="-219075" algn="ctr" eaLnBrk="0" hangingPunct="0">
              <a:spcBef>
                <a:spcPct val="50000"/>
              </a:spcBef>
              <a:defRPr/>
            </a:pPr>
            <a:endParaRPr lang="en-US" sz="1600" dirty="0">
              <a:solidFill>
                <a:srgbClr val="000000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2543175" y="1804988"/>
            <a:ext cx="1839913" cy="2649537"/>
          </a:xfrm>
          <a:prstGeom prst="rect">
            <a:avLst/>
          </a:prstGeom>
          <a:solidFill>
            <a:srgbClr val="FF0000">
              <a:alpha val="38000"/>
            </a:srgbClr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270" anchor="ctr"/>
          <a:lstStyle/>
          <a:p>
            <a:pPr marL="219075" indent="-219075" algn="ctr" eaLnBrk="0" hangingPunct="0">
              <a:spcBef>
                <a:spcPct val="50000"/>
              </a:spcBef>
              <a:defRPr/>
            </a:pPr>
            <a:endParaRPr lang="en-US" sz="1600" dirty="0">
              <a:solidFill>
                <a:srgbClr val="000000"/>
              </a:solidFill>
              <a:ea typeface="ＭＳ Ｐゴシック" charset="0"/>
              <a:cs typeface="ＭＳ Ｐゴシック" charset="0"/>
            </a:endParaRPr>
          </a:p>
        </p:txBody>
      </p:sp>
      <p:pic>
        <p:nvPicPr>
          <p:cNvPr id="130053" name="Picture 1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50" y="1568450"/>
            <a:ext cx="4343400" cy="325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0054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 charset="0"/>
              </a:rPr>
              <a:t>Stochastic Hosting Capacity</a:t>
            </a:r>
            <a:endParaRPr lang="en-US" dirty="0">
              <a:latin typeface="Calibri" charset="0"/>
            </a:endParaRPr>
          </a:p>
        </p:txBody>
      </p:sp>
      <p:sp>
        <p:nvSpPr>
          <p:cNvPr id="130055" name="TextBox 8"/>
          <p:cNvSpPr txBox="1">
            <a:spLocks noChangeArrowheads="1"/>
          </p:cNvSpPr>
          <p:nvPr/>
        </p:nvSpPr>
        <p:spPr bwMode="auto">
          <a:xfrm>
            <a:off x="1138238" y="3981450"/>
            <a:ext cx="2506662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1100">
                <a:solidFill>
                  <a:srgbClr val="000000"/>
                </a:solidFill>
                <a:latin typeface="Arial" charset="0"/>
              </a:rPr>
              <a:t>5000 cases shown</a:t>
            </a:r>
            <a:br>
              <a:rPr lang="en-US" sz="1100">
                <a:solidFill>
                  <a:srgbClr val="000000"/>
                </a:solidFill>
                <a:latin typeface="Arial" charset="0"/>
              </a:rPr>
            </a:br>
            <a:r>
              <a:rPr lang="en-US" sz="1100">
                <a:solidFill>
                  <a:srgbClr val="000000"/>
                </a:solidFill>
                <a:latin typeface="Arial" charset="0"/>
              </a:rPr>
              <a:t>Each point  = highest primary voltage</a:t>
            </a:r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2586038" y="3346450"/>
            <a:ext cx="522287" cy="368300"/>
          </a:xfrm>
          <a:custGeom>
            <a:avLst/>
            <a:gdLst>
              <a:gd name="T0" fmla="*/ 506858 w 522269"/>
              <a:gd name="T1" fmla="*/ 33138 h 530832"/>
              <a:gd name="T2" fmla="*/ 445213 w 522269"/>
              <a:gd name="T3" fmla="*/ 11835 h 530832"/>
              <a:gd name="T4" fmla="*/ 44521 w 522269"/>
              <a:gd name="T5" fmla="*/ 104150 h 530832"/>
              <a:gd name="T6" fmla="*/ 178085 w 522269"/>
              <a:gd name="T7" fmla="*/ 239071 h 530832"/>
              <a:gd name="T8" fmla="*/ 95892 w 522269"/>
              <a:gd name="T9" fmla="*/ 366891 h 530832"/>
              <a:gd name="T10" fmla="*/ 95892 w 522269"/>
              <a:gd name="T11" fmla="*/ 366891 h 53083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22269" h="530832">
                <a:moveTo>
                  <a:pt x="506858" y="47946"/>
                </a:moveTo>
                <a:cubicBezTo>
                  <a:pt x="514563" y="23973"/>
                  <a:pt x="522269" y="0"/>
                  <a:pt x="445213" y="17124"/>
                </a:cubicBezTo>
                <a:cubicBezTo>
                  <a:pt x="368157" y="34248"/>
                  <a:pt x="89042" y="95892"/>
                  <a:pt x="44521" y="150688"/>
                </a:cubicBezTo>
                <a:cubicBezTo>
                  <a:pt x="0" y="205484"/>
                  <a:pt x="169523" y="282540"/>
                  <a:pt x="178085" y="345897"/>
                </a:cubicBezTo>
                <a:cubicBezTo>
                  <a:pt x="186647" y="409254"/>
                  <a:pt x="95892" y="530832"/>
                  <a:pt x="95892" y="530832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defTabSz="457200"/>
            <a:endParaRPr lang="en-US">
              <a:solidFill>
                <a:prstClr val="black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3005138" y="3421063"/>
            <a:ext cx="13970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1200">
                <a:solidFill>
                  <a:srgbClr val="000000"/>
                </a:solidFill>
                <a:latin typeface="Arial" charset="0"/>
              </a:rPr>
              <a:t>ANSI voltage limit</a:t>
            </a:r>
          </a:p>
        </p:txBody>
      </p:sp>
      <p:cxnSp>
        <p:nvCxnSpPr>
          <p:cNvPr id="12" name="Straight Connector 11"/>
          <p:cNvCxnSpPr>
            <a:cxnSpLocks noChangeShapeType="1"/>
          </p:cNvCxnSpPr>
          <p:nvPr/>
        </p:nvCxnSpPr>
        <p:spPr bwMode="auto">
          <a:xfrm flipV="1">
            <a:off x="998538" y="3270250"/>
            <a:ext cx="3386137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</p:cxnSp>
      <p:sp>
        <p:nvSpPr>
          <p:cNvPr id="130059" name="TextBox 13"/>
          <p:cNvSpPr txBox="1">
            <a:spLocks noChangeArrowheads="1"/>
          </p:cNvSpPr>
          <p:nvPr/>
        </p:nvSpPr>
        <p:spPr bwMode="auto">
          <a:xfrm rot="-5400000">
            <a:off x="-781049" y="3076575"/>
            <a:ext cx="2679700" cy="3079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1400">
                <a:solidFill>
                  <a:srgbClr val="000000"/>
                </a:solidFill>
                <a:latin typeface="Arial" charset="0"/>
              </a:rPr>
              <a:t>Maximum Feeder Voltages (pu)</a:t>
            </a:r>
          </a:p>
        </p:txBody>
      </p:sp>
      <p:sp>
        <p:nvSpPr>
          <p:cNvPr id="130060" name="TextBox 14"/>
          <p:cNvSpPr txBox="1">
            <a:spLocks noChangeArrowheads="1"/>
          </p:cNvSpPr>
          <p:nvPr/>
        </p:nvSpPr>
        <p:spPr bwMode="auto">
          <a:xfrm>
            <a:off x="885825" y="4632325"/>
            <a:ext cx="4221163" cy="3063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1400">
                <a:solidFill>
                  <a:srgbClr val="000000"/>
                </a:solidFill>
                <a:latin typeface="Arial" charset="0"/>
              </a:rPr>
              <a:t>Increasing penetration (kW)</a:t>
            </a:r>
          </a:p>
        </p:txBody>
      </p:sp>
      <p:cxnSp>
        <p:nvCxnSpPr>
          <p:cNvPr id="130061" name="Straight Arrow Connector 15"/>
          <p:cNvCxnSpPr>
            <a:cxnSpLocks noChangeShapeType="1"/>
          </p:cNvCxnSpPr>
          <p:nvPr/>
        </p:nvCxnSpPr>
        <p:spPr bwMode="auto">
          <a:xfrm>
            <a:off x="981075" y="4699000"/>
            <a:ext cx="3525838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1576388" y="889000"/>
            <a:ext cx="2624137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>
                <a:solidFill>
                  <a:srgbClr val="000000"/>
                </a:solidFill>
                <a:latin typeface="Arial" charset="0"/>
              </a:rPr>
              <a:t>Minimum Hosting Capacity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2428875" y="1181100"/>
            <a:ext cx="2681288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>
                <a:solidFill>
                  <a:srgbClr val="000000"/>
                </a:solidFill>
                <a:latin typeface="Arial" charset="0"/>
              </a:rPr>
              <a:t>Maximum Hosting Capacity</a:t>
            </a:r>
          </a:p>
        </p:txBody>
      </p:sp>
      <p:cxnSp>
        <p:nvCxnSpPr>
          <p:cNvPr id="19" name="Straight Arrow Connector 18"/>
          <p:cNvCxnSpPr>
            <a:cxnSpLocks noChangeShapeType="1"/>
          </p:cNvCxnSpPr>
          <p:nvPr/>
        </p:nvCxnSpPr>
        <p:spPr bwMode="auto">
          <a:xfrm>
            <a:off x="1676400" y="1169988"/>
            <a:ext cx="0" cy="55721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20" name="Straight Arrow Connector 19"/>
          <p:cNvCxnSpPr>
            <a:cxnSpLocks noChangeShapeType="1"/>
          </p:cNvCxnSpPr>
          <p:nvPr/>
        </p:nvCxnSpPr>
        <p:spPr bwMode="auto">
          <a:xfrm>
            <a:off x="2551113" y="1497013"/>
            <a:ext cx="0" cy="255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</p:spPr>
      </p:cxnSp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9954669"/>
              </p:ext>
            </p:extLst>
          </p:nvPr>
        </p:nvGraphicFramePr>
        <p:xfrm>
          <a:off x="763588" y="5181600"/>
          <a:ext cx="3744912" cy="11128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4912"/>
              </a:tblGrid>
              <a:tr h="37094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No observable violations regardless of size/location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91444" marR="0" marT="91466" marB="91466" anchor="b">
                    <a:solidFill>
                      <a:srgbClr val="00CC66"/>
                    </a:solidFill>
                  </a:tcPr>
                </a:tc>
              </a:tr>
              <a:tr h="37094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Possible violations based upon size/location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91444" marR="0" marT="91466" marB="91466" anchor="b">
                    <a:solidFill>
                      <a:srgbClr val="FFFF99"/>
                    </a:solidFill>
                  </a:tcPr>
                </a:tc>
              </a:tr>
              <a:tr h="37094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Observable violations occur regardless of size/location</a:t>
                      </a:r>
                      <a:endParaRPr lang="en-US" sz="1200" b="1" dirty="0"/>
                    </a:p>
                  </a:txBody>
                  <a:tcPr marL="91444" marR="0" marT="91466" marB="91466" anchor="b">
                    <a:solidFill>
                      <a:srgbClr val="FF9999"/>
                    </a:solidFill>
                  </a:tcPr>
                </a:tc>
              </a:tr>
            </a:tbl>
          </a:graphicData>
        </a:graphic>
      </p:graphicFrame>
      <p:pic>
        <p:nvPicPr>
          <p:cNvPr id="22" name="Picture 2" descr="E:\FirstVio_OVStatPri.t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64" t="10078" r="20221" b="13333"/>
          <a:stretch>
            <a:fillRect/>
          </a:stretch>
        </p:blipFill>
        <p:spPr bwMode="auto">
          <a:xfrm>
            <a:off x="5678488" y="3698875"/>
            <a:ext cx="2976562" cy="262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3" descr="E:\100pct_OVStatPri.t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97" t="9921" r="20454" b="12868"/>
          <a:stretch>
            <a:fillRect/>
          </a:stretch>
        </p:blipFill>
        <p:spPr bwMode="auto">
          <a:xfrm>
            <a:off x="5656263" y="339725"/>
            <a:ext cx="2987675" cy="264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Oval 23"/>
          <p:cNvSpPr/>
          <p:nvPr/>
        </p:nvSpPr>
        <p:spPr bwMode="auto">
          <a:xfrm>
            <a:off x="1601788" y="3182938"/>
            <a:ext cx="169862" cy="161925"/>
          </a:xfrm>
          <a:prstGeom prst="ellipse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marL="219075" indent="-219075" algn="ctr" eaLnBrk="0" hangingPunct="0">
              <a:spcBef>
                <a:spcPct val="50000"/>
              </a:spcBef>
              <a:defRPr/>
            </a:pPr>
            <a:endParaRPr lang="en-US" sz="1600">
              <a:solidFill>
                <a:srgbClr val="000000"/>
              </a:solidFill>
              <a:latin typeface="Arial" charset="0"/>
            </a:endParaRPr>
          </a:p>
        </p:txBody>
      </p:sp>
      <p:cxnSp>
        <p:nvCxnSpPr>
          <p:cNvPr id="25" name="Straight Arrow Connector 24"/>
          <p:cNvCxnSpPr>
            <a:stCxn id="24" idx="6"/>
          </p:cNvCxnSpPr>
          <p:nvPr/>
        </p:nvCxnSpPr>
        <p:spPr bwMode="auto">
          <a:xfrm>
            <a:off x="1771650" y="3263900"/>
            <a:ext cx="3844925" cy="2136775"/>
          </a:xfrm>
          <a:prstGeom prst="straightConnector1">
            <a:avLst/>
          </a:prstGeom>
          <a:ln w="28575">
            <a:headEnd type="none" w="med" len="med"/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6" name="Oval 25"/>
          <p:cNvSpPr/>
          <p:nvPr/>
        </p:nvSpPr>
        <p:spPr bwMode="auto">
          <a:xfrm>
            <a:off x="2465388" y="3197225"/>
            <a:ext cx="169862" cy="161925"/>
          </a:xfrm>
          <a:prstGeom prst="ellipse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marL="219075" indent="-219075" algn="ctr" eaLnBrk="0" hangingPunct="0">
              <a:spcBef>
                <a:spcPct val="50000"/>
              </a:spcBef>
              <a:defRPr/>
            </a:pPr>
            <a:endParaRPr lang="en-US" sz="1600">
              <a:solidFill>
                <a:srgbClr val="000000"/>
              </a:solidFill>
              <a:latin typeface="Arial" charset="0"/>
            </a:endParaRPr>
          </a:p>
        </p:txBody>
      </p:sp>
      <p:cxnSp>
        <p:nvCxnSpPr>
          <p:cNvPr id="27" name="Straight Arrow Connector 26"/>
          <p:cNvCxnSpPr>
            <a:stCxn id="26" idx="6"/>
          </p:cNvCxnSpPr>
          <p:nvPr/>
        </p:nvCxnSpPr>
        <p:spPr bwMode="auto">
          <a:xfrm flipV="1">
            <a:off x="2635250" y="2532063"/>
            <a:ext cx="2981325" cy="746125"/>
          </a:xfrm>
          <a:prstGeom prst="straightConnector1">
            <a:avLst/>
          </a:prstGeom>
          <a:ln w="28575">
            <a:headEnd type="none" w="med" len="med"/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5678488" y="5715000"/>
            <a:ext cx="1363662" cy="584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dirty="0">
                <a:solidFill>
                  <a:srgbClr val="000000"/>
                </a:solidFill>
                <a:latin typeface="Arial" charset="0"/>
              </a:rPr>
              <a:t>Total PV: 540 kW</a:t>
            </a: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5651500" y="2459038"/>
            <a:ext cx="1247775" cy="584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>
                <a:solidFill>
                  <a:srgbClr val="000000"/>
                </a:solidFill>
                <a:latin typeface="Arial" charset="0"/>
              </a:rPr>
              <a:t>Total PV: 1173 kW</a:t>
            </a: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7707313" y="2647950"/>
            <a:ext cx="1298575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1200">
                <a:solidFill>
                  <a:srgbClr val="FF0000"/>
                </a:solidFill>
                <a:latin typeface="Arial" charset="0"/>
              </a:rPr>
              <a:t>Voltage violation</a:t>
            </a:r>
          </a:p>
        </p:txBody>
      </p:sp>
      <p:cxnSp>
        <p:nvCxnSpPr>
          <p:cNvPr id="33" name="Straight Arrow Connector 32"/>
          <p:cNvCxnSpPr>
            <a:cxnSpLocks noChangeShapeType="1"/>
          </p:cNvCxnSpPr>
          <p:nvPr/>
        </p:nvCxnSpPr>
        <p:spPr bwMode="auto">
          <a:xfrm flipH="1">
            <a:off x="8186738" y="2976563"/>
            <a:ext cx="525462" cy="1155700"/>
          </a:xfrm>
          <a:prstGeom prst="straightConnector1">
            <a:avLst/>
          </a:prstGeom>
          <a:noFill/>
          <a:ln w="9525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34" name="Straight Arrow Connector 33"/>
          <p:cNvCxnSpPr>
            <a:cxnSpLocks noChangeShapeType="1"/>
          </p:cNvCxnSpPr>
          <p:nvPr/>
        </p:nvCxnSpPr>
        <p:spPr bwMode="auto">
          <a:xfrm flipH="1" flipV="1">
            <a:off x="8212138" y="1027113"/>
            <a:ext cx="492125" cy="1630362"/>
          </a:xfrm>
          <a:prstGeom prst="straightConnector1">
            <a:avLst/>
          </a:prstGeom>
          <a:noFill/>
          <a:ln w="9525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2" name="TextBox 1"/>
          <p:cNvSpPr txBox="1"/>
          <p:nvPr/>
        </p:nvSpPr>
        <p:spPr>
          <a:xfrm>
            <a:off x="0" y="6327449"/>
            <a:ext cx="876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Aft>
                <a:spcPts val="0"/>
              </a:spcAft>
            </a:pPr>
            <a:r>
              <a:rPr lang="en-US" sz="1400" i="1" dirty="0" smtClean="0">
                <a:solidFill>
                  <a:prstClr val="black"/>
                </a:solidFill>
                <a:latin typeface="Calibri"/>
              </a:rPr>
              <a:t>Source: </a:t>
            </a:r>
            <a:r>
              <a:rPr lang="en-US" sz="1400" i="1" dirty="0">
                <a:solidFill>
                  <a:prstClr val="black"/>
                </a:solidFill>
                <a:latin typeface="Calibri" charset="0"/>
              </a:rPr>
              <a:t>Jeff Smith, EPRI, “</a:t>
            </a:r>
            <a:r>
              <a:rPr lang="en-US" altLang="ja-JP" sz="1400" i="1" dirty="0">
                <a:solidFill>
                  <a:prstClr val="black"/>
                </a:solidFill>
                <a:latin typeface="Calibri" charset="0"/>
              </a:rPr>
              <a:t>Alternative Screening Methods PV Hosting Capacity in Distribution Systems</a:t>
            </a:r>
            <a:r>
              <a:rPr lang="en-US" sz="1400" i="1" dirty="0">
                <a:solidFill>
                  <a:prstClr val="black"/>
                </a:solidFill>
                <a:latin typeface="Calibri" charset="0"/>
              </a:rPr>
              <a:t>”</a:t>
            </a:r>
            <a:r>
              <a:rPr lang="en-US" altLang="ja-JP" sz="1400" i="1" dirty="0">
                <a:solidFill>
                  <a:prstClr val="black"/>
                </a:solidFill>
                <a:latin typeface="Calibri" charset="0"/>
              </a:rPr>
              <a:t>, Presented at </a:t>
            </a:r>
            <a:r>
              <a:rPr lang="en-US" altLang="ja-JP" sz="1400" i="1" dirty="0" err="1">
                <a:solidFill>
                  <a:prstClr val="black"/>
                </a:solidFill>
                <a:latin typeface="Calibri" charset="0"/>
              </a:rPr>
              <a:t>HiPen</a:t>
            </a:r>
            <a:r>
              <a:rPr lang="en-US" altLang="ja-JP" sz="1400" i="1" dirty="0">
                <a:solidFill>
                  <a:prstClr val="black"/>
                </a:solidFill>
                <a:latin typeface="Calibri" charset="0"/>
              </a:rPr>
              <a:t> Solar Forum 2013, Feb 13-14, San Diego, CA.</a:t>
            </a:r>
            <a:endParaRPr lang="en-US" sz="1400" i="1" dirty="0">
              <a:solidFill>
                <a:prstClr val="black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8099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0" grpId="0" animBg="1"/>
      <p:bldP spid="11" grpId="0"/>
      <p:bldP spid="17" grpId="0"/>
      <p:bldP spid="18" grpId="0"/>
      <p:bldP spid="24" grpId="0" animBg="1"/>
      <p:bldP spid="26" grpId="0" animBg="1"/>
      <p:bldP spid="28" grpId="0" animBg="1"/>
      <p:bldP spid="29" grpId="0" animBg="1"/>
      <p:bldP spid="3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Larger question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“</a:t>
            </a:r>
            <a:r>
              <a:rPr lang="en-US" i="1" dirty="0"/>
              <a:t>how can a distribution utility best </a:t>
            </a:r>
            <a:r>
              <a:rPr lang="en-US" i="1" dirty="0">
                <a:solidFill>
                  <a:srgbClr val="933C06"/>
                </a:solidFill>
              </a:rPr>
              <a:t>plan</a:t>
            </a:r>
            <a:r>
              <a:rPr lang="en-US" i="1" dirty="0"/>
              <a:t> hardware </a:t>
            </a:r>
            <a:r>
              <a:rPr lang="en-US" i="1" dirty="0">
                <a:solidFill>
                  <a:srgbClr val="933C06"/>
                </a:solidFill>
              </a:rPr>
              <a:t>upgrades</a:t>
            </a:r>
            <a:r>
              <a:rPr lang="en-US" i="1" dirty="0"/>
              <a:t>, control </a:t>
            </a:r>
            <a:r>
              <a:rPr lang="en-US" i="1" dirty="0">
                <a:solidFill>
                  <a:srgbClr val="933C06"/>
                </a:solidFill>
              </a:rPr>
              <a:t>setting</a:t>
            </a:r>
            <a:r>
              <a:rPr lang="en-US" i="1" dirty="0"/>
              <a:t>, and interconnection </a:t>
            </a:r>
            <a:r>
              <a:rPr lang="en-US" i="1" dirty="0">
                <a:solidFill>
                  <a:srgbClr val="933C06"/>
                </a:solidFill>
              </a:rPr>
              <a:t>requirements</a:t>
            </a:r>
            <a:r>
              <a:rPr lang="en-US" i="1" dirty="0"/>
              <a:t> (e.g. PV inverter set points) today, </a:t>
            </a:r>
            <a:r>
              <a:rPr lang="en-US" i="1" dirty="0" smtClean="0"/>
              <a:t>given both the (1) </a:t>
            </a:r>
            <a:r>
              <a:rPr lang="en-US" i="1" dirty="0"/>
              <a:t>considerable </a:t>
            </a:r>
            <a:r>
              <a:rPr lang="en-US" i="1" dirty="0">
                <a:solidFill>
                  <a:srgbClr val="933C06"/>
                </a:solidFill>
              </a:rPr>
              <a:t>uncertainty</a:t>
            </a:r>
            <a:r>
              <a:rPr lang="en-US" i="1" dirty="0"/>
              <a:t> in future adoption patterns </a:t>
            </a:r>
            <a:r>
              <a:rPr lang="en-US" i="1" dirty="0">
                <a:solidFill>
                  <a:srgbClr val="933C06"/>
                </a:solidFill>
              </a:rPr>
              <a:t>for the </a:t>
            </a:r>
            <a:r>
              <a:rPr lang="en-US" i="1" dirty="0" smtClean="0">
                <a:solidFill>
                  <a:srgbClr val="933C06"/>
                </a:solidFill>
              </a:rPr>
              <a:t>DERs</a:t>
            </a:r>
            <a:r>
              <a:rPr lang="en-US" i="1" dirty="0" smtClean="0"/>
              <a:t> and (2) the ability to </a:t>
            </a:r>
            <a:r>
              <a:rPr lang="en-US" i="1" dirty="0" smtClean="0">
                <a:solidFill>
                  <a:srgbClr val="802C09"/>
                </a:solidFill>
              </a:rPr>
              <a:t>make/revisit decisions later</a:t>
            </a:r>
            <a:r>
              <a:rPr lang="en-US" i="1" dirty="0" smtClean="0">
                <a:solidFill>
                  <a:srgbClr val="933C06"/>
                </a:solidFill>
              </a:rPr>
              <a:t>?</a:t>
            </a:r>
            <a:r>
              <a:rPr lang="en-US" i="1" dirty="0"/>
              <a:t>”</a:t>
            </a:r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365125"/>
          </a:xfrm>
          <a:prstGeom prst="rect">
            <a:avLst/>
          </a:prstGeom>
        </p:spPr>
        <p:txBody>
          <a:bodyPr/>
          <a:lstStyle/>
          <a:p>
            <a:fld id="{9DC6EA34-A5F2-474A-B85D-C3A26A20AD04}" type="slidenum">
              <a:rPr lang="en-US" sz="1600" smtClean="0"/>
              <a:pPr/>
              <a:t>4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1434707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Background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990600"/>
            <a:ext cx="8610600" cy="1066800"/>
          </a:xfrm>
        </p:spPr>
        <p:txBody>
          <a:bodyPr>
            <a:normAutofit/>
          </a:bodyPr>
          <a:lstStyle/>
          <a:p>
            <a:r>
              <a:rPr lang="en-US" dirty="0"/>
              <a:t>High </a:t>
            </a:r>
            <a:r>
              <a:rPr lang="en-US" dirty="0" smtClean="0"/>
              <a:t>DER</a:t>
            </a:r>
            <a:r>
              <a:rPr lang="en-US" baseline="30000" dirty="0" smtClean="0"/>
              <a:t>*</a:t>
            </a:r>
            <a:r>
              <a:rPr lang="en-US" dirty="0" smtClean="0"/>
              <a:t> </a:t>
            </a:r>
            <a:r>
              <a:rPr lang="en-US" dirty="0"/>
              <a:t>future </a:t>
            </a:r>
            <a:r>
              <a:rPr lang="en-US" dirty="0" smtClean="0"/>
              <a:t>may require </a:t>
            </a:r>
            <a:r>
              <a:rPr lang="en-US" dirty="0"/>
              <a:t>distribution </a:t>
            </a:r>
            <a:r>
              <a:rPr lang="en-US" dirty="0" smtClean="0"/>
              <a:t>upgrades</a:t>
            </a:r>
          </a:p>
          <a:p>
            <a:pPr lvl="1"/>
            <a:r>
              <a:rPr lang="en-US" dirty="0" smtClean="0"/>
              <a:t>Ex: high-pen PV interconnection studies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sz="half" idx="2"/>
          </p:nvPr>
        </p:nvSpPr>
        <p:spPr>
          <a:xfrm>
            <a:off x="304800" y="1890543"/>
            <a:ext cx="4114800" cy="4205457"/>
          </a:xfrm>
        </p:spPr>
        <p:txBody>
          <a:bodyPr>
            <a:normAutofit/>
          </a:bodyPr>
          <a:lstStyle/>
          <a:p>
            <a:pPr marL="341313" indent="-341313">
              <a:buFont typeface="Arial"/>
              <a:buChar char="•"/>
            </a:pPr>
            <a:r>
              <a:rPr lang="en-US" dirty="0"/>
              <a:t>Today:</a:t>
            </a:r>
          </a:p>
          <a:p>
            <a:pPr lvl="1"/>
            <a:r>
              <a:rPr lang="en-US" dirty="0"/>
              <a:t>Manual Engineering</a:t>
            </a:r>
          </a:p>
          <a:p>
            <a:pPr lvl="1"/>
            <a:r>
              <a:rPr lang="en-US" dirty="0" smtClean="0"/>
              <a:t>Project specific</a:t>
            </a:r>
          </a:p>
          <a:p>
            <a:pPr lvl="1"/>
            <a:r>
              <a:rPr lang="en-US" dirty="0" smtClean="0"/>
              <a:t>Static future</a:t>
            </a:r>
            <a:endParaRPr lang="en-US" dirty="0"/>
          </a:p>
          <a:p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1525" y="1295400"/>
            <a:ext cx="5832475" cy="5029200"/>
          </a:xfrm>
          <a:prstGeom prst="rect">
            <a:avLst/>
          </a:prstGeom>
        </p:spPr>
      </p:pic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365125"/>
          </a:xfrm>
          <a:prstGeom prst="rect">
            <a:avLst/>
          </a:prstGeom>
        </p:spPr>
        <p:txBody>
          <a:bodyPr/>
          <a:lstStyle/>
          <a:p>
            <a:fld id="{9DC6EA34-A5F2-474A-B85D-C3A26A20AD04}" type="slidenum">
              <a:rPr lang="en-US" sz="1600" smtClean="0"/>
              <a:pPr/>
              <a:t>5</a:t>
            </a:fld>
            <a:endParaRPr lang="en-US" sz="1600" dirty="0"/>
          </a:p>
        </p:txBody>
      </p:sp>
      <p:sp>
        <p:nvSpPr>
          <p:cNvPr id="8" name="Rectangle 7"/>
          <p:cNvSpPr/>
          <p:nvPr/>
        </p:nvSpPr>
        <p:spPr>
          <a:xfrm>
            <a:off x="152400" y="5486400"/>
            <a:ext cx="348329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SzPct val="80000"/>
            </a:pPr>
            <a:r>
              <a:rPr lang="en-US" sz="2000" i="1" baseline="30000" dirty="0" smtClean="0">
                <a:solidFill>
                  <a:srgbClr val="005B91"/>
                </a:solidFill>
              </a:rPr>
              <a:t>*</a:t>
            </a:r>
            <a:r>
              <a:rPr lang="en-US" sz="2000" i="1" dirty="0" smtClean="0">
                <a:solidFill>
                  <a:srgbClr val="005B91"/>
                </a:solidFill>
              </a:rPr>
              <a:t>DER </a:t>
            </a:r>
            <a:r>
              <a:rPr lang="en-US" sz="2000" i="1" dirty="0">
                <a:solidFill>
                  <a:srgbClr val="005B91"/>
                </a:solidFill>
              </a:rPr>
              <a:t>= PV, EV, DR, Storage</a:t>
            </a:r>
          </a:p>
        </p:txBody>
      </p:sp>
    </p:spTree>
    <p:extLst>
      <p:ext uri="{BB962C8B-B14F-4D97-AF65-F5344CB8AC3E}">
        <p14:creationId xmlns:p14="http://schemas.microsoft.com/office/powerpoint/2010/main" val="22875982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Background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990600"/>
            <a:ext cx="8610600" cy="1066800"/>
          </a:xfrm>
        </p:spPr>
        <p:txBody>
          <a:bodyPr>
            <a:normAutofit/>
          </a:bodyPr>
          <a:lstStyle/>
          <a:p>
            <a:r>
              <a:rPr lang="en-US" dirty="0"/>
              <a:t>High </a:t>
            </a:r>
            <a:r>
              <a:rPr lang="en-US" dirty="0" smtClean="0"/>
              <a:t>DER</a:t>
            </a:r>
            <a:r>
              <a:rPr lang="en-US" baseline="30000" dirty="0" smtClean="0"/>
              <a:t>*</a:t>
            </a:r>
            <a:r>
              <a:rPr lang="en-US" dirty="0" smtClean="0"/>
              <a:t> </a:t>
            </a:r>
            <a:r>
              <a:rPr lang="en-US" dirty="0"/>
              <a:t>future </a:t>
            </a:r>
            <a:r>
              <a:rPr lang="en-US" dirty="0" smtClean="0"/>
              <a:t>may require </a:t>
            </a:r>
            <a:r>
              <a:rPr lang="en-US" dirty="0"/>
              <a:t>distribution </a:t>
            </a:r>
            <a:r>
              <a:rPr lang="en-US" dirty="0" smtClean="0"/>
              <a:t>upgrades</a:t>
            </a:r>
          </a:p>
          <a:p>
            <a:pPr lvl="1"/>
            <a:r>
              <a:rPr lang="en-US" dirty="0" smtClean="0"/>
              <a:t>Ex: high-pen PV interconnection studies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sz="half" idx="2"/>
          </p:nvPr>
        </p:nvSpPr>
        <p:spPr>
          <a:xfrm>
            <a:off x="304800" y="1890543"/>
            <a:ext cx="4114800" cy="4205457"/>
          </a:xfrm>
        </p:spPr>
        <p:txBody>
          <a:bodyPr>
            <a:normAutofit/>
          </a:bodyPr>
          <a:lstStyle/>
          <a:p>
            <a:pPr marL="341313" indent="-341313">
              <a:buFont typeface="Arial"/>
              <a:buChar char="•"/>
            </a:pPr>
            <a:r>
              <a:rPr lang="en-US" dirty="0"/>
              <a:t>Today:</a:t>
            </a:r>
          </a:p>
          <a:p>
            <a:pPr lvl="1"/>
            <a:r>
              <a:rPr lang="en-US" dirty="0"/>
              <a:t>Manual Engineering</a:t>
            </a:r>
          </a:p>
          <a:p>
            <a:pPr lvl="1"/>
            <a:r>
              <a:rPr lang="en-US" dirty="0" smtClean="0"/>
              <a:t>Project specific</a:t>
            </a:r>
          </a:p>
          <a:p>
            <a:pPr lvl="1"/>
            <a:r>
              <a:rPr lang="en-US" dirty="0" smtClean="0"/>
              <a:t>Static future</a:t>
            </a:r>
            <a:endParaRPr lang="en-US" dirty="0"/>
          </a:p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1525" y="1295400"/>
            <a:ext cx="5832475" cy="5029200"/>
          </a:xfrm>
          <a:prstGeom prst="rect">
            <a:avLst/>
          </a:prstGeom>
        </p:spPr>
      </p:pic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365125"/>
          </a:xfrm>
          <a:prstGeom prst="rect">
            <a:avLst/>
          </a:prstGeom>
        </p:spPr>
        <p:txBody>
          <a:bodyPr/>
          <a:lstStyle/>
          <a:p>
            <a:fld id="{9DC6EA34-A5F2-474A-B85D-C3A26A20AD04}" type="slidenum">
              <a:rPr lang="en-US" sz="1600" smtClean="0"/>
              <a:pPr/>
              <a:t>6</a:t>
            </a:fld>
            <a:endParaRPr lang="en-US" sz="1600" dirty="0"/>
          </a:p>
        </p:txBody>
      </p:sp>
      <p:sp>
        <p:nvSpPr>
          <p:cNvPr id="9" name="Rectangle 8"/>
          <p:cNvSpPr/>
          <p:nvPr/>
        </p:nvSpPr>
        <p:spPr>
          <a:xfrm>
            <a:off x="152400" y="5486400"/>
            <a:ext cx="348329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SzPct val="80000"/>
            </a:pPr>
            <a:r>
              <a:rPr lang="en-US" sz="2000" i="1" baseline="30000" dirty="0" smtClean="0">
                <a:solidFill>
                  <a:srgbClr val="005B91"/>
                </a:solidFill>
              </a:rPr>
              <a:t>*</a:t>
            </a:r>
            <a:r>
              <a:rPr lang="en-US" sz="2000" i="1" dirty="0" smtClean="0">
                <a:solidFill>
                  <a:srgbClr val="005B91"/>
                </a:solidFill>
              </a:rPr>
              <a:t>DER </a:t>
            </a:r>
            <a:r>
              <a:rPr lang="en-US" sz="2000" i="1" dirty="0">
                <a:solidFill>
                  <a:srgbClr val="005B91"/>
                </a:solidFill>
              </a:rPr>
              <a:t>= PV, EV, DR, Storage</a:t>
            </a:r>
          </a:p>
        </p:txBody>
      </p:sp>
    </p:spTree>
    <p:extLst>
      <p:ext uri="{BB962C8B-B14F-4D97-AF65-F5344CB8AC3E}">
        <p14:creationId xmlns:p14="http://schemas.microsoft.com/office/powerpoint/2010/main" val="11506589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Background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990600"/>
            <a:ext cx="8610600" cy="1066800"/>
          </a:xfrm>
        </p:spPr>
        <p:txBody>
          <a:bodyPr>
            <a:normAutofit/>
          </a:bodyPr>
          <a:lstStyle/>
          <a:p>
            <a:r>
              <a:rPr lang="en-US" dirty="0"/>
              <a:t>High </a:t>
            </a:r>
            <a:r>
              <a:rPr lang="en-US" dirty="0" smtClean="0"/>
              <a:t>DER</a:t>
            </a:r>
            <a:r>
              <a:rPr lang="en-US" baseline="30000" dirty="0" smtClean="0"/>
              <a:t>*</a:t>
            </a:r>
            <a:r>
              <a:rPr lang="en-US" dirty="0" smtClean="0"/>
              <a:t> </a:t>
            </a:r>
            <a:r>
              <a:rPr lang="en-US" dirty="0"/>
              <a:t>future </a:t>
            </a:r>
            <a:r>
              <a:rPr lang="en-US" dirty="0" smtClean="0"/>
              <a:t>may require </a:t>
            </a:r>
            <a:r>
              <a:rPr lang="en-US" dirty="0"/>
              <a:t>distribution </a:t>
            </a:r>
            <a:r>
              <a:rPr lang="en-US" dirty="0" smtClean="0"/>
              <a:t>upgrades</a:t>
            </a:r>
          </a:p>
          <a:p>
            <a:pPr lvl="1"/>
            <a:r>
              <a:rPr lang="en-US" dirty="0" smtClean="0"/>
              <a:t>Ex: high-pen PV interconnection studies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sz="half" idx="2"/>
          </p:nvPr>
        </p:nvSpPr>
        <p:spPr>
          <a:xfrm>
            <a:off x="304800" y="1890543"/>
            <a:ext cx="4114800" cy="4205457"/>
          </a:xfrm>
        </p:spPr>
        <p:txBody>
          <a:bodyPr>
            <a:normAutofit/>
          </a:bodyPr>
          <a:lstStyle/>
          <a:p>
            <a:pPr marL="341313" indent="-341313">
              <a:buFont typeface="Arial"/>
              <a:buChar char="•"/>
            </a:pPr>
            <a:r>
              <a:rPr lang="en-US" dirty="0"/>
              <a:t>Today:</a:t>
            </a:r>
          </a:p>
          <a:p>
            <a:pPr lvl="1"/>
            <a:r>
              <a:rPr lang="en-US" dirty="0"/>
              <a:t>Manual Engineering</a:t>
            </a:r>
          </a:p>
          <a:p>
            <a:pPr lvl="1"/>
            <a:r>
              <a:rPr lang="en-US" dirty="0" smtClean="0"/>
              <a:t>Project specific</a:t>
            </a:r>
          </a:p>
          <a:p>
            <a:pPr lvl="1"/>
            <a:r>
              <a:rPr lang="en-US" dirty="0" smtClean="0"/>
              <a:t>Static future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1525" y="1295400"/>
            <a:ext cx="5832475" cy="5029200"/>
          </a:xfrm>
          <a:prstGeom prst="rect">
            <a:avLst/>
          </a:prstGeom>
        </p:spPr>
      </p:pic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365125"/>
          </a:xfrm>
          <a:prstGeom prst="rect">
            <a:avLst/>
          </a:prstGeom>
        </p:spPr>
        <p:txBody>
          <a:bodyPr/>
          <a:lstStyle/>
          <a:p>
            <a:fld id="{9DC6EA34-A5F2-474A-B85D-C3A26A20AD04}" type="slidenum">
              <a:rPr lang="en-US" sz="1600" smtClean="0"/>
              <a:pPr/>
              <a:t>7</a:t>
            </a:fld>
            <a:endParaRPr lang="en-US" sz="1600" dirty="0"/>
          </a:p>
        </p:txBody>
      </p:sp>
      <p:sp>
        <p:nvSpPr>
          <p:cNvPr id="8" name="Rectangle 7"/>
          <p:cNvSpPr/>
          <p:nvPr/>
        </p:nvSpPr>
        <p:spPr>
          <a:xfrm>
            <a:off x="152400" y="5486400"/>
            <a:ext cx="348329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SzPct val="80000"/>
            </a:pPr>
            <a:r>
              <a:rPr lang="en-US" sz="2000" i="1" baseline="30000" dirty="0" smtClean="0">
                <a:solidFill>
                  <a:srgbClr val="005B91"/>
                </a:solidFill>
              </a:rPr>
              <a:t>*</a:t>
            </a:r>
            <a:r>
              <a:rPr lang="en-US" sz="2000" i="1" dirty="0" smtClean="0">
                <a:solidFill>
                  <a:srgbClr val="005B91"/>
                </a:solidFill>
              </a:rPr>
              <a:t>DER </a:t>
            </a:r>
            <a:r>
              <a:rPr lang="en-US" sz="2000" i="1" dirty="0">
                <a:solidFill>
                  <a:srgbClr val="005B91"/>
                </a:solidFill>
              </a:rPr>
              <a:t>= PV, EV, DR, Storage</a:t>
            </a:r>
          </a:p>
        </p:txBody>
      </p:sp>
    </p:spTree>
    <p:extLst>
      <p:ext uri="{BB962C8B-B14F-4D97-AF65-F5344CB8AC3E}">
        <p14:creationId xmlns:p14="http://schemas.microsoft.com/office/powerpoint/2010/main" val="22012021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Background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990600"/>
            <a:ext cx="8610600" cy="1066800"/>
          </a:xfrm>
        </p:spPr>
        <p:txBody>
          <a:bodyPr>
            <a:normAutofit/>
          </a:bodyPr>
          <a:lstStyle/>
          <a:p>
            <a:r>
              <a:rPr lang="en-US" dirty="0"/>
              <a:t>High </a:t>
            </a:r>
            <a:r>
              <a:rPr lang="en-US" dirty="0" smtClean="0"/>
              <a:t>DER</a:t>
            </a:r>
            <a:r>
              <a:rPr lang="en-US" baseline="30000" dirty="0" smtClean="0"/>
              <a:t>*</a:t>
            </a:r>
            <a:r>
              <a:rPr lang="en-US" dirty="0" smtClean="0"/>
              <a:t> </a:t>
            </a:r>
            <a:r>
              <a:rPr lang="en-US" dirty="0"/>
              <a:t>future </a:t>
            </a:r>
            <a:r>
              <a:rPr lang="en-US" dirty="0" smtClean="0"/>
              <a:t>may require </a:t>
            </a:r>
            <a:r>
              <a:rPr lang="en-US" dirty="0"/>
              <a:t>distribution </a:t>
            </a:r>
            <a:r>
              <a:rPr lang="en-US" dirty="0" smtClean="0"/>
              <a:t>upgrades</a:t>
            </a:r>
          </a:p>
          <a:p>
            <a:pPr lvl="1"/>
            <a:r>
              <a:rPr lang="en-US" dirty="0" smtClean="0"/>
              <a:t>Ex: high-pen PV interconnection studies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sz="half" idx="2"/>
          </p:nvPr>
        </p:nvSpPr>
        <p:spPr>
          <a:xfrm>
            <a:off x="304800" y="1890543"/>
            <a:ext cx="4114800" cy="4205457"/>
          </a:xfrm>
        </p:spPr>
        <p:txBody>
          <a:bodyPr>
            <a:normAutofit/>
          </a:bodyPr>
          <a:lstStyle/>
          <a:p>
            <a:pPr marL="341313" indent="-341313">
              <a:buFont typeface="Arial"/>
              <a:buChar char="•"/>
            </a:pPr>
            <a:r>
              <a:rPr lang="en-US" dirty="0"/>
              <a:t>Today:</a:t>
            </a:r>
          </a:p>
          <a:p>
            <a:pPr lvl="1"/>
            <a:r>
              <a:rPr lang="en-US" dirty="0"/>
              <a:t>Manual Engineering</a:t>
            </a:r>
          </a:p>
          <a:p>
            <a:pPr lvl="1"/>
            <a:r>
              <a:rPr lang="en-US" dirty="0" smtClean="0"/>
              <a:t>Project specific</a:t>
            </a:r>
          </a:p>
          <a:p>
            <a:pPr lvl="1"/>
            <a:r>
              <a:rPr lang="en-US" dirty="0" smtClean="0"/>
              <a:t>Static future</a:t>
            </a:r>
          </a:p>
          <a:p>
            <a:pPr marL="341313" indent="-341313">
              <a:buFont typeface="Arial"/>
              <a:buChar char="•"/>
            </a:pPr>
            <a:r>
              <a:rPr lang="en-US" dirty="0" smtClean="0"/>
              <a:t>Tomorrow:</a:t>
            </a:r>
            <a:endParaRPr lang="en-US" dirty="0"/>
          </a:p>
          <a:p>
            <a:pPr lvl="1"/>
            <a:r>
              <a:rPr lang="en-US" dirty="0" smtClean="0"/>
              <a:t>Automated</a:t>
            </a:r>
          </a:p>
          <a:p>
            <a:pPr lvl="1"/>
            <a:r>
              <a:rPr lang="en-US" dirty="0" smtClean="0"/>
              <a:t>Forward Looking</a:t>
            </a:r>
          </a:p>
          <a:p>
            <a:pPr lvl="1"/>
            <a:r>
              <a:rPr lang="en-US" dirty="0" smtClean="0"/>
              <a:t>Stochastic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1525" y="1295400"/>
            <a:ext cx="5832475" cy="5029200"/>
          </a:xfrm>
          <a:prstGeom prst="rect">
            <a:avLst/>
          </a:prstGeom>
        </p:spPr>
      </p:pic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365125"/>
          </a:xfrm>
          <a:prstGeom prst="rect">
            <a:avLst/>
          </a:prstGeom>
        </p:spPr>
        <p:txBody>
          <a:bodyPr/>
          <a:lstStyle/>
          <a:p>
            <a:fld id="{9DC6EA34-A5F2-474A-B85D-C3A26A20AD04}" type="slidenum">
              <a:rPr lang="en-US" sz="1600" smtClean="0"/>
              <a:pPr/>
              <a:t>8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4522037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smtClean="0"/>
              <a:t>Motivating (Contrived?) Example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876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Utility Storage Investment with future PV uncertainty</a:t>
            </a:r>
          </a:p>
          <a:p>
            <a:r>
              <a:rPr lang="en-US" dirty="0" smtClean="0"/>
              <a:t>Storage Options:</a:t>
            </a:r>
          </a:p>
          <a:p>
            <a:pPr lvl="1"/>
            <a:r>
              <a:rPr lang="en-US" dirty="0" smtClean="0"/>
              <a:t>Small: 200kW/1MWh. </a:t>
            </a:r>
            <a:endParaRPr lang="en-US" dirty="0" smtClean="0">
              <a:solidFill>
                <a:srgbClr val="0000FF"/>
              </a:solidFill>
            </a:endParaRPr>
          </a:p>
          <a:p>
            <a:pPr lvl="1"/>
            <a:r>
              <a:rPr lang="en-US" dirty="0" smtClean="0"/>
              <a:t>Large: 1000kW/5MWh.</a:t>
            </a:r>
            <a:endParaRPr lang="en-US" dirty="0" smtClean="0">
              <a:solidFill>
                <a:srgbClr val="0000FF"/>
              </a:solidFill>
            </a:endParaRPr>
          </a:p>
          <a:p>
            <a:pPr lvl="1"/>
            <a:r>
              <a:rPr lang="en-US" dirty="0" smtClean="0"/>
              <a:t>Flex: 1000kW/1MWh. Option to expand to 5MWh</a:t>
            </a:r>
          </a:p>
          <a:p>
            <a:r>
              <a:rPr lang="en-US" dirty="0" smtClean="0"/>
              <a:t>PV uncertainty</a:t>
            </a:r>
            <a:endParaRPr lang="en-US" dirty="0" smtClean="0">
              <a:solidFill>
                <a:srgbClr val="0000FF"/>
              </a:solidFill>
            </a:endParaRPr>
          </a:p>
          <a:p>
            <a:pPr lvl="1"/>
            <a:r>
              <a:rPr lang="en-US" dirty="0" smtClean="0"/>
              <a:t>Initially 76% (capacity) penetration</a:t>
            </a:r>
          </a:p>
          <a:p>
            <a:pPr lvl="1"/>
            <a:r>
              <a:rPr lang="en-US" dirty="0" smtClean="0"/>
              <a:t>P1: grow to 86% or 109%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P2: 111% - 151% (lattice)</a:t>
            </a:r>
          </a:p>
          <a:p>
            <a:r>
              <a:rPr lang="en-US" dirty="0" smtClean="0"/>
              <a:t>Penalty for Back Feed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365125"/>
          </a:xfrm>
          <a:prstGeom prst="rect">
            <a:avLst/>
          </a:prstGeom>
        </p:spPr>
        <p:txBody>
          <a:bodyPr/>
          <a:lstStyle/>
          <a:p>
            <a:fld id="{9DC6EA34-A5F2-474A-B85D-C3A26A20AD04}" type="slidenum">
              <a:rPr lang="en-US" sz="1600" smtClean="0"/>
              <a:pPr/>
              <a:t>9</a:t>
            </a:fld>
            <a:endParaRPr lang="en-US" sz="1600" dirty="0"/>
          </a:p>
        </p:txBody>
      </p:sp>
      <p:sp>
        <p:nvSpPr>
          <p:cNvPr id="10" name="Rectangle 9"/>
          <p:cNvSpPr/>
          <p:nvPr/>
        </p:nvSpPr>
        <p:spPr>
          <a:xfrm>
            <a:off x="4275415" y="2539519"/>
            <a:ext cx="2971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00FF"/>
                </a:solidFill>
                <a:latin typeface="Calibri"/>
              </a:rPr>
              <a:t>Scrap if too small</a:t>
            </a:r>
            <a:endParaRPr lang="en-US" sz="2800" dirty="0"/>
          </a:p>
        </p:txBody>
      </p:sp>
      <p:sp>
        <p:nvSpPr>
          <p:cNvPr id="12" name="Rectangle 11"/>
          <p:cNvSpPr/>
          <p:nvPr/>
        </p:nvSpPr>
        <p:spPr>
          <a:xfrm>
            <a:off x="4419600" y="2920518"/>
            <a:ext cx="2971800" cy="523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00FF"/>
                </a:solidFill>
                <a:latin typeface="Calibri"/>
              </a:rPr>
              <a:t>Salvage if too big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124200" y="3774774"/>
            <a:ext cx="2971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00FF"/>
                </a:solidFill>
              </a:rPr>
              <a:t>(path dependent)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0621735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4" grpId="0"/>
    </p:bldLst>
  </p:timing>
</p:sld>
</file>

<file path=ppt/theme/theme1.xml><?xml version="1.0" encoding="utf-8"?>
<a:theme xmlns:a="http://schemas.openxmlformats.org/drawingml/2006/main" name="2010-IEEE-PES-Template-Office07-V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 - Corpor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ntent - Corporat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ntent - Corpor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nt - Corpor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nt - Corpor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nt - Corpor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nt - Corpor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nt - Corpor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ent - Corpor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ent - Corpor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ent - Corpor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ent - Corpor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ent - Corpor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ent - Corpor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ent - Corporate 13">
        <a:dk1>
          <a:srgbClr val="000000"/>
        </a:dk1>
        <a:lt1>
          <a:srgbClr val="FFFFFF"/>
        </a:lt1>
        <a:dk2>
          <a:srgbClr val="C00000"/>
        </a:dk2>
        <a:lt2>
          <a:srgbClr val="808080"/>
        </a:lt2>
        <a:accent1>
          <a:srgbClr val="FFC800"/>
        </a:accent1>
        <a:accent2>
          <a:srgbClr val="0077CC"/>
        </a:accent2>
        <a:accent3>
          <a:srgbClr val="FFFFFF"/>
        </a:accent3>
        <a:accent4>
          <a:srgbClr val="000000"/>
        </a:accent4>
        <a:accent5>
          <a:srgbClr val="FFE0AA"/>
        </a:accent5>
        <a:accent6>
          <a:srgbClr val="006BB9"/>
        </a:accent6>
        <a:hlink>
          <a:srgbClr val="0077CC"/>
        </a:hlink>
        <a:folHlink>
          <a:srgbClr val="FBB71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2010-IEEE-PES-Template-Office07-V2</Template>
  <TotalTime>1482</TotalTime>
  <Words>979</Words>
  <Application>Microsoft Macintosh PowerPoint</Application>
  <PresentationFormat>On-screen Show (4:3)</PresentationFormat>
  <Paragraphs>258</Paragraphs>
  <Slides>23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25" baseType="lpstr">
      <vt:lpstr>2010-IEEE-PES-Template-Office07-V2</vt:lpstr>
      <vt:lpstr>Content - Corporate</vt:lpstr>
      <vt:lpstr>Distribution System Planning for Uncertain DER Futures using Adaptive Dynamic Programming  (ADP) </vt:lpstr>
      <vt:lpstr>Outline</vt:lpstr>
      <vt:lpstr>Stochastic Hosting Capacity</vt:lpstr>
      <vt:lpstr>Larger question</vt:lpstr>
      <vt:lpstr>Background</vt:lpstr>
      <vt:lpstr>Background</vt:lpstr>
      <vt:lpstr>Background</vt:lpstr>
      <vt:lpstr>Background</vt:lpstr>
      <vt:lpstr>Motivating (Contrived?) Example</vt:lpstr>
      <vt:lpstr>Motivating (Contrived?) Example</vt:lpstr>
      <vt:lpstr>OK, But What about real-sized problem?</vt:lpstr>
      <vt:lpstr>ADP: Overcoming the Curses of Dimensionality</vt:lpstr>
      <vt:lpstr>ADP: Overcoming the Curses of Dimensionality</vt:lpstr>
      <vt:lpstr>ADP: Overcoming the Curses of Dimensionality</vt:lpstr>
      <vt:lpstr>(one) ADP “Recipe”</vt:lpstr>
      <vt:lpstr>ADP “Recipe”</vt:lpstr>
      <vt:lpstr>ADP “Recipe”</vt:lpstr>
      <vt:lpstr>ADP “Recipe”</vt:lpstr>
      <vt:lpstr>ADP “Recipe”</vt:lpstr>
      <vt:lpstr>dynamo - Dynamic programming  for Adaptive Modeling and Optimization </vt:lpstr>
      <vt:lpstr>Example from Generation Capacity Expansion</vt:lpstr>
      <vt:lpstr>Wrapping-up</vt:lpstr>
      <vt:lpstr>Questions?</vt:lpstr>
    </vt:vector>
  </TitlesOfParts>
  <Company>IEEE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IEEE</dc:creator>
  <cp:lastModifiedBy>Bryan Palmintier</cp:lastModifiedBy>
  <cp:revision>45</cp:revision>
  <dcterms:created xsi:type="dcterms:W3CDTF">2010-10-12T18:25:44Z</dcterms:created>
  <dcterms:modified xsi:type="dcterms:W3CDTF">2016-07-19T11:27:35Z</dcterms:modified>
</cp:coreProperties>
</file>