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3" r:id="rId4"/>
    <p:sldMasterId id="2147483678" r:id="rId5"/>
    <p:sldMasterId id="2147483680" r:id="rId6"/>
    <p:sldMasterId id="2147483682" r:id="rId7"/>
    <p:sldMasterId id="2147483684" r:id="rId8"/>
    <p:sldMasterId id="2147483686" r:id="rId9"/>
    <p:sldMasterId id="2147483688" r:id="rId10"/>
    <p:sldMasterId id="2147483690" r:id="rId11"/>
    <p:sldMasterId id="2147483692" r:id="rId12"/>
    <p:sldMasterId id="2147483694" r:id="rId13"/>
    <p:sldMasterId id="2147483696" r:id="rId14"/>
    <p:sldMasterId id="2147483698" r:id="rId15"/>
    <p:sldMasterId id="2147483700" r:id="rId16"/>
    <p:sldMasterId id="2147483702" r:id="rId17"/>
    <p:sldMasterId id="2147483704" r:id="rId18"/>
    <p:sldMasterId id="2147483706" r:id="rId19"/>
  </p:sldMasterIdLst>
  <p:notesMasterIdLst>
    <p:notesMasterId r:id="rId41"/>
  </p:notesMasterIdLst>
  <p:handoutMasterIdLst>
    <p:handoutMasterId r:id="rId42"/>
  </p:handoutMasterIdLst>
  <p:sldIdLst>
    <p:sldId id="648" r:id="rId20"/>
    <p:sldId id="729" r:id="rId21"/>
    <p:sldId id="676" r:id="rId22"/>
    <p:sldId id="723" r:id="rId23"/>
    <p:sldId id="664" r:id="rId24"/>
    <p:sldId id="665" r:id="rId25"/>
    <p:sldId id="666" r:id="rId26"/>
    <p:sldId id="662" r:id="rId27"/>
    <p:sldId id="684" r:id="rId28"/>
    <p:sldId id="710" r:id="rId29"/>
    <p:sldId id="712" r:id="rId30"/>
    <p:sldId id="709" r:id="rId31"/>
    <p:sldId id="717" r:id="rId32"/>
    <p:sldId id="726" r:id="rId33"/>
    <p:sldId id="727" r:id="rId34"/>
    <p:sldId id="720" r:id="rId35"/>
    <p:sldId id="721" r:id="rId36"/>
    <p:sldId id="696" r:id="rId37"/>
    <p:sldId id="725" r:id="rId38"/>
    <p:sldId id="669" r:id="rId39"/>
    <p:sldId id="694" r:id="rId40"/>
  </p:sldIdLst>
  <p:sldSz cx="9144000" cy="6858000" type="screen4x3"/>
  <p:notesSz cx="6858000" cy="92964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1600" kern="1200">
        <a:solidFill>
          <a:srgbClr val="000000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1600" kern="1200">
        <a:solidFill>
          <a:srgbClr val="000000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1600" kern="1200">
        <a:solidFill>
          <a:srgbClr val="000000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1600" kern="1200">
        <a:solidFill>
          <a:srgbClr val="000000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1600" kern="1200">
        <a:solidFill>
          <a:srgbClr val="000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rgbClr val="000000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enan, Bernard" initials="NB" lastIdx="1" clrIdx="0">
    <p:extLst>
      <p:ext uri="{19B8F6BF-5375-455C-9EA6-DF929625EA0E}">
        <p15:presenceInfo xmlns:p15="http://schemas.microsoft.com/office/powerpoint/2012/main" userId="S-1-5-21-136082789-1761359835-433219294-3259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0000"/>
    <a:srgbClr val="FFFF00"/>
    <a:srgbClr val="FF3300"/>
    <a:srgbClr val="EBE600"/>
    <a:srgbClr val="CCFF33"/>
    <a:srgbClr val="00CC00"/>
    <a:srgbClr val="FF6699"/>
    <a:srgbClr val="FFB366"/>
    <a:srgbClr val="70C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28" autoAdjust="0"/>
    <p:restoredTop sz="90684" autoAdjust="0"/>
  </p:normalViewPr>
  <p:slideViewPr>
    <p:cSldViewPr snapToGrid="0">
      <p:cViewPr varScale="1">
        <p:scale>
          <a:sx n="105" d="100"/>
          <a:sy n="105" d="100"/>
        </p:scale>
        <p:origin x="130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slide" Target="slides/slide7.xml"/><Relationship Id="rId39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slide" Target="slides/slide19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slide" Target="slides/slide18.xml"/><Relationship Id="rId40" Type="http://schemas.openxmlformats.org/officeDocument/2006/relationships/slide" Target="slides/slide21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slide" Target="slides/slide17.xml"/><Relationship Id="rId10" Type="http://schemas.openxmlformats.org/officeDocument/2006/relationships/slideMaster" Target="slideMasters/slideMaster7.xml"/><Relationship Id="rId19" Type="http://schemas.openxmlformats.org/officeDocument/2006/relationships/slideMaster" Target="slideMasters/slideMaster16.xml"/><Relationship Id="rId31" Type="http://schemas.openxmlformats.org/officeDocument/2006/relationships/slide" Target="slides/slide12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43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ela002\AppData\Local\Microsoft\Windows\Temporary%20Internet%20Files\Content.Outlook\V453OZTJ\rg%20and%20lf%20examples%20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605208857507541"/>
          <c:y val="2.9505715073795614E-2"/>
          <c:w val="0.79028944844591698"/>
          <c:h val="0.88962263595557589"/>
        </c:manualLayout>
      </c:layout>
      <c:scatterChart>
        <c:scatterStyle val="smoothMarker"/>
        <c:varyColors val="0"/>
        <c:ser>
          <c:idx val="0"/>
          <c:order val="0"/>
          <c:tx>
            <c:v>Actual</c:v>
          </c:tx>
          <c:spPr>
            <a:ln w="38100">
              <a:prstDash val="dash"/>
            </a:ln>
          </c:spPr>
          <c:marker>
            <c:symbol val="none"/>
          </c:marker>
          <c:xVal>
            <c:numRef>
              <c:f>regsheet1!$A$2:$A$202</c:f>
              <c:numCache>
                <c:formatCode>h:mm:ss;@</c:formatCode>
                <c:ptCount val="201"/>
                <c:pt idx="0">
                  <c:v>0.49999999999969802</c:v>
                </c:pt>
                <c:pt idx="1">
                  <c:v>0.50006944444414303</c:v>
                </c:pt>
                <c:pt idx="2">
                  <c:v>0.50013888888858704</c:v>
                </c:pt>
                <c:pt idx="3">
                  <c:v>0.50020833333303205</c:v>
                </c:pt>
                <c:pt idx="4">
                  <c:v>0.50027777777747595</c:v>
                </c:pt>
                <c:pt idx="5">
                  <c:v>0.50034722222191996</c:v>
                </c:pt>
                <c:pt idx="6">
                  <c:v>0.50041666666636497</c:v>
                </c:pt>
                <c:pt idx="7">
                  <c:v>0.50048611111080898</c:v>
                </c:pt>
                <c:pt idx="8">
                  <c:v>0.50055555555525399</c:v>
                </c:pt>
                <c:pt idx="9">
                  <c:v>0.50062499999969801</c:v>
                </c:pt>
                <c:pt idx="10">
                  <c:v>0.50069444444414202</c:v>
                </c:pt>
                <c:pt idx="11">
                  <c:v>0.50076388888858703</c:v>
                </c:pt>
                <c:pt idx="12">
                  <c:v>0.50083333333303104</c:v>
                </c:pt>
                <c:pt idx="13">
                  <c:v>0.50090277777747605</c:v>
                </c:pt>
                <c:pt idx="14">
                  <c:v>0.50097222222191995</c:v>
                </c:pt>
                <c:pt idx="15">
                  <c:v>0.50104166666636396</c:v>
                </c:pt>
                <c:pt idx="16">
                  <c:v>0.50111111111080897</c:v>
                </c:pt>
                <c:pt idx="17">
                  <c:v>0.50118055555525298</c:v>
                </c:pt>
                <c:pt idx="18">
                  <c:v>0.50124999999969799</c:v>
                </c:pt>
                <c:pt idx="19">
                  <c:v>0.501319444444142</c:v>
                </c:pt>
                <c:pt idx="20">
                  <c:v>0.50138888888858602</c:v>
                </c:pt>
                <c:pt idx="21">
                  <c:v>0.50145833333303103</c:v>
                </c:pt>
                <c:pt idx="22">
                  <c:v>0.50152777777747504</c:v>
                </c:pt>
                <c:pt idx="23">
                  <c:v>0.50159722222192005</c:v>
                </c:pt>
                <c:pt idx="24">
                  <c:v>0.50166666666636395</c:v>
                </c:pt>
                <c:pt idx="25">
                  <c:v>0.50173611111080796</c:v>
                </c:pt>
                <c:pt idx="26">
                  <c:v>0.50180555555525297</c:v>
                </c:pt>
                <c:pt idx="27">
                  <c:v>0.50187499999969698</c:v>
                </c:pt>
                <c:pt idx="28">
                  <c:v>0.50194444444414199</c:v>
                </c:pt>
                <c:pt idx="29">
                  <c:v>0.502013888888586</c:v>
                </c:pt>
                <c:pt idx="30">
                  <c:v>0.50208333333303001</c:v>
                </c:pt>
                <c:pt idx="31">
                  <c:v>0.50215277777747502</c:v>
                </c:pt>
                <c:pt idx="32">
                  <c:v>0.50222222222191903</c:v>
                </c:pt>
                <c:pt idx="33">
                  <c:v>0.50229166666636405</c:v>
                </c:pt>
                <c:pt idx="34">
                  <c:v>0.50236111111080795</c:v>
                </c:pt>
                <c:pt idx="35">
                  <c:v>0.50243055555525196</c:v>
                </c:pt>
                <c:pt idx="36">
                  <c:v>0.50249999999969697</c:v>
                </c:pt>
                <c:pt idx="37">
                  <c:v>0.50256944444414098</c:v>
                </c:pt>
                <c:pt idx="38">
                  <c:v>0.50263888888858599</c:v>
                </c:pt>
                <c:pt idx="39">
                  <c:v>0.50270833333303</c:v>
                </c:pt>
                <c:pt idx="40">
                  <c:v>0.50277777777747401</c:v>
                </c:pt>
                <c:pt idx="41">
                  <c:v>0.50284722222191902</c:v>
                </c:pt>
                <c:pt idx="42">
                  <c:v>0.50291666666636303</c:v>
                </c:pt>
                <c:pt idx="43">
                  <c:v>0.50298611111080804</c:v>
                </c:pt>
                <c:pt idx="44">
                  <c:v>0.50305555555525205</c:v>
                </c:pt>
                <c:pt idx="45">
                  <c:v>0.50312499999969595</c:v>
                </c:pt>
                <c:pt idx="46">
                  <c:v>0.50319444444414096</c:v>
                </c:pt>
                <c:pt idx="47">
                  <c:v>0.50326388888858498</c:v>
                </c:pt>
                <c:pt idx="48">
                  <c:v>0.50333333333302999</c:v>
                </c:pt>
                <c:pt idx="49">
                  <c:v>0.503402777777474</c:v>
                </c:pt>
                <c:pt idx="50">
                  <c:v>0.50347222222191801</c:v>
                </c:pt>
                <c:pt idx="51">
                  <c:v>0.50354166666636302</c:v>
                </c:pt>
                <c:pt idx="52">
                  <c:v>0.50361111111080703</c:v>
                </c:pt>
                <c:pt idx="53">
                  <c:v>0.50368055555525204</c:v>
                </c:pt>
                <c:pt idx="54">
                  <c:v>0.50374999999969605</c:v>
                </c:pt>
                <c:pt idx="55">
                  <c:v>0.50381944444413995</c:v>
                </c:pt>
                <c:pt idx="56">
                  <c:v>0.50388888888858496</c:v>
                </c:pt>
                <c:pt idx="57">
                  <c:v>0.50395833333302897</c:v>
                </c:pt>
                <c:pt idx="58">
                  <c:v>0.50402777777747398</c:v>
                </c:pt>
                <c:pt idx="59">
                  <c:v>0.504097222221918</c:v>
                </c:pt>
                <c:pt idx="60">
                  <c:v>0.50416666666636201</c:v>
                </c:pt>
                <c:pt idx="61">
                  <c:v>0.50423611111080702</c:v>
                </c:pt>
                <c:pt idx="62">
                  <c:v>0.50430555555525103</c:v>
                </c:pt>
                <c:pt idx="63">
                  <c:v>0.50437499999969604</c:v>
                </c:pt>
                <c:pt idx="64">
                  <c:v>0.50444444444414005</c:v>
                </c:pt>
                <c:pt idx="65">
                  <c:v>0.50451388888858395</c:v>
                </c:pt>
                <c:pt idx="66">
                  <c:v>0.50458333333302896</c:v>
                </c:pt>
                <c:pt idx="67">
                  <c:v>0.50465277777747297</c:v>
                </c:pt>
                <c:pt idx="68">
                  <c:v>0.50472222222191798</c:v>
                </c:pt>
                <c:pt idx="69">
                  <c:v>0.50479166666636199</c:v>
                </c:pt>
                <c:pt idx="70">
                  <c:v>0.504861111110806</c:v>
                </c:pt>
                <c:pt idx="71">
                  <c:v>0.50493055555525101</c:v>
                </c:pt>
                <c:pt idx="72">
                  <c:v>0.50499999999969503</c:v>
                </c:pt>
                <c:pt idx="73">
                  <c:v>0.50506944444414004</c:v>
                </c:pt>
                <c:pt idx="74">
                  <c:v>0.50513888888858405</c:v>
                </c:pt>
                <c:pt idx="75">
                  <c:v>0.50520833333302795</c:v>
                </c:pt>
                <c:pt idx="76">
                  <c:v>0.50527777777747296</c:v>
                </c:pt>
                <c:pt idx="77">
                  <c:v>0.50534722222191697</c:v>
                </c:pt>
                <c:pt idx="78">
                  <c:v>0.50541666666636198</c:v>
                </c:pt>
                <c:pt idx="79">
                  <c:v>0.50548611111080599</c:v>
                </c:pt>
                <c:pt idx="80">
                  <c:v>0.50555555555525</c:v>
                </c:pt>
                <c:pt idx="81">
                  <c:v>0.50562499999969501</c:v>
                </c:pt>
                <c:pt idx="82">
                  <c:v>0.50569444444413902</c:v>
                </c:pt>
                <c:pt idx="83">
                  <c:v>0.50576388888858403</c:v>
                </c:pt>
                <c:pt idx="84">
                  <c:v>0.50583333333302805</c:v>
                </c:pt>
                <c:pt idx="85">
                  <c:v>0.50590277777747195</c:v>
                </c:pt>
                <c:pt idx="86">
                  <c:v>0.50597222222191696</c:v>
                </c:pt>
                <c:pt idx="87">
                  <c:v>0.50604166666636097</c:v>
                </c:pt>
                <c:pt idx="88">
                  <c:v>0.50611111111080598</c:v>
                </c:pt>
                <c:pt idx="89">
                  <c:v>0.50618055555524999</c:v>
                </c:pt>
                <c:pt idx="90">
                  <c:v>0.506249999999694</c:v>
                </c:pt>
                <c:pt idx="91">
                  <c:v>0.50631944444413901</c:v>
                </c:pt>
                <c:pt idx="92">
                  <c:v>0.50638888888858302</c:v>
                </c:pt>
                <c:pt idx="93">
                  <c:v>0.50645833333302803</c:v>
                </c:pt>
                <c:pt idx="94">
                  <c:v>0.50652777777747204</c:v>
                </c:pt>
                <c:pt idx="95">
                  <c:v>0.50659722222191605</c:v>
                </c:pt>
                <c:pt idx="96">
                  <c:v>0.50666666666636095</c:v>
                </c:pt>
                <c:pt idx="97">
                  <c:v>0.50673611111080497</c:v>
                </c:pt>
                <c:pt idx="98">
                  <c:v>0.50680555555524998</c:v>
                </c:pt>
                <c:pt idx="99">
                  <c:v>0.50687499999969399</c:v>
                </c:pt>
                <c:pt idx="100">
                  <c:v>0.506944444444138</c:v>
                </c:pt>
                <c:pt idx="101">
                  <c:v>0.50701388888858301</c:v>
                </c:pt>
                <c:pt idx="102">
                  <c:v>0.50708333333302702</c:v>
                </c:pt>
                <c:pt idx="103">
                  <c:v>0.50715277777747203</c:v>
                </c:pt>
                <c:pt idx="104">
                  <c:v>0.50722222222191604</c:v>
                </c:pt>
                <c:pt idx="105">
                  <c:v>0.50729166666636005</c:v>
                </c:pt>
                <c:pt idx="106">
                  <c:v>0.50736111111080495</c:v>
                </c:pt>
                <c:pt idx="107">
                  <c:v>0.50743055555524896</c:v>
                </c:pt>
                <c:pt idx="108">
                  <c:v>0.50749999999969397</c:v>
                </c:pt>
                <c:pt idx="109">
                  <c:v>0.50756944444413798</c:v>
                </c:pt>
                <c:pt idx="110">
                  <c:v>0.507638888888582</c:v>
                </c:pt>
                <c:pt idx="111">
                  <c:v>0.50770833333302701</c:v>
                </c:pt>
                <c:pt idx="112">
                  <c:v>0.50777777777747102</c:v>
                </c:pt>
                <c:pt idx="113">
                  <c:v>0.50784722222191603</c:v>
                </c:pt>
                <c:pt idx="114">
                  <c:v>0.50791666666636004</c:v>
                </c:pt>
                <c:pt idx="115">
                  <c:v>0.50798611111080405</c:v>
                </c:pt>
                <c:pt idx="116">
                  <c:v>0.50805555555524895</c:v>
                </c:pt>
                <c:pt idx="117">
                  <c:v>0.50812499999969296</c:v>
                </c:pt>
                <c:pt idx="118">
                  <c:v>0.50819444444413797</c:v>
                </c:pt>
                <c:pt idx="119">
                  <c:v>0.50826388888858198</c:v>
                </c:pt>
                <c:pt idx="120">
                  <c:v>0.50833333333302599</c:v>
                </c:pt>
                <c:pt idx="121">
                  <c:v>0.508402777777471</c:v>
                </c:pt>
                <c:pt idx="122">
                  <c:v>0.50847222222191502</c:v>
                </c:pt>
                <c:pt idx="123">
                  <c:v>0.50854166666636003</c:v>
                </c:pt>
                <c:pt idx="124">
                  <c:v>0.50861111111080404</c:v>
                </c:pt>
                <c:pt idx="125">
                  <c:v>0.50868055555524805</c:v>
                </c:pt>
                <c:pt idx="126">
                  <c:v>0.50874999999969295</c:v>
                </c:pt>
                <c:pt idx="127">
                  <c:v>0.50881944444413696</c:v>
                </c:pt>
                <c:pt idx="128">
                  <c:v>0.50888888888858197</c:v>
                </c:pt>
                <c:pt idx="129">
                  <c:v>0.50895833333302598</c:v>
                </c:pt>
                <c:pt idx="130">
                  <c:v>0.50902777777746999</c:v>
                </c:pt>
                <c:pt idx="131">
                  <c:v>0.509097222221915</c:v>
                </c:pt>
                <c:pt idx="132">
                  <c:v>0.50916666666635901</c:v>
                </c:pt>
                <c:pt idx="133">
                  <c:v>0.50923611111080402</c:v>
                </c:pt>
                <c:pt idx="134">
                  <c:v>0.50930555555524804</c:v>
                </c:pt>
                <c:pt idx="135">
                  <c:v>0.50937499999969205</c:v>
                </c:pt>
                <c:pt idx="136">
                  <c:v>0.50944444444413695</c:v>
                </c:pt>
                <c:pt idx="137">
                  <c:v>0.50951388888858096</c:v>
                </c:pt>
                <c:pt idx="138">
                  <c:v>0.50958333333302597</c:v>
                </c:pt>
                <c:pt idx="139">
                  <c:v>0.50965277777746998</c:v>
                </c:pt>
                <c:pt idx="140">
                  <c:v>0.50972222222191399</c:v>
                </c:pt>
                <c:pt idx="141">
                  <c:v>0.509791666666359</c:v>
                </c:pt>
                <c:pt idx="142">
                  <c:v>0.50986111111080301</c:v>
                </c:pt>
                <c:pt idx="143">
                  <c:v>0.50993055555524802</c:v>
                </c:pt>
                <c:pt idx="144">
                  <c:v>0.50999999999969203</c:v>
                </c:pt>
                <c:pt idx="145">
                  <c:v>0.51006944444413604</c:v>
                </c:pt>
                <c:pt idx="146">
                  <c:v>0.51013888888858105</c:v>
                </c:pt>
                <c:pt idx="147">
                  <c:v>0.51020833333302495</c:v>
                </c:pt>
                <c:pt idx="148">
                  <c:v>0.51027777777746997</c:v>
                </c:pt>
                <c:pt idx="149">
                  <c:v>0.51034722222191398</c:v>
                </c:pt>
                <c:pt idx="150">
                  <c:v>0.51041666666635799</c:v>
                </c:pt>
                <c:pt idx="151">
                  <c:v>0.510486111110803</c:v>
                </c:pt>
                <c:pt idx="152">
                  <c:v>0.51055555555524701</c:v>
                </c:pt>
                <c:pt idx="153">
                  <c:v>0.51062499999969202</c:v>
                </c:pt>
                <c:pt idx="154">
                  <c:v>0.51069444444413603</c:v>
                </c:pt>
                <c:pt idx="155">
                  <c:v>0.51076388888858004</c:v>
                </c:pt>
                <c:pt idx="156">
                  <c:v>0.51083333333302505</c:v>
                </c:pt>
                <c:pt idx="157">
                  <c:v>0.51090277777746895</c:v>
                </c:pt>
                <c:pt idx="158">
                  <c:v>0.51097222222191396</c:v>
                </c:pt>
                <c:pt idx="159">
                  <c:v>0.51104166666635797</c:v>
                </c:pt>
                <c:pt idx="160">
                  <c:v>0.51111111111080199</c:v>
                </c:pt>
                <c:pt idx="161">
                  <c:v>0.511180555555247</c:v>
                </c:pt>
                <c:pt idx="162">
                  <c:v>0.51124999999969101</c:v>
                </c:pt>
                <c:pt idx="163">
                  <c:v>0.51131944444413602</c:v>
                </c:pt>
                <c:pt idx="164">
                  <c:v>0.51138888888858003</c:v>
                </c:pt>
                <c:pt idx="165">
                  <c:v>0.51145833333302404</c:v>
                </c:pt>
                <c:pt idx="166">
                  <c:v>0.51152777777746905</c:v>
                </c:pt>
                <c:pt idx="167">
                  <c:v>0.51159722222191295</c:v>
                </c:pt>
                <c:pt idx="168">
                  <c:v>0.51166666666635796</c:v>
                </c:pt>
                <c:pt idx="169">
                  <c:v>0.51173611111080197</c:v>
                </c:pt>
                <c:pt idx="170">
                  <c:v>0.51180555555524598</c:v>
                </c:pt>
                <c:pt idx="171">
                  <c:v>0.51187499999969099</c:v>
                </c:pt>
                <c:pt idx="172">
                  <c:v>0.51194444444413501</c:v>
                </c:pt>
                <c:pt idx="173">
                  <c:v>0.51201388888858002</c:v>
                </c:pt>
                <c:pt idx="174">
                  <c:v>0.51208333333302403</c:v>
                </c:pt>
                <c:pt idx="175">
                  <c:v>0.51215277777746804</c:v>
                </c:pt>
                <c:pt idx="176">
                  <c:v>0.51222222222191305</c:v>
                </c:pt>
                <c:pt idx="177">
                  <c:v>0.51229166666635695</c:v>
                </c:pt>
                <c:pt idx="178">
                  <c:v>0.51236111111080196</c:v>
                </c:pt>
                <c:pt idx="179">
                  <c:v>0.51243055555524597</c:v>
                </c:pt>
                <c:pt idx="180">
                  <c:v>0.51249999999968998</c:v>
                </c:pt>
                <c:pt idx="181">
                  <c:v>0.51256944444413499</c:v>
                </c:pt>
                <c:pt idx="182">
                  <c:v>0.512638888888579</c:v>
                </c:pt>
                <c:pt idx="183">
                  <c:v>0.51270833333302401</c:v>
                </c:pt>
                <c:pt idx="184">
                  <c:v>0.51277777777746802</c:v>
                </c:pt>
                <c:pt idx="185">
                  <c:v>0.51284722222191204</c:v>
                </c:pt>
                <c:pt idx="186">
                  <c:v>0.51291666666635705</c:v>
                </c:pt>
                <c:pt idx="187">
                  <c:v>0.51298611111080095</c:v>
                </c:pt>
                <c:pt idx="188">
                  <c:v>0.51305555555524596</c:v>
                </c:pt>
                <c:pt idx="189">
                  <c:v>0.51312499999968997</c:v>
                </c:pt>
                <c:pt idx="190">
                  <c:v>0.51319444444413398</c:v>
                </c:pt>
                <c:pt idx="191">
                  <c:v>0.51326388888857899</c:v>
                </c:pt>
                <c:pt idx="192">
                  <c:v>0.513333333333023</c:v>
                </c:pt>
                <c:pt idx="193">
                  <c:v>0.51340277777746801</c:v>
                </c:pt>
                <c:pt idx="194">
                  <c:v>0.51347222222191202</c:v>
                </c:pt>
                <c:pt idx="195">
                  <c:v>0.51354166666635603</c:v>
                </c:pt>
                <c:pt idx="196">
                  <c:v>0.51361111111080104</c:v>
                </c:pt>
                <c:pt idx="197">
                  <c:v>0.51368055555524506</c:v>
                </c:pt>
                <c:pt idx="198">
                  <c:v>0.51374999999968995</c:v>
                </c:pt>
                <c:pt idx="199">
                  <c:v>0.51381944444413397</c:v>
                </c:pt>
                <c:pt idx="200">
                  <c:v>0.51388888888857798</c:v>
                </c:pt>
              </c:numCache>
            </c:numRef>
          </c:xVal>
          <c:yVal>
            <c:numRef>
              <c:f>regsheet1!$B$2:$B$202</c:f>
              <c:numCache>
                <c:formatCode>General</c:formatCode>
                <c:ptCount val="201"/>
                <c:pt idx="0">
                  <c:v>69.5</c:v>
                </c:pt>
                <c:pt idx="1">
                  <c:v>71</c:v>
                </c:pt>
                <c:pt idx="2">
                  <c:v>70.5</c:v>
                </c:pt>
                <c:pt idx="3">
                  <c:v>68.7</c:v>
                </c:pt>
                <c:pt idx="4">
                  <c:v>66.5</c:v>
                </c:pt>
                <c:pt idx="5">
                  <c:v>65.900000000000006</c:v>
                </c:pt>
                <c:pt idx="6">
                  <c:v>66.400000000000006</c:v>
                </c:pt>
                <c:pt idx="7">
                  <c:v>66.599999999999994</c:v>
                </c:pt>
                <c:pt idx="8">
                  <c:v>66.2</c:v>
                </c:pt>
                <c:pt idx="9">
                  <c:v>66.3</c:v>
                </c:pt>
                <c:pt idx="10">
                  <c:v>67.599999999999994</c:v>
                </c:pt>
                <c:pt idx="11">
                  <c:v>69</c:v>
                </c:pt>
                <c:pt idx="12">
                  <c:v>70.900000000000006</c:v>
                </c:pt>
                <c:pt idx="13">
                  <c:v>71.599999999999994</c:v>
                </c:pt>
                <c:pt idx="14">
                  <c:v>72.900000000000006</c:v>
                </c:pt>
                <c:pt idx="15">
                  <c:v>73.2</c:v>
                </c:pt>
                <c:pt idx="16">
                  <c:v>70.900000000000006</c:v>
                </c:pt>
                <c:pt idx="17">
                  <c:v>69.400000000000006</c:v>
                </c:pt>
                <c:pt idx="18">
                  <c:v>68.2</c:v>
                </c:pt>
                <c:pt idx="19">
                  <c:v>68</c:v>
                </c:pt>
                <c:pt idx="20">
                  <c:v>68.400000000000006</c:v>
                </c:pt>
                <c:pt idx="21">
                  <c:v>67.599999999999994</c:v>
                </c:pt>
                <c:pt idx="22">
                  <c:v>66</c:v>
                </c:pt>
                <c:pt idx="23">
                  <c:v>65.3</c:v>
                </c:pt>
                <c:pt idx="24">
                  <c:v>65.099999999999994</c:v>
                </c:pt>
                <c:pt idx="25">
                  <c:v>64.8</c:v>
                </c:pt>
                <c:pt idx="26">
                  <c:v>66.3</c:v>
                </c:pt>
                <c:pt idx="27">
                  <c:v>68.7</c:v>
                </c:pt>
                <c:pt idx="28">
                  <c:v>70.7</c:v>
                </c:pt>
                <c:pt idx="29">
                  <c:v>69.8</c:v>
                </c:pt>
                <c:pt idx="30">
                  <c:v>69.5</c:v>
                </c:pt>
                <c:pt idx="31">
                  <c:v>70.2</c:v>
                </c:pt>
                <c:pt idx="32">
                  <c:v>69.900000000000006</c:v>
                </c:pt>
                <c:pt idx="33">
                  <c:v>70.5</c:v>
                </c:pt>
                <c:pt idx="34">
                  <c:v>73.2</c:v>
                </c:pt>
                <c:pt idx="35">
                  <c:v>74.3</c:v>
                </c:pt>
                <c:pt idx="36">
                  <c:v>73.7</c:v>
                </c:pt>
                <c:pt idx="37">
                  <c:v>74.3</c:v>
                </c:pt>
                <c:pt idx="38">
                  <c:v>75.400000000000006</c:v>
                </c:pt>
                <c:pt idx="39">
                  <c:v>76.8</c:v>
                </c:pt>
                <c:pt idx="40">
                  <c:v>75.8</c:v>
                </c:pt>
                <c:pt idx="41">
                  <c:v>75.5</c:v>
                </c:pt>
                <c:pt idx="42">
                  <c:v>75.3</c:v>
                </c:pt>
                <c:pt idx="43">
                  <c:v>75.400000000000006</c:v>
                </c:pt>
                <c:pt idx="44">
                  <c:v>75.2</c:v>
                </c:pt>
                <c:pt idx="45">
                  <c:v>76.599999999999994</c:v>
                </c:pt>
                <c:pt idx="46">
                  <c:v>78.8</c:v>
                </c:pt>
                <c:pt idx="47">
                  <c:v>79.5</c:v>
                </c:pt>
                <c:pt idx="48">
                  <c:v>77.8</c:v>
                </c:pt>
                <c:pt idx="49">
                  <c:v>77.5</c:v>
                </c:pt>
                <c:pt idx="50">
                  <c:v>77.7</c:v>
                </c:pt>
                <c:pt idx="51">
                  <c:v>79.400000000000006</c:v>
                </c:pt>
                <c:pt idx="52">
                  <c:v>80</c:v>
                </c:pt>
                <c:pt idx="53">
                  <c:v>79.900000000000006</c:v>
                </c:pt>
                <c:pt idx="54">
                  <c:v>79.400000000000006</c:v>
                </c:pt>
                <c:pt idx="55">
                  <c:v>79.099999999999994</c:v>
                </c:pt>
                <c:pt idx="56">
                  <c:v>79.2</c:v>
                </c:pt>
                <c:pt idx="57">
                  <c:v>79.5</c:v>
                </c:pt>
                <c:pt idx="58">
                  <c:v>82.3</c:v>
                </c:pt>
                <c:pt idx="59">
                  <c:v>82.5</c:v>
                </c:pt>
                <c:pt idx="60">
                  <c:v>81.900000000000006</c:v>
                </c:pt>
                <c:pt idx="61">
                  <c:v>81.8</c:v>
                </c:pt>
                <c:pt idx="62">
                  <c:v>83.3</c:v>
                </c:pt>
                <c:pt idx="63">
                  <c:v>83.7</c:v>
                </c:pt>
                <c:pt idx="64">
                  <c:v>84.7</c:v>
                </c:pt>
                <c:pt idx="65">
                  <c:v>86</c:v>
                </c:pt>
                <c:pt idx="66">
                  <c:v>84.9</c:v>
                </c:pt>
                <c:pt idx="67">
                  <c:v>85.3</c:v>
                </c:pt>
                <c:pt idx="68">
                  <c:v>86.7</c:v>
                </c:pt>
                <c:pt idx="69">
                  <c:v>87.2</c:v>
                </c:pt>
                <c:pt idx="70">
                  <c:v>86.9</c:v>
                </c:pt>
                <c:pt idx="71">
                  <c:v>85.8</c:v>
                </c:pt>
                <c:pt idx="72">
                  <c:v>83.4</c:v>
                </c:pt>
                <c:pt idx="73">
                  <c:v>82</c:v>
                </c:pt>
                <c:pt idx="74">
                  <c:v>81.2</c:v>
                </c:pt>
                <c:pt idx="75">
                  <c:v>80.599999999999994</c:v>
                </c:pt>
                <c:pt idx="76">
                  <c:v>81</c:v>
                </c:pt>
                <c:pt idx="77">
                  <c:v>81.099999999999994</c:v>
                </c:pt>
                <c:pt idx="78">
                  <c:v>82.1</c:v>
                </c:pt>
                <c:pt idx="79">
                  <c:v>82</c:v>
                </c:pt>
                <c:pt idx="80">
                  <c:v>82.1</c:v>
                </c:pt>
                <c:pt idx="81">
                  <c:v>84.6</c:v>
                </c:pt>
                <c:pt idx="82">
                  <c:v>85.4</c:v>
                </c:pt>
                <c:pt idx="83">
                  <c:v>85.1</c:v>
                </c:pt>
                <c:pt idx="84">
                  <c:v>84.9</c:v>
                </c:pt>
                <c:pt idx="85">
                  <c:v>84.5</c:v>
                </c:pt>
                <c:pt idx="86">
                  <c:v>83.8</c:v>
                </c:pt>
                <c:pt idx="87">
                  <c:v>83</c:v>
                </c:pt>
                <c:pt idx="88">
                  <c:v>83.1</c:v>
                </c:pt>
                <c:pt idx="89">
                  <c:v>83.4</c:v>
                </c:pt>
                <c:pt idx="90">
                  <c:v>81.2</c:v>
                </c:pt>
                <c:pt idx="91">
                  <c:v>80.2</c:v>
                </c:pt>
                <c:pt idx="92">
                  <c:v>80.599999999999994</c:v>
                </c:pt>
                <c:pt idx="93">
                  <c:v>81.5</c:v>
                </c:pt>
                <c:pt idx="94">
                  <c:v>82.7</c:v>
                </c:pt>
                <c:pt idx="95">
                  <c:v>83.8</c:v>
                </c:pt>
                <c:pt idx="96">
                  <c:v>84.5</c:v>
                </c:pt>
                <c:pt idx="97">
                  <c:v>85.4</c:v>
                </c:pt>
                <c:pt idx="98">
                  <c:v>84.9</c:v>
                </c:pt>
                <c:pt idx="99">
                  <c:v>84.7</c:v>
                </c:pt>
                <c:pt idx="100">
                  <c:v>83.8</c:v>
                </c:pt>
                <c:pt idx="101">
                  <c:v>83.2</c:v>
                </c:pt>
                <c:pt idx="102">
                  <c:v>84.6</c:v>
                </c:pt>
                <c:pt idx="103">
                  <c:v>84.2</c:v>
                </c:pt>
                <c:pt idx="104">
                  <c:v>84.7</c:v>
                </c:pt>
                <c:pt idx="105">
                  <c:v>84.1</c:v>
                </c:pt>
                <c:pt idx="106">
                  <c:v>83.5</c:v>
                </c:pt>
                <c:pt idx="107">
                  <c:v>83.4</c:v>
                </c:pt>
                <c:pt idx="108">
                  <c:v>84.1</c:v>
                </c:pt>
                <c:pt idx="109">
                  <c:v>85.5</c:v>
                </c:pt>
                <c:pt idx="110">
                  <c:v>85.9</c:v>
                </c:pt>
                <c:pt idx="111">
                  <c:v>84.7</c:v>
                </c:pt>
                <c:pt idx="112">
                  <c:v>85.1</c:v>
                </c:pt>
                <c:pt idx="113">
                  <c:v>87.1</c:v>
                </c:pt>
                <c:pt idx="114">
                  <c:v>88.8</c:v>
                </c:pt>
                <c:pt idx="115">
                  <c:v>88.6</c:v>
                </c:pt>
                <c:pt idx="116">
                  <c:v>88.8</c:v>
                </c:pt>
                <c:pt idx="117">
                  <c:v>89.2</c:v>
                </c:pt>
                <c:pt idx="118">
                  <c:v>89.8</c:v>
                </c:pt>
                <c:pt idx="119">
                  <c:v>90.2</c:v>
                </c:pt>
                <c:pt idx="120">
                  <c:v>89.4</c:v>
                </c:pt>
                <c:pt idx="121">
                  <c:v>88.1</c:v>
                </c:pt>
                <c:pt idx="122">
                  <c:v>88.1</c:v>
                </c:pt>
                <c:pt idx="123">
                  <c:v>88</c:v>
                </c:pt>
                <c:pt idx="124">
                  <c:v>87.4</c:v>
                </c:pt>
                <c:pt idx="125">
                  <c:v>87.8</c:v>
                </c:pt>
                <c:pt idx="126">
                  <c:v>87.9</c:v>
                </c:pt>
                <c:pt idx="127">
                  <c:v>87.3</c:v>
                </c:pt>
                <c:pt idx="128">
                  <c:v>86.6</c:v>
                </c:pt>
                <c:pt idx="129">
                  <c:v>87</c:v>
                </c:pt>
                <c:pt idx="130">
                  <c:v>87.7</c:v>
                </c:pt>
                <c:pt idx="131">
                  <c:v>88.8</c:v>
                </c:pt>
                <c:pt idx="132">
                  <c:v>89.1</c:v>
                </c:pt>
                <c:pt idx="133">
                  <c:v>89.5</c:v>
                </c:pt>
                <c:pt idx="134">
                  <c:v>89.6</c:v>
                </c:pt>
                <c:pt idx="135">
                  <c:v>91.5</c:v>
                </c:pt>
                <c:pt idx="136">
                  <c:v>91.3</c:v>
                </c:pt>
                <c:pt idx="137">
                  <c:v>92.5</c:v>
                </c:pt>
                <c:pt idx="138">
                  <c:v>91.6</c:v>
                </c:pt>
                <c:pt idx="139">
                  <c:v>89.8</c:v>
                </c:pt>
                <c:pt idx="140">
                  <c:v>87.8</c:v>
                </c:pt>
                <c:pt idx="141">
                  <c:v>86.9</c:v>
                </c:pt>
                <c:pt idx="142">
                  <c:v>86.4</c:v>
                </c:pt>
                <c:pt idx="143">
                  <c:v>87.1</c:v>
                </c:pt>
                <c:pt idx="144">
                  <c:v>87.7</c:v>
                </c:pt>
                <c:pt idx="145">
                  <c:v>88.7</c:v>
                </c:pt>
                <c:pt idx="146">
                  <c:v>83.7</c:v>
                </c:pt>
                <c:pt idx="147">
                  <c:v>84.6</c:v>
                </c:pt>
                <c:pt idx="148">
                  <c:v>86.1</c:v>
                </c:pt>
                <c:pt idx="149">
                  <c:v>85.4</c:v>
                </c:pt>
                <c:pt idx="150">
                  <c:v>84.3</c:v>
                </c:pt>
                <c:pt idx="151">
                  <c:v>84</c:v>
                </c:pt>
                <c:pt idx="152">
                  <c:v>83.8</c:v>
                </c:pt>
                <c:pt idx="153">
                  <c:v>82.9</c:v>
                </c:pt>
                <c:pt idx="154">
                  <c:v>82.1</c:v>
                </c:pt>
                <c:pt idx="155">
                  <c:v>82</c:v>
                </c:pt>
                <c:pt idx="156">
                  <c:v>85.1</c:v>
                </c:pt>
                <c:pt idx="157">
                  <c:v>85.2</c:v>
                </c:pt>
                <c:pt idx="158">
                  <c:v>84.6</c:v>
                </c:pt>
                <c:pt idx="159">
                  <c:v>84.5</c:v>
                </c:pt>
                <c:pt idx="160">
                  <c:v>86</c:v>
                </c:pt>
                <c:pt idx="161">
                  <c:v>87.5</c:v>
                </c:pt>
                <c:pt idx="162">
                  <c:v>89.1</c:v>
                </c:pt>
                <c:pt idx="163">
                  <c:v>86.6</c:v>
                </c:pt>
                <c:pt idx="164">
                  <c:v>84.2</c:v>
                </c:pt>
                <c:pt idx="165">
                  <c:v>85.3</c:v>
                </c:pt>
                <c:pt idx="166">
                  <c:v>83.6</c:v>
                </c:pt>
                <c:pt idx="167">
                  <c:v>82.4</c:v>
                </c:pt>
                <c:pt idx="168">
                  <c:v>82.1</c:v>
                </c:pt>
                <c:pt idx="169">
                  <c:v>81</c:v>
                </c:pt>
                <c:pt idx="170">
                  <c:v>80.7</c:v>
                </c:pt>
                <c:pt idx="171">
                  <c:v>82</c:v>
                </c:pt>
                <c:pt idx="172">
                  <c:v>83.6</c:v>
                </c:pt>
                <c:pt idx="173">
                  <c:v>83.8</c:v>
                </c:pt>
                <c:pt idx="174">
                  <c:v>83.5</c:v>
                </c:pt>
                <c:pt idx="175">
                  <c:v>84</c:v>
                </c:pt>
                <c:pt idx="176">
                  <c:v>85</c:v>
                </c:pt>
                <c:pt idx="177">
                  <c:v>85.2</c:v>
                </c:pt>
                <c:pt idx="178">
                  <c:v>88.2</c:v>
                </c:pt>
                <c:pt idx="179">
                  <c:v>90.5</c:v>
                </c:pt>
                <c:pt idx="180">
                  <c:v>89.9</c:v>
                </c:pt>
                <c:pt idx="181">
                  <c:v>87.7</c:v>
                </c:pt>
                <c:pt idx="182">
                  <c:v>86.5</c:v>
                </c:pt>
                <c:pt idx="183">
                  <c:v>85.7</c:v>
                </c:pt>
                <c:pt idx="184">
                  <c:v>85.2</c:v>
                </c:pt>
                <c:pt idx="185">
                  <c:v>85.2</c:v>
                </c:pt>
                <c:pt idx="186">
                  <c:v>85.9</c:v>
                </c:pt>
                <c:pt idx="187">
                  <c:v>86.1</c:v>
                </c:pt>
                <c:pt idx="188">
                  <c:v>85.4</c:v>
                </c:pt>
                <c:pt idx="189">
                  <c:v>83.6</c:v>
                </c:pt>
                <c:pt idx="190">
                  <c:v>84.5</c:v>
                </c:pt>
                <c:pt idx="191">
                  <c:v>86.6</c:v>
                </c:pt>
                <c:pt idx="192">
                  <c:v>86</c:v>
                </c:pt>
                <c:pt idx="193">
                  <c:v>84.5</c:v>
                </c:pt>
                <c:pt idx="194">
                  <c:v>86.2</c:v>
                </c:pt>
                <c:pt idx="195">
                  <c:v>85.1</c:v>
                </c:pt>
                <c:pt idx="196">
                  <c:v>83.5</c:v>
                </c:pt>
                <c:pt idx="197">
                  <c:v>83</c:v>
                </c:pt>
                <c:pt idx="198">
                  <c:v>81.2</c:v>
                </c:pt>
                <c:pt idx="199">
                  <c:v>80.599999999999994</c:v>
                </c:pt>
                <c:pt idx="200">
                  <c:v>80.5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9014920"/>
        <c:axId val="279015312"/>
      </c:scatterChart>
      <c:valAx>
        <c:axId val="279014920"/>
        <c:scaling>
          <c:orientation val="minMax"/>
          <c:max val="0.51423599999999958"/>
          <c:min val="0.5"/>
        </c:scaling>
        <c:delete val="0"/>
        <c:axPos val="b"/>
        <c:numFmt formatCode="h:mm:ss;@" sourceLinked="1"/>
        <c:majorTickMark val="out"/>
        <c:minorTickMark val="none"/>
        <c:tickLblPos val="nextTo"/>
        <c:spPr>
          <a:ln w="38100"/>
        </c:spPr>
        <c:crossAx val="279015312"/>
        <c:crosses val="autoZero"/>
        <c:crossBetween val="midCat"/>
        <c:majorUnit val="3.4722000000000008E-3"/>
      </c:valAx>
      <c:valAx>
        <c:axId val="279015312"/>
        <c:scaling>
          <c:orientation val="minMax"/>
          <c:min val="5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Power (MW)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38100"/>
        </c:spPr>
        <c:crossAx val="279014920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24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027" y="1"/>
            <a:ext cx="2972421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6F523-51E3-4F37-AC41-ED9D7012C548}" type="datetimeFigureOut">
              <a:rPr lang="en-US" smtClean="0"/>
              <a:pPr/>
              <a:t>7/19/2016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6"/>
            <a:ext cx="2972421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027" y="8829676"/>
            <a:ext cx="2972421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8D3545-1AE2-4205-A246-D6DC6B4A5A3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605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593" cy="466412"/>
          </a:xfrm>
          <a:prstGeom prst="rect">
            <a:avLst/>
          </a:prstGeom>
        </p:spPr>
        <p:txBody>
          <a:bodyPr vert="horz" lIns="91650" tIns="45825" rIns="91650" bIns="45825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853" y="0"/>
            <a:ext cx="2971593" cy="466412"/>
          </a:xfrm>
          <a:prstGeom prst="rect">
            <a:avLst/>
          </a:prstGeom>
        </p:spPr>
        <p:txBody>
          <a:bodyPr vert="horz" lIns="91650" tIns="45825" rIns="91650" bIns="45825" rtlCol="0"/>
          <a:lstStyle>
            <a:lvl1pPr algn="r">
              <a:defRPr sz="1200"/>
            </a:lvl1pPr>
          </a:lstStyle>
          <a:p>
            <a:fld id="{21D603EA-85D6-422C-AB10-17A2A7923832}" type="datetimeFigureOut">
              <a:rPr lang="en-US" smtClean="0"/>
              <a:pPr/>
              <a:t>7/19/2016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382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50" tIns="45825" rIns="91650" bIns="45825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112" y="4474690"/>
            <a:ext cx="5485778" cy="3659661"/>
          </a:xfrm>
          <a:prstGeom prst="rect">
            <a:avLst/>
          </a:prstGeom>
        </p:spPr>
        <p:txBody>
          <a:bodyPr vert="horz" lIns="91650" tIns="45825" rIns="91650" bIns="4582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90"/>
            <a:ext cx="2971593" cy="466411"/>
          </a:xfrm>
          <a:prstGeom prst="rect">
            <a:avLst/>
          </a:prstGeom>
        </p:spPr>
        <p:txBody>
          <a:bodyPr vert="horz" lIns="91650" tIns="45825" rIns="91650" bIns="45825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853" y="8829990"/>
            <a:ext cx="2971593" cy="466411"/>
          </a:xfrm>
          <a:prstGeom prst="rect">
            <a:avLst/>
          </a:prstGeom>
        </p:spPr>
        <p:txBody>
          <a:bodyPr vert="horz" lIns="91650" tIns="45825" rIns="91650" bIns="45825" rtlCol="0" anchor="b"/>
          <a:lstStyle>
            <a:lvl1pPr algn="r">
              <a:defRPr sz="1200"/>
            </a:lvl1pPr>
          </a:lstStyle>
          <a:p>
            <a:fld id="{6DE649CB-0B81-4204-A849-0379B10D6E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5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F481FB-BCF6-41AB-B4A6-3CA0994AAA51}" type="slidenum">
              <a:rPr lang="en-US"/>
              <a:pPr/>
              <a:t>1</a:t>
            </a:fld>
            <a:endParaRPr lang="en-US"/>
          </a:p>
        </p:txBody>
      </p:sp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705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649CB-0B81-4204-A849-0379B10D6E2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649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PRI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08" name="Rectangle 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320" y="4114800"/>
            <a:ext cx="4572000" cy="2286000"/>
          </a:xfrm>
        </p:spPr>
        <p:txBody>
          <a:bodyPr>
            <a:normAutofit/>
          </a:bodyPr>
          <a:lstStyle>
            <a:lvl1pPr marL="0" indent="0" algn="r">
              <a:spcAft>
                <a:spcPts val="12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707" name="Rectangle 35"/>
          <p:cNvSpPr>
            <a:spLocks noGrp="1" noChangeArrowheads="1"/>
          </p:cNvSpPr>
          <p:nvPr>
            <p:ph type="ctrTitle" sz="quarter"/>
          </p:nvPr>
        </p:nvSpPr>
        <p:spPr>
          <a:xfrm>
            <a:off x="274320" y="777240"/>
            <a:ext cx="4572000" cy="3108960"/>
          </a:xfrm>
        </p:spPr>
        <p:txBody>
          <a:bodyPr anchor="b">
            <a:normAutofit/>
          </a:bodyPr>
          <a:lstStyle>
            <a:lvl1pPr algn="r">
              <a:spcAft>
                <a:spcPts val="600"/>
              </a:spcAft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" name="Picture 6" descr="EPRI logo 2014_RGB_PPT-Larg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583680" y="365760"/>
            <a:ext cx="2286000" cy="372289"/>
          </a:xfrm>
          <a:prstGeom prst="rect">
            <a:avLst/>
          </a:prstGeom>
        </p:spPr>
      </p:pic>
      <p:sp>
        <p:nvSpPr>
          <p:cNvPr id="8" name="Text Box 47"/>
          <p:cNvSpPr txBox="1">
            <a:spLocks noChangeArrowheads="1"/>
          </p:cNvSpPr>
          <p:nvPr userDrawn="1"/>
        </p:nvSpPr>
        <p:spPr bwMode="auto">
          <a:xfrm>
            <a:off x="6309360" y="6583680"/>
            <a:ext cx="276383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© </a:t>
            </a:r>
            <a:r>
              <a:rPr lang="en-US" sz="700" dirty="0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2015 </a:t>
            </a:r>
            <a:r>
              <a:rPr lang="en-US" sz="700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Electric Power Research Institute,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760" y="1188720"/>
            <a:ext cx="4206240" cy="2587752"/>
          </a:xfrm>
          <a:prstGeom prst="rect">
            <a:avLst/>
          </a:prstGeom>
          <a:effectLst>
            <a:reflection blurRad="6350" stA="350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26532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182880"/>
            <a:ext cx="8595360" cy="73152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320" y="1005840"/>
            <a:ext cx="4206240" cy="639762"/>
          </a:xfrm>
        </p:spPr>
        <p:txBody>
          <a:bodyPr anchor="b"/>
          <a:lstStyle>
            <a:lvl1pPr marL="0" indent="0">
              <a:buNone/>
              <a:defRPr sz="2000" b="1">
                <a:latin typeface="Arial Narrow" panose="020B0606020202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4320" y="1737360"/>
            <a:ext cx="4206240" cy="46634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005840"/>
            <a:ext cx="4206240" cy="639762"/>
          </a:xfrm>
        </p:spPr>
        <p:txBody>
          <a:bodyPr anchor="b"/>
          <a:lstStyle>
            <a:lvl1pPr marL="0" indent="0">
              <a:buNone/>
              <a:defRPr sz="2000" b="1">
                <a:latin typeface="Arial Narrow" panose="020B0606020202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39" y="1737360"/>
            <a:ext cx="4206240" cy="46634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701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182563"/>
            <a:ext cx="8595360" cy="7315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244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0591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640" y="822960"/>
            <a:ext cx="3474720" cy="2137709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365760" y="3200400"/>
            <a:ext cx="8412480" cy="13716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3000" b="1" dirty="0" smtClean="0">
                <a:solidFill>
                  <a:schemeClr val="tx2"/>
                </a:solidFill>
              </a:rPr>
              <a:t>Together…Shaping the Future of Electricity</a:t>
            </a:r>
            <a:endParaRPr lang="en-US" sz="3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998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-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4340225" y="6659563"/>
            <a:ext cx="450850" cy="2476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BE24F-1AB5-4508-8F06-CB8C603977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59695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NV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08" name="Rectangle 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320" y="4114800"/>
            <a:ext cx="4572000" cy="2286000"/>
          </a:xfrm>
        </p:spPr>
        <p:txBody>
          <a:bodyPr>
            <a:normAutofit/>
          </a:bodyPr>
          <a:lstStyle>
            <a:lvl1pPr marL="0" indent="0" algn="r">
              <a:spcAft>
                <a:spcPts val="12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707" name="Rectangle 35"/>
          <p:cNvSpPr>
            <a:spLocks noGrp="1" noChangeArrowheads="1"/>
          </p:cNvSpPr>
          <p:nvPr>
            <p:ph type="ctrTitle" sz="quarter"/>
          </p:nvPr>
        </p:nvSpPr>
        <p:spPr>
          <a:xfrm>
            <a:off x="274320" y="777240"/>
            <a:ext cx="4572000" cy="3108960"/>
          </a:xfrm>
        </p:spPr>
        <p:txBody>
          <a:bodyPr anchor="b">
            <a:normAutofit/>
          </a:bodyPr>
          <a:lstStyle>
            <a:lvl1pPr algn="r">
              <a:spcAft>
                <a:spcPts val="600"/>
              </a:spcAft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" name="Picture 6" descr="EPRI logo 2014_RGB_PPT-Larg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583680" y="365760"/>
            <a:ext cx="2286000" cy="372289"/>
          </a:xfrm>
          <a:prstGeom prst="rect">
            <a:avLst/>
          </a:prstGeom>
        </p:spPr>
      </p:pic>
      <p:sp>
        <p:nvSpPr>
          <p:cNvPr id="8" name="Text Box 47"/>
          <p:cNvSpPr txBox="1">
            <a:spLocks noChangeArrowheads="1"/>
          </p:cNvSpPr>
          <p:nvPr userDrawn="1"/>
        </p:nvSpPr>
        <p:spPr bwMode="auto">
          <a:xfrm>
            <a:off x="6309360" y="6583680"/>
            <a:ext cx="276383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© </a:t>
            </a:r>
            <a:r>
              <a:rPr lang="en-US" sz="700" dirty="0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2015 </a:t>
            </a:r>
            <a:r>
              <a:rPr lang="en-US" sz="700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Electric Power Research Institute,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760" y="1193994"/>
            <a:ext cx="4206240" cy="2587752"/>
          </a:xfrm>
          <a:prstGeom prst="rect">
            <a:avLst/>
          </a:prstGeom>
          <a:effectLst>
            <a:reflection blurRad="6350" stA="350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68857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GE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08" name="Rectangle 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320" y="4114800"/>
            <a:ext cx="4572000" cy="2286000"/>
          </a:xfrm>
        </p:spPr>
        <p:txBody>
          <a:bodyPr>
            <a:normAutofit/>
          </a:bodyPr>
          <a:lstStyle>
            <a:lvl1pPr marL="0" indent="0" algn="r">
              <a:spcAft>
                <a:spcPts val="12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707" name="Rectangle 35"/>
          <p:cNvSpPr>
            <a:spLocks noGrp="1" noChangeArrowheads="1"/>
          </p:cNvSpPr>
          <p:nvPr>
            <p:ph type="ctrTitle" sz="quarter"/>
          </p:nvPr>
        </p:nvSpPr>
        <p:spPr>
          <a:xfrm>
            <a:off x="274320" y="777240"/>
            <a:ext cx="4572000" cy="3108960"/>
          </a:xfrm>
        </p:spPr>
        <p:txBody>
          <a:bodyPr anchor="b">
            <a:normAutofit/>
          </a:bodyPr>
          <a:lstStyle>
            <a:lvl1pPr algn="r">
              <a:spcAft>
                <a:spcPts val="600"/>
              </a:spcAft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" name="Picture 6" descr="EPRI logo 2014_RGB_PPT-Larg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583680" y="365760"/>
            <a:ext cx="2286000" cy="372289"/>
          </a:xfrm>
          <a:prstGeom prst="rect">
            <a:avLst/>
          </a:prstGeom>
        </p:spPr>
      </p:pic>
      <p:sp>
        <p:nvSpPr>
          <p:cNvPr id="8" name="Text Box 47"/>
          <p:cNvSpPr txBox="1">
            <a:spLocks noChangeArrowheads="1"/>
          </p:cNvSpPr>
          <p:nvPr userDrawn="1"/>
        </p:nvSpPr>
        <p:spPr bwMode="auto">
          <a:xfrm>
            <a:off x="6309360" y="6583680"/>
            <a:ext cx="276383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© </a:t>
            </a:r>
            <a:r>
              <a:rPr lang="en-US" sz="700" dirty="0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2015 </a:t>
            </a:r>
            <a:r>
              <a:rPr lang="en-US" sz="700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Electric Power Research Institute,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760" y="1193994"/>
            <a:ext cx="4206240" cy="2587752"/>
          </a:xfrm>
          <a:prstGeom prst="rect">
            <a:avLst/>
          </a:prstGeom>
          <a:effectLst>
            <a:reflection blurRad="6350" stA="350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91906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UC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08" name="Rectangle 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320" y="4114800"/>
            <a:ext cx="4572000" cy="2286000"/>
          </a:xfrm>
        </p:spPr>
        <p:txBody>
          <a:bodyPr>
            <a:normAutofit/>
          </a:bodyPr>
          <a:lstStyle>
            <a:lvl1pPr marL="0" indent="0" algn="r">
              <a:spcAft>
                <a:spcPts val="12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707" name="Rectangle 35"/>
          <p:cNvSpPr>
            <a:spLocks noGrp="1" noChangeArrowheads="1"/>
          </p:cNvSpPr>
          <p:nvPr>
            <p:ph type="ctrTitle" sz="quarter"/>
          </p:nvPr>
        </p:nvSpPr>
        <p:spPr>
          <a:xfrm>
            <a:off x="274320" y="777240"/>
            <a:ext cx="4572000" cy="3108960"/>
          </a:xfrm>
        </p:spPr>
        <p:txBody>
          <a:bodyPr anchor="b">
            <a:normAutofit/>
          </a:bodyPr>
          <a:lstStyle>
            <a:lvl1pPr algn="r">
              <a:spcAft>
                <a:spcPts val="600"/>
              </a:spcAft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" name="Picture 6" descr="EPRI logo 2014_RGB_PPT-Larg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583680" y="365760"/>
            <a:ext cx="2286000" cy="372289"/>
          </a:xfrm>
          <a:prstGeom prst="rect">
            <a:avLst/>
          </a:prstGeom>
        </p:spPr>
      </p:pic>
      <p:sp>
        <p:nvSpPr>
          <p:cNvPr id="8" name="Text Box 47"/>
          <p:cNvSpPr txBox="1">
            <a:spLocks noChangeArrowheads="1"/>
          </p:cNvSpPr>
          <p:nvPr userDrawn="1"/>
        </p:nvSpPr>
        <p:spPr bwMode="auto">
          <a:xfrm>
            <a:off x="6309360" y="6583680"/>
            <a:ext cx="276383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© </a:t>
            </a:r>
            <a:r>
              <a:rPr lang="en-US" sz="700" dirty="0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2015 </a:t>
            </a:r>
            <a:r>
              <a:rPr lang="en-US" sz="700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Electric Power Research Institute,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760" y="1193994"/>
            <a:ext cx="4206240" cy="2587752"/>
          </a:xfrm>
          <a:prstGeom prst="rect">
            <a:avLst/>
          </a:prstGeom>
          <a:effectLst>
            <a:reflection blurRad="6350" stA="350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06492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DU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08" name="Rectangle 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320" y="4114800"/>
            <a:ext cx="4572000" cy="2286000"/>
          </a:xfrm>
        </p:spPr>
        <p:txBody>
          <a:bodyPr>
            <a:normAutofit/>
          </a:bodyPr>
          <a:lstStyle>
            <a:lvl1pPr marL="0" indent="0" algn="r">
              <a:spcAft>
                <a:spcPts val="12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707" name="Rectangle 35"/>
          <p:cNvSpPr>
            <a:spLocks noGrp="1" noChangeArrowheads="1"/>
          </p:cNvSpPr>
          <p:nvPr>
            <p:ph type="ctrTitle" sz="quarter"/>
          </p:nvPr>
        </p:nvSpPr>
        <p:spPr>
          <a:xfrm>
            <a:off x="274320" y="777240"/>
            <a:ext cx="4572000" cy="3108960"/>
          </a:xfrm>
        </p:spPr>
        <p:txBody>
          <a:bodyPr anchor="b">
            <a:normAutofit/>
          </a:bodyPr>
          <a:lstStyle>
            <a:lvl1pPr algn="r">
              <a:spcAft>
                <a:spcPts val="600"/>
              </a:spcAft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" name="Picture 6" descr="EPRI logo 2014_RGB_PPT-Larg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583680" y="365760"/>
            <a:ext cx="2286000" cy="372289"/>
          </a:xfrm>
          <a:prstGeom prst="rect">
            <a:avLst/>
          </a:prstGeom>
        </p:spPr>
      </p:pic>
      <p:sp>
        <p:nvSpPr>
          <p:cNvPr id="8" name="Text Box 47"/>
          <p:cNvSpPr txBox="1">
            <a:spLocks noChangeArrowheads="1"/>
          </p:cNvSpPr>
          <p:nvPr userDrawn="1"/>
        </p:nvSpPr>
        <p:spPr bwMode="auto">
          <a:xfrm>
            <a:off x="6309360" y="6583680"/>
            <a:ext cx="276383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© </a:t>
            </a:r>
            <a:r>
              <a:rPr lang="en-US" sz="700" dirty="0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2015 </a:t>
            </a:r>
            <a:r>
              <a:rPr lang="en-US" sz="700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Electric Power Research Institute,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760" y="1193994"/>
            <a:ext cx="4206240" cy="2587752"/>
          </a:xfrm>
          <a:prstGeom prst="rect">
            <a:avLst/>
          </a:prstGeom>
          <a:effectLst>
            <a:reflection blurRad="6350" stA="350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56807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IG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760" y="1143000"/>
            <a:ext cx="4206240" cy="2593026"/>
          </a:xfrm>
          <a:prstGeom prst="rect">
            <a:avLst/>
          </a:prstGeom>
          <a:effectLst>
            <a:reflection blurRad="6350" stA="25000" endPos="55000" dist="76200" dir="5400000" sy="-100000" algn="bl" rotWithShape="0"/>
            <a:softEdge rad="25400"/>
          </a:effectLst>
        </p:spPr>
      </p:pic>
      <p:sp>
        <p:nvSpPr>
          <p:cNvPr id="28708" name="Rectangle 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320" y="4114800"/>
            <a:ext cx="4572000" cy="2286000"/>
          </a:xfrm>
        </p:spPr>
        <p:txBody>
          <a:bodyPr>
            <a:normAutofit/>
          </a:bodyPr>
          <a:lstStyle>
            <a:lvl1pPr marL="0" indent="0" algn="r">
              <a:spcAft>
                <a:spcPts val="12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707" name="Rectangle 35"/>
          <p:cNvSpPr>
            <a:spLocks noGrp="1" noChangeArrowheads="1"/>
          </p:cNvSpPr>
          <p:nvPr>
            <p:ph type="ctrTitle" sz="quarter"/>
          </p:nvPr>
        </p:nvSpPr>
        <p:spPr>
          <a:xfrm>
            <a:off x="274320" y="777240"/>
            <a:ext cx="4572000" cy="3108960"/>
          </a:xfrm>
        </p:spPr>
        <p:txBody>
          <a:bodyPr anchor="b">
            <a:normAutofit/>
          </a:bodyPr>
          <a:lstStyle>
            <a:lvl1pPr algn="r">
              <a:spcAft>
                <a:spcPts val="600"/>
              </a:spcAft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" name="Picture 6" descr="EPRI logo 2014_RGB_PPT-Large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583680" y="365760"/>
            <a:ext cx="2286000" cy="372289"/>
          </a:xfrm>
          <a:prstGeom prst="rect">
            <a:avLst/>
          </a:prstGeom>
        </p:spPr>
      </p:pic>
      <p:sp>
        <p:nvSpPr>
          <p:cNvPr id="8" name="Text Box 47"/>
          <p:cNvSpPr txBox="1">
            <a:spLocks noChangeArrowheads="1"/>
          </p:cNvSpPr>
          <p:nvPr userDrawn="1"/>
        </p:nvSpPr>
        <p:spPr bwMode="auto">
          <a:xfrm>
            <a:off x="6309360" y="6583680"/>
            <a:ext cx="276383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© </a:t>
            </a:r>
            <a:r>
              <a:rPr lang="en-US" sz="700" dirty="0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2015 </a:t>
            </a:r>
            <a:r>
              <a:rPr lang="en-US" sz="700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Electric Power Research Institute,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164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182563"/>
            <a:ext cx="8595360" cy="73152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1005840"/>
            <a:ext cx="8595360" cy="53949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794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5760" y="1920240"/>
            <a:ext cx="8412480" cy="1371600"/>
          </a:xfrm>
        </p:spPr>
        <p:txBody>
          <a:bodyPr anchor="t"/>
          <a:lstStyle>
            <a:lvl1pPr algn="ctr">
              <a:defRPr sz="3200" b="1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3383280"/>
            <a:ext cx="8412480" cy="155448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3269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005840"/>
            <a:ext cx="4206240" cy="53949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005840"/>
            <a:ext cx="4206240" cy="53949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11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theme" Target="../theme/theme16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Text Box 36"/>
          <p:cNvSpPr txBox="1">
            <a:spLocks noChangeArrowheads="1"/>
          </p:cNvSpPr>
          <p:nvPr/>
        </p:nvSpPr>
        <p:spPr bwMode="auto">
          <a:xfrm>
            <a:off x="182880" y="6473711"/>
            <a:ext cx="60801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ts val="0"/>
              </a:spcBef>
            </a:pPr>
            <a:fld id="{324FBA8B-C479-4BF9-A515-8ED623D42A4A}" type="slidenum">
              <a:rPr lang="en-US" sz="800">
                <a:solidFill>
                  <a:schemeClr val="bg1">
                    <a:lumMod val="50000"/>
                  </a:schemeClr>
                </a:solidFill>
              </a:rPr>
              <a:pPr algn="l">
                <a:spcBef>
                  <a:spcPts val="0"/>
                </a:spcBef>
              </a:pPr>
              <a:t>‹#›</a:t>
            </a:fld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320" y="182563"/>
            <a:ext cx="8595360" cy="73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320" y="1005840"/>
            <a:ext cx="8595360" cy="539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8" name="Picture 7" descr="EPRI logo 2014_RGB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7315200" y="6492240"/>
            <a:ext cx="1554480" cy="287681"/>
          </a:xfrm>
          <a:prstGeom prst="rect">
            <a:avLst/>
          </a:prstGeom>
        </p:spPr>
      </p:pic>
      <p:cxnSp>
        <p:nvCxnSpPr>
          <p:cNvPr id="3" name="Straight Connector 2"/>
          <p:cNvCxnSpPr/>
          <p:nvPr userDrawn="1"/>
        </p:nvCxnSpPr>
        <p:spPr bwMode="auto">
          <a:xfrm>
            <a:off x="274320" y="6446520"/>
            <a:ext cx="85953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D1D1D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 Box 47"/>
          <p:cNvSpPr txBox="1">
            <a:spLocks noChangeArrowheads="1"/>
          </p:cNvSpPr>
          <p:nvPr userDrawn="1"/>
        </p:nvSpPr>
        <p:spPr bwMode="auto">
          <a:xfrm>
            <a:off x="3190081" y="6583680"/>
            <a:ext cx="276383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US" sz="700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© </a:t>
            </a:r>
            <a:r>
              <a:rPr lang="en-US" sz="700" dirty="0" smtClean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2015 </a:t>
            </a:r>
            <a:r>
              <a:rPr lang="en-US" sz="700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  <a:t>Electric Power Research Institute, Inc. All rights reserved.</a:t>
            </a:r>
            <a:endParaRPr lang="en-US" sz="7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75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708" r:id="rId13"/>
    <p:sldLayoutId id="2147483709" r:id="rId14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173038" indent="-173038" algn="l" rtl="0" eaLnBrk="1" fontAlgn="base" hangingPunct="1">
        <a:lnSpc>
          <a:spcPct val="100000"/>
        </a:lnSpc>
        <a:spcBef>
          <a:spcPct val="0"/>
        </a:spcBef>
        <a:spcAft>
          <a:spcPts val="600"/>
        </a:spcAft>
        <a:buClr>
          <a:schemeClr val="tx2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15938" indent="-228600" algn="l" rtl="0" eaLnBrk="1" fontAlgn="base" hangingPunct="1">
        <a:lnSpc>
          <a:spcPct val="100000"/>
        </a:lnSpc>
        <a:spcBef>
          <a:spcPct val="0"/>
        </a:spcBef>
        <a:spcAft>
          <a:spcPts val="60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2pPr>
      <a:lvl3pPr marL="798513" indent="-166688" algn="l" rtl="0" eaLnBrk="1" fontAlgn="base" hangingPunct="1">
        <a:lnSpc>
          <a:spcPct val="100000"/>
        </a:lnSpc>
        <a:spcBef>
          <a:spcPct val="0"/>
        </a:spcBef>
        <a:spcAft>
          <a:spcPts val="600"/>
        </a:spcAft>
        <a:buClr>
          <a:schemeClr val="tx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3pPr>
      <a:lvl4pPr marL="1196975" indent="-223838" algn="l" rtl="0" eaLnBrk="1" fontAlgn="base" hangingPunct="1">
        <a:lnSpc>
          <a:spcPct val="100000"/>
        </a:lnSpc>
        <a:spcBef>
          <a:spcPct val="0"/>
        </a:spcBef>
        <a:spcAft>
          <a:spcPts val="60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4pPr>
      <a:lvl5pPr marL="1487488" indent="-174625" algn="l" rtl="0" eaLnBrk="1" fontAlgn="base" hangingPunct="1">
        <a:lnSpc>
          <a:spcPct val="100000"/>
        </a:lnSpc>
        <a:spcBef>
          <a:spcPct val="0"/>
        </a:spcBef>
        <a:spcAft>
          <a:spcPts val="600"/>
        </a:spcAft>
        <a:buClr>
          <a:schemeClr val="tx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1944688" indent="-17462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 sz="2400">
          <a:solidFill>
            <a:srgbClr val="000000"/>
          </a:solidFill>
          <a:latin typeface="+mn-lt"/>
        </a:defRPr>
      </a:lvl6pPr>
      <a:lvl7pPr marL="2401888" indent="-17462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 sz="2400">
          <a:solidFill>
            <a:srgbClr val="000000"/>
          </a:solidFill>
          <a:latin typeface="+mn-lt"/>
        </a:defRPr>
      </a:lvl7pPr>
      <a:lvl8pPr marL="2859088" indent="-17462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 sz="2400">
          <a:solidFill>
            <a:srgbClr val="000000"/>
          </a:solidFill>
          <a:latin typeface="+mn-lt"/>
        </a:defRPr>
      </a:lvl8pPr>
      <a:lvl9pPr marL="3316288" indent="-174625" algn="l" rtl="0" eaLnBrk="1" fontAlgn="base" hangingPunct="1">
        <a:lnSpc>
          <a:spcPct val="95000"/>
        </a:lnSpc>
        <a:spcBef>
          <a:spcPct val="0"/>
        </a:spcBef>
        <a:spcAft>
          <a:spcPct val="25000"/>
        </a:spcAft>
        <a:buChar char="•"/>
        <a:defRPr sz="24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9588" y="720725"/>
            <a:ext cx="8424862" cy="688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39889" rIns="0" bIns="39889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7375" y="1592263"/>
            <a:ext cx="7897813" cy="4887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1204" tIns="39889" rIns="81204" bIns="398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4"/>
            <a:r>
              <a:rPr lang="en-US" smtClean="0"/>
              <a:t>Fourth level</a:t>
            </a:r>
          </a:p>
        </p:txBody>
      </p:sp>
      <p:sp>
        <p:nvSpPr>
          <p:cNvPr id="377861" name="Line 5"/>
          <p:cNvSpPr>
            <a:spLocks noChangeShapeType="1"/>
          </p:cNvSpPr>
          <p:nvPr/>
        </p:nvSpPr>
        <p:spPr bwMode="auto">
          <a:xfrm flipH="1">
            <a:off x="520700" y="539750"/>
            <a:ext cx="5827713" cy="0"/>
          </a:xfrm>
          <a:prstGeom prst="line">
            <a:avLst/>
          </a:prstGeom>
          <a:noFill/>
          <a:ln w="6350">
            <a:solidFill>
              <a:srgbClr val="FFD21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en-US" sz="1400" b="1">
              <a:cs typeface="Arial" pitchFamily="34" charset="0"/>
            </a:endParaRPr>
          </a:p>
        </p:txBody>
      </p:sp>
      <p:pic>
        <p:nvPicPr>
          <p:cNvPr id="2053" name="Picture 6" descr="logo_p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2175" y="241300"/>
            <a:ext cx="287655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7864" name="Text Box 8"/>
          <p:cNvSpPr txBox="1">
            <a:spLocks noChangeArrowheads="1"/>
          </p:cNvSpPr>
          <p:nvPr/>
        </p:nvSpPr>
        <p:spPr bwMode="auto">
          <a:xfrm>
            <a:off x="0" y="6673850"/>
            <a:ext cx="3665538" cy="184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600" b="1" dirty="0">
                <a:latin typeface="Verdana" pitchFamily="34" charset="0"/>
                <a:cs typeface="Arial" charset="0"/>
              </a:rPr>
              <a:t>©</a:t>
            </a:r>
            <a:r>
              <a:rPr lang="en-US" sz="600" dirty="0">
                <a:latin typeface="Verdana" pitchFamily="34" charset="0"/>
                <a:cs typeface="Arial" pitchFamily="34" charset="0"/>
              </a:rPr>
              <a:t> 2000 - 2015 New York Independent System Operator, Inc.  All Rights Reserved.</a:t>
            </a:r>
            <a:endParaRPr lang="en-US" sz="600" b="1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377866" name="Rectangle 10"/>
          <p:cNvSpPr>
            <a:spLocks noChangeArrowheads="1"/>
          </p:cNvSpPr>
          <p:nvPr/>
        </p:nvSpPr>
        <p:spPr bwMode="auto">
          <a:xfrm>
            <a:off x="8451850" y="6618288"/>
            <a:ext cx="69215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058" tIns="41029" rIns="82058" bIns="41029"/>
          <a:lstStyle/>
          <a:p>
            <a:pPr defTabSz="820738" eaLnBrk="1" hangingPunct="1">
              <a:spcBef>
                <a:spcPct val="0"/>
              </a:spcBef>
              <a:defRPr/>
            </a:pPr>
            <a:fld id="{A8245377-FE27-4511-8D62-CA125977E081}" type="slidenum">
              <a:rPr lang="en-US" sz="1000" b="1">
                <a:cs typeface="Arial" pitchFamily="34" charset="0"/>
              </a:rPr>
              <a:pPr defTabSz="820738" eaLnBrk="1" hangingPunct="1">
                <a:spcBef>
                  <a:spcPct val="0"/>
                </a:spcBef>
                <a:defRPr/>
              </a:pPr>
              <a:t>‹#›</a:t>
            </a:fld>
            <a:endParaRPr lang="en-US" sz="1000" b="1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954337"/>
      </p:ext>
    </p:extLst>
  </p:cSld>
  <p:clrMap bg1="lt1" tx1="dk1" bg2="lt2" tx2="dk2" accent1="accent1" accent2="accent2" accent3="accent3" accent4="accent4" accent5="accent5" accent6="accent6" hlink="hlink" folHlink="folHlink"/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SzPct val="85000"/>
        <a:buFont typeface="Wingdings" pitchFamily="2" charset="2"/>
        <a:buChar char="w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itchFamily="2" charset="2"/>
        <a:buChar char="§"/>
        <a:defRPr sz="2400" b="1" i="1">
          <a:solidFill>
            <a:srgbClr val="1E5A3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9588" y="720725"/>
            <a:ext cx="8424862" cy="688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39889" rIns="0" bIns="39889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7375" y="1592263"/>
            <a:ext cx="7897813" cy="4887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1204" tIns="39889" rIns="81204" bIns="398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4"/>
            <a:r>
              <a:rPr lang="en-US" smtClean="0"/>
              <a:t>Fourth level</a:t>
            </a:r>
          </a:p>
        </p:txBody>
      </p:sp>
      <p:sp>
        <p:nvSpPr>
          <p:cNvPr id="377861" name="Line 5"/>
          <p:cNvSpPr>
            <a:spLocks noChangeShapeType="1"/>
          </p:cNvSpPr>
          <p:nvPr/>
        </p:nvSpPr>
        <p:spPr bwMode="auto">
          <a:xfrm flipH="1">
            <a:off x="520700" y="539750"/>
            <a:ext cx="5827713" cy="0"/>
          </a:xfrm>
          <a:prstGeom prst="line">
            <a:avLst/>
          </a:prstGeom>
          <a:noFill/>
          <a:ln w="6350">
            <a:solidFill>
              <a:srgbClr val="FFD21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en-US" sz="1400" b="1">
              <a:cs typeface="Arial" pitchFamily="34" charset="0"/>
            </a:endParaRPr>
          </a:p>
        </p:txBody>
      </p:sp>
      <p:pic>
        <p:nvPicPr>
          <p:cNvPr id="2053" name="Picture 6" descr="logo_p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2175" y="241300"/>
            <a:ext cx="287655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7864" name="Text Box 8"/>
          <p:cNvSpPr txBox="1">
            <a:spLocks noChangeArrowheads="1"/>
          </p:cNvSpPr>
          <p:nvPr/>
        </p:nvSpPr>
        <p:spPr bwMode="auto">
          <a:xfrm>
            <a:off x="0" y="6673850"/>
            <a:ext cx="3665538" cy="184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600" b="1" dirty="0">
                <a:latin typeface="Verdana" pitchFamily="34" charset="0"/>
                <a:cs typeface="Arial" charset="0"/>
              </a:rPr>
              <a:t>©</a:t>
            </a:r>
            <a:r>
              <a:rPr lang="en-US" sz="600" dirty="0">
                <a:latin typeface="Verdana" pitchFamily="34" charset="0"/>
                <a:cs typeface="Arial" pitchFamily="34" charset="0"/>
              </a:rPr>
              <a:t> 2000 - 2015 New York Independent System Operator, Inc.  All Rights Reserved.</a:t>
            </a:r>
            <a:endParaRPr lang="en-US" sz="600" b="1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377866" name="Rectangle 10"/>
          <p:cNvSpPr>
            <a:spLocks noChangeArrowheads="1"/>
          </p:cNvSpPr>
          <p:nvPr/>
        </p:nvSpPr>
        <p:spPr bwMode="auto">
          <a:xfrm>
            <a:off x="8451850" y="6618288"/>
            <a:ext cx="69215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058" tIns="41029" rIns="82058" bIns="41029"/>
          <a:lstStyle/>
          <a:p>
            <a:pPr defTabSz="820738" eaLnBrk="1" hangingPunct="1">
              <a:spcBef>
                <a:spcPct val="0"/>
              </a:spcBef>
              <a:defRPr/>
            </a:pPr>
            <a:fld id="{A8245377-FE27-4511-8D62-CA125977E081}" type="slidenum">
              <a:rPr lang="en-US" sz="1000" b="1">
                <a:cs typeface="Arial" pitchFamily="34" charset="0"/>
              </a:rPr>
              <a:pPr defTabSz="820738" eaLnBrk="1" hangingPunct="1">
                <a:spcBef>
                  <a:spcPct val="0"/>
                </a:spcBef>
                <a:defRPr/>
              </a:pPr>
              <a:t>‹#›</a:t>
            </a:fld>
            <a:endParaRPr lang="en-US" sz="1000" b="1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649049"/>
      </p:ext>
    </p:extLst>
  </p:cSld>
  <p:clrMap bg1="lt1" tx1="dk1" bg2="lt2" tx2="dk2" accent1="accent1" accent2="accent2" accent3="accent3" accent4="accent4" accent5="accent5" accent6="accent6" hlink="hlink" folHlink="folHlink"/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SzPct val="85000"/>
        <a:buFont typeface="Wingdings" pitchFamily="2" charset="2"/>
        <a:buChar char="w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itchFamily="2" charset="2"/>
        <a:buChar char="§"/>
        <a:defRPr sz="2400" b="1" i="1">
          <a:solidFill>
            <a:srgbClr val="1E5A3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9588" y="720725"/>
            <a:ext cx="8424862" cy="688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39889" rIns="0" bIns="39889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7375" y="1592263"/>
            <a:ext cx="7897813" cy="4887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1204" tIns="39889" rIns="81204" bIns="398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4"/>
            <a:r>
              <a:rPr lang="en-US" smtClean="0"/>
              <a:t>Fourth level</a:t>
            </a:r>
          </a:p>
        </p:txBody>
      </p:sp>
      <p:sp>
        <p:nvSpPr>
          <p:cNvPr id="377861" name="Line 5"/>
          <p:cNvSpPr>
            <a:spLocks noChangeShapeType="1"/>
          </p:cNvSpPr>
          <p:nvPr/>
        </p:nvSpPr>
        <p:spPr bwMode="auto">
          <a:xfrm flipH="1">
            <a:off x="520700" y="539750"/>
            <a:ext cx="5827713" cy="0"/>
          </a:xfrm>
          <a:prstGeom prst="line">
            <a:avLst/>
          </a:prstGeom>
          <a:noFill/>
          <a:ln w="6350">
            <a:solidFill>
              <a:srgbClr val="FFD21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en-US" sz="1400" b="1">
              <a:cs typeface="Arial" pitchFamily="34" charset="0"/>
            </a:endParaRPr>
          </a:p>
        </p:txBody>
      </p:sp>
      <p:pic>
        <p:nvPicPr>
          <p:cNvPr id="2053" name="Picture 6" descr="logo_p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2175" y="241300"/>
            <a:ext cx="287655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7864" name="Text Box 8"/>
          <p:cNvSpPr txBox="1">
            <a:spLocks noChangeArrowheads="1"/>
          </p:cNvSpPr>
          <p:nvPr/>
        </p:nvSpPr>
        <p:spPr bwMode="auto">
          <a:xfrm>
            <a:off x="0" y="6673850"/>
            <a:ext cx="3665538" cy="184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600" b="1" dirty="0">
                <a:latin typeface="Verdana" pitchFamily="34" charset="0"/>
                <a:cs typeface="Arial" charset="0"/>
              </a:rPr>
              <a:t>©</a:t>
            </a:r>
            <a:r>
              <a:rPr lang="en-US" sz="600" dirty="0">
                <a:latin typeface="Verdana" pitchFamily="34" charset="0"/>
                <a:cs typeface="Arial" pitchFamily="34" charset="0"/>
              </a:rPr>
              <a:t> 2000 - 2015 New York Independent System Operator, Inc.  All Rights Reserved.</a:t>
            </a:r>
            <a:endParaRPr lang="en-US" sz="600" b="1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377866" name="Rectangle 10"/>
          <p:cNvSpPr>
            <a:spLocks noChangeArrowheads="1"/>
          </p:cNvSpPr>
          <p:nvPr/>
        </p:nvSpPr>
        <p:spPr bwMode="auto">
          <a:xfrm>
            <a:off x="8451850" y="6618288"/>
            <a:ext cx="69215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058" tIns="41029" rIns="82058" bIns="41029"/>
          <a:lstStyle/>
          <a:p>
            <a:pPr defTabSz="820738" eaLnBrk="1" hangingPunct="1">
              <a:spcBef>
                <a:spcPct val="0"/>
              </a:spcBef>
              <a:defRPr/>
            </a:pPr>
            <a:fld id="{A8245377-FE27-4511-8D62-CA125977E081}" type="slidenum">
              <a:rPr lang="en-US" sz="1000" b="1">
                <a:cs typeface="Arial" pitchFamily="34" charset="0"/>
              </a:rPr>
              <a:pPr defTabSz="820738" eaLnBrk="1" hangingPunct="1">
                <a:spcBef>
                  <a:spcPct val="0"/>
                </a:spcBef>
                <a:defRPr/>
              </a:pPr>
              <a:t>‹#›</a:t>
            </a:fld>
            <a:endParaRPr lang="en-US" sz="1000" b="1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712695"/>
      </p:ext>
    </p:extLst>
  </p:cSld>
  <p:clrMap bg1="lt1" tx1="dk1" bg2="lt2" tx2="dk2" accent1="accent1" accent2="accent2" accent3="accent3" accent4="accent4" accent5="accent5" accent6="accent6" hlink="hlink" folHlink="folHlink"/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SzPct val="85000"/>
        <a:buFont typeface="Wingdings" pitchFamily="2" charset="2"/>
        <a:buChar char="w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itchFamily="2" charset="2"/>
        <a:buChar char="§"/>
        <a:defRPr sz="2400" b="1" i="1">
          <a:solidFill>
            <a:srgbClr val="1E5A3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9588" y="720725"/>
            <a:ext cx="8424862" cy="688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39889" rIns="0" bIns="39889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7375" y="1592263"/>
            <a:ext cx="7897813" cy="4887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1204" tIns="39889" rIns="81204" bIns="398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4"/>
            <a:r>
              <a:rPr lang="en-US" smtClean="0"/>
              <a:t>Fourth level</a:t>
            </a:r>
          </a:p>
        </p:txBody>
      </p:sp>
      <p:sp>
        <p:nvSpPr>
          <p:cNvPr id="377861" name="Line 5"/>
          <p:cNvSpPr>
            <a:spLocks noChangeShapeType="1"/>
          </p:cNvSpPr>
          <p:nvPr/>
        </p:nvSpPr>
        <p:spPr bwMode="auto">
          <a:xfrm flipH="1">
            <a:off x="520700" y="539750"/>
            <a:ext cx="5827713" cy="0"/>
          </a:xfrm>
          <a:prstGeom prst="line">
            <a:avLst/>
          </a:prstGeom>
          <a:noFill/>
          <a:ln w="6350">
            <a:solidFill>
              <a:srgbClr val="FFD21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en-US" sz="1400" b="1">
              <a:cs typeface="Arial" pitchFamily="34" charset="0"/>
            </a:endParaRPr>
          </a:p>
        </p:txBody>
      </p:sp>
      <p:pic>
        <p:nvPicPr>
          <p:cNvPr id="2053" name="Picture 6" descr="logo_p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2175" y="241300"/>
            <a:ext cx="287655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7864" name="Text Box 8"/>
          <p:cNvSpPr txBox="1">
            <a:spLocks noChangeArrowheads="1"/>
          </p:cNvSpPr>
          <p:nvPr/>
        </p:nvSpPr>
        <p:spPr bwMode="auto">
          <a:xfrm>
            <a:off x="0" y="6673850"/>
            <a:ext cx="3665538" cy="184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600" b="1" dirty="0">
                <a:latin typeface="Verdana" pitchFamily="34" charset="0"/>
                <a:cs typeface="Arial" charset="0"/>
              </a:rPr>
              <a:t>©</a:t>
            </a:r>
            <a:r>
              <a:rPr lang="en-US" sz="600" dirty="0">
                <a:latin typeface="Verdana" pitchFamily="34" charset="0"/>
                <a:cs typeface="Arial" pitchFamily="34" charset="0"/>
              </a:rPr>
              <a:t> 2000 - 2015 New York Independent System Operator, Inc.  All Rights Reserved.</a:t>
            </a:r>
            <a:endParaRPr lang="en-US" sz="600" b="1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377866" name="Rectangle 10"/>
          <p:cNvSpPr>
            <a:spLocks noChangeArrowheads="1"/>
          </p:cNvSpPr>
          <p:nvPr/>
        </p:nvSpPr>
        <p:spPr bwMode="auto">
          <a:xfrm>
            <a:off x="8451850" y="6618288"/>
            <a:ext cx="69215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058" tIns="41029" rIns="82058" bIns="41029"/>
          <a:lstStyle/>
          <a:p>
            <a:pPr defTabSz="820738" eaLnBrk="1" hangingPunct="1">
              <a:spcBef>
                <a:spcPct val="0"/>
              </a:spcBef>
              <a:defRPr/>
            </a:pPr>
            <a:fld id="{A8245377-FE27-4511-8D62-CA125977E081}" type="slidenum">
              <a:rPr lang="en-US" sz="1000" b="1">
                <a:cs typeface="Arial" pitchFamily="34" charset="0"/>
              </a:rPr>
              <a:pPr defTabSz="820738" eaLnBrk="1" hangingPunct="1">
                <a:spcBef>
                  <a:spcPct val="0"/>
                </a:spcBef>
                <a:defRPr/>
              </a:pPr>
              <a:t>‹#›</a:t>
            </a:fld>
            <a:endParaRPr lang="en-US" sz="1000" b="1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99891"/>
      </p:ext>
    </p:extLst>
  </p:cSld>
  <p:clrMap bg1="lt1" tx1="dk1" bg2="lt2" tx2="dk2" accent1="accent1" accent2="accent2" accent3="accent3" accent4="accent4" accent5="accent5" accent6="accent6" hlink="hlink" folHlink="folHlink"/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SzPct val="85000"/>
        <a:buFont typeface="Wingdings" pitchFamily="2" charset="2"/>
        <a:buChar char="w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itchFamily="2" charset="2"/>
        <a:buChar char="§"/>
        <a:defRPr sz="2400" b="1" i="1">
          <a:solidFill>
            <a:srgbClr val="1E5A3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9588" y="720725"/>
            <a:ext cx="8424862" cy="688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39889" rIns="0" bIns="39889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7375" y="1592263"/>
            <a:ext cx="7897813" cy="4887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1204" tIns="39889" rIns="81204" bIns="398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4"/>
            <a:r>
              <a:rPr lang="en-US" smtClean="0"/>
              <a:t>Fourth level</a:t>
            </a:r>
          </a:p>
        </p:txBody>
      </p:sp>
      <p:sp>
        <p:nvSpPr>
          <p:cNvPr id="377861" name="Line 5"/>
          <p:cNvSpPr>
            <a:spLocks noChangeShapeType="1"/>
          </p:cNvSpPr>
          <p:nvPr/>
        </p:nvSpPr>
        <p:spPr bwMode="auto">
          <a:xfrm flipH="1">
            <a:off x="520700" y="539750"/>
            <a:ext cx="5827713" cy="0"/>
          </a:xfrm>
          <a:prstGeom prst="line">
            <a:avLst/>
          </a:prstGeom>
          <a:noFill/>
          <a:ln w="6350">
            <a:solidFill>
              <a:srgbClr val="FFD21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en-US" sz="1400" b="1">
              <a:cs typeface="Arial" pitchFamily="34" charset="0"/>
            </a:endParaRPr>
          </a:p>
        </p:txBody>
      </p:sp>
      <p:pic>
        <p:nvPicPr>
          <p:cNvPr id="2053" name="Picture 6" descr="logo_p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2175" y="241300"/>
            <a:ext cx="287655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7864" name="Text Box 8"/>
          <p:cNvSpPr txBox="1">
            <a:spLocks noChangeArrowheads="1"/>
          </p:cNvSpPr>
          <p:nvPr/>
        </p:nvSpPr>
        <p:spPr bwMode="auto">
          <a:xfrm>
            <a:off x="0" y="6673850"/>
            <a:ext cx="3665538" cy="184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600" b="1" dirty="0">
                <a:latin typeface="Verdana" pitchFamily="34" charset="0"/>
                <a:cs typeface="Arial" charset="0"/>
              </a:rPr>
              <a:t>©</a:t>
            </a:r>
            <a:r>
              <a:rPr lang="en-US" sz="600" dirty="0">
                <a:latin typeface="Verdana" pitchFamily="34" charset="0"/>
                <a:cs typeface="Arial" pitchFamily="34" charset="0"/>
              </a:rPr>
              <a:t> 2000 - 2015 New York Independent System Operator, Inc.  All Rights Reserved.</a:t>
            </a:r>
            <a:endParaRPr lang="en-US" sz="600" b="1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377866" name="Rectangle 10"/>
          <p:cNvSpPr>
            <a:spLocks noChangeArrowheads="1"/>
          </p:cNvSpPr>
          <p:nvPr/>
        </p:nvSpPr>
        <p:spPr bwMode="auto">
          <a:xfrm>
            <a:off x="8451850" y="6618288"/>
            <a:ext cx="69215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058" tIns="41029" rIns="82058" bIns="41029"/>
          <a:lstStyle/>
          <a:p>
            <a:pPr defTabSz="820738" eaLnBrk="1" hangingPunct="1">
              <a:spcBef>
                <a:spcPct val="0"/>
              </a:spcBef>
              <a:defRPr/>
            </a:pPr>
            <a:fld id="{A8245377-FE27-4511-8D62-CA125977E081}" type="slidenum">
              <a:rPr lang="en-US" sz="1000" b="1">
                <a:cs typeface="Arial" pitchFamily="34" charset="0"/>
              </a:rPr>
              <a:pPr defTabSz="820738" eaLnBrk="1" hangingPunct="1">
                <a:spcBef>
                  <a:spcPct val="0"/>
                </a:spcBef>
                <a:defRPr/>
              </a:pPr>
              <a:t>‹#›</a:t>
            </a:fld>
            <a:endParaRPr lang="en-US" sz="1000" b="1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285277"/>
      </p:ext>
    </p:extLst>
  </p:cSld>
  <p:clrMap bg1="lt1" tx1="dk1" bg2="lt2" tx2="dk2" accent1="accent1" accent2="accent2" accent3="accent3" accent4="accent4" accent5="accent5" accent6="accent6" hlink="hlink" folHlink="folHlink"/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SzPct val="85000"/>
        <a:buFont typeface="Wingdings" pitchFamily="2" charset="2"/>
        <a:buChar char="w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itchFamily="2" charset="2"/>
        <a:buChar char="§"/>
        <a:defRPr sz="2400" b="1" i="1">
          <a:solidFill>
            <a:srgbClr val="1E5A3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9588" y="720725"/>
            <a:ext cx="8424862" cy="688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39889" rIns="0" bIns="39889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7375" y="1592263"/>
            <a:ext cx="7897813" cy="4887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1204" tIns="39889" rIns="81204" bIns="398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4"/>
            <a:r>
              <a:rPr lang="en-US" smtClean="0"/>
              <a:t>Fourth level</a:t>
            </a:r>
          </a:p>
        </p:txBody>
      </p:sp>
      <p:sp>
        <p:nvSpPr>
          <p:cNvPr id="377861" name="Line 5"/>
          <p:cNvSpPr>
            <a:spLocks noChangeShapeType="1"/>
          </p:cNvSpPr>
          <p:nvPr/>
        </p:nvSpPr>
        <p:spPr bwMode="auto">
          <a:xfrm flipH="1">
            <a:off x="520700" y="539750"/>
            <a:ext cx="5827713" cy="0"/>
          </a:xfrm>
          <a:prstGeom prst="line">
            <a:avLst/>
          </a:prstGeom>
          <a:noFill/>
          <a:ln w="6350">
            <a:solidFill>
              <a:srgbClr val="FFD21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en-US" sz="1400" b="1">
              <a:cs typeface="Arial" pitchFamily="34" charset="0"/>
            </a:endParaRPr>
          </a:p>
        </p:txBody>
      </p:sp>
      <p:pic>
        <p:nvPicPr>
          <p:cNvPr id="2053" name="Picture 6" descr="logo_p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2175" y="241300"/>
            <a:ext cx="287655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7864" name="Text Box 8"/>
          <p:cNvSpPr txBox="1">
            <a:spLocks noChangeArrowheads="1"/>
          </p:cNvSpPr>
          <p:nvPr/>
        </p:nvSpPr>
        <p:spPr bwMode="auto">
          <a:xfrm>
            <a:off x="0" y="6673850"/>
            <a:ext cx="3665538" cy="184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600" b="1" dirty="0">
                <a:latin typeface="Verdana" pitchFamily="34" charset="0"/>
                <a:cs typeface="Arial" charset="0"/>
              </a:rPr>
              <a:t>©</a:t>
            </a:r>
            <a:r>
              <a:rPr lang="en-US" sz="600" dirty="0">
                <a:latin typeface="Verdana" pitchFamily="34" charset="0"/>
                <a:cs typeface="Arial" pitchFamily="34" charset="0"/>
              </a:rPr>
              <a:t> 2000 - 2015 New York Independent System Operator, Inc.  All Rights Reserved.</a:t>
            </a:r>
            <a:endParaRPr lang="en-US" sz="600" b="1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377866" name="Rectangle 10"/>
          <p:cNvSpPr>
            <a:spLocks noChangeArrowheads="1"/>
          </p:cNvSpPr>
          <p:nvPr/>
        </p:nvSpPr>
        <p:spPr bwMode="auto">
          <a:xfrm>
            <a:off x="8451850" y="6618288"/>
            <a:ext cx="69215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058" tIns="41029" rIns="82058" bIns="41029"/>
          <a:lstStyle/>
          <a:p>
            <a:pPr defTabSz="820738" eaLnBrk="1" hangingPunct="1">
              <a:spcBef>
                <a:spcPct val="0"/>
              </a:spcBef>
              <a:defRPr/>
            </a:pPr>
            <a:fld id="{A8245377-FE27-4511-8D62-CA125977E081}" type="slidenum">
              <a:rPr lang="en-US" sz="1000" b="1">
                <a:cs typeface="Arial" pitchFamily="34" charset="0"/>
              </a:rPr>
              <a:pPr defTabSz="820738" eaLnBrk="1" hangingPunct="1">
                <a:spcBef>
                  <a:spcPct val="0"/>
                </a:spcBef>
                <a:defRPr/>
              </a:pPr>
              <a:t>‹#›</a:t>
            </a:fld>
            <a:endParaRPr lang="en-US" sz="1000" b="1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086822"/>
      </p:ext>
    </p:extLst>
  </p:cSld>
  <p:clrMap bg1="lt1" tx1="dk1" bg2="lt2" tx2="dk2" accent1="accent1" accent2="accent2" accent3="accent3" accent4="accent4" accent5="accent5" accent6="accent6" hlink="hlink" folHlink="folHlink"/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SzPct val="85000"/>
        <a:buFont typeface="Wingdings" pitchFamily="2" charset="2"/>
        <a:buChar char="w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itchFamily="2" charset="2"/>
        <a:buChar char="§"/>
        <a:defRPr sz="2400" b="1" i="1">
          <a:solidFill>
            <a:srgbClr val="1E5A3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09588" y="720725"/>
            <a:ext cx="8424862" cy="688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39889" rIns="0" bIns="39889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6900" y="1592263"/>
            <a:ext cx="7897813" cy="4887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1204" tIns="39889" rIns="81204" bIns="398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4"/>
            <a:r>
              <a:rPr lang="en-US" smtClean="0"/>
              <a:t>Fourth level</a:t>
            </a: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8451850" y="6618288"/>
            <a:ext cx="69215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058" tIns="41029" rIns="82058" bIns="41029"/>
          <a:lstStyle/>
          <a:p>
            <a:pPr defTabSz="820738" eaLnBrk="1" hangingPunct="1">
              <a:spcBef>
                <a:spcPct val="0"/>
              </a:spcBef>
              <a:defRPr/>
            </a:pPr>
            <a:fld id="{790232F6-A848-4CE8-BCF1-D75357713F96}" type="slidenum">
              <a:rPr lang="en-US" sz="1000" b="1">
                <a:cs typeface="Arial" pitchFamily="34" charset="0"/>
              </a:rPr>
              <a:pPr defTabSz="820738" eaLnBrk="1" hangingPunct="1">
                <a:spcBef>
                  <a:spcPct val="0"/>
                </a:spcBef>
                <a:defRPr/>
              </a:pPr>
              <a:t>‹#›</a:t>
            </a:fld>
            <a:endParaRPr lang="en-US" sz="1000" b="1">
              <a:cs typeface="Arial" pitchFamily="34" charset="0"/>
            </a:endParaRPr>
          </a:p>
        </p:txBody>
      </p:sp>
      <p:sp>
        <p:nvSpPr>
          <p:cNvPr id="37901" name="Line 13"/>
          <p:cNvSpPr>
            <a:spLocks noChangeShapeType="1"/>
          </p:cNvSpPr>
          <p:nvPr/>
        </p:nvSpPr>
        <p:spPr bwMode="auto">
          <a:xfrm flipH="1">
            <a:off x="520700" y="539750"/>
            <a:ext cx="5827713" cy="0"/>
          </a:xfrm>
          <a:prstGeom prst="line">
            <a:avLst/>
          </a:prstGeom>
          <a:noFill/>
          <a:ln w="6350">
            <a:solidFill>
              <a:srgbClr val="FFD21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en-US" sz="1400" b="1">
              <a:cs typeface="Arial" pitchFamily="34" charset="0"/>
            </a:endParaRPr>
          </a:p>
        </p:txBody>
      </p:sp>
      <p:pic>
        <p:nvPicPr>
          <p:cNvPr id="1030" name="Picture 17" descr="logo_p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2175" y="241300"/>
            <a:ext cx="287655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907" name="Text Box 19"/>
          <p:cNvSpPr txBox="1">
            <a:spLocks noChangeArrowheads="1"/>
          </p:cNvSpPr>
          <p:nvPr/>
        </p:nvSpPr>
        <p:spPr bwMode="auto">
          <a:xfrm>
            <a:off x="0" y="6673850"/>
            <a:ext cx="3665538" cy="184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600" b="1" dirty="0">
                <a:latin typeface="Verdana" pitchFamily="34" charset="0"/>
                <a:cs typeface="Arial" charset="0"/>
              </a:rPr>
              <a:t>©</a:t>
            </a:r>
            <a:r>
              <a:rPr lang="en-US" sz="600" dirty="0">
                <a:latin typeface="Verdana" pitchFamily="34" charset="0"/>
                <a:cs typeface="Arial" pitchFamily="34" charset="0"/>
              </a:rPr>
              <a:t> 2000 - 2015 New York Independent System Operator, Inc.  All Rights Reserved.</a:t>
            </a:r>
            <a:endParaRPr lang="en-US" sz="600" b="1" dirty="0">
              <a:latin typeface="Verdan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795529"/>
      </p:ext>
    </p:extLst>
  </p:cSld>
  <p:clrMap bg1="lt1" tx1="dk1" bg2="lt2" tx2="dk2" accent1="accent1" accent2="accent2" accent3="accent3" accent4="accent4" accent5="accent5" accent6="accent6" hlink="hlink" folHlink="folHlink"/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SzPct val="85000"/>
        <a:buFont typeface="Wingdings" pitchFamily="2" charset="2"/>
        <a:buChar char="w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itchFamily="2" charset="2"/>
        <a:buChar char="§"/>
        <a:defRPr sz="2800" b="1" i="1">
          <a:solidFill>
            <a:srgbClr val="1E5A4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sz="2000" b="1" i="1">
          <a:solidFill>
            <a:srgbClr val="1E5A4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sz="2000" b="1" i="1">
          <a:solidFill>
            <a:srgbClr val="1E5A4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sz="2000" b="1" i="1">
          <a:solidFill>
            <a:srgbClr val="1E5A4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sz="2000" b="1" i="1">
          <a:solidFill>
            <a:srgbClr val="1E5A4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sz="2000" b="1" i="1">
          <a:solidFill>
            <a:srgbClr val="1E5A4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09588" y="720725"/>
            <a:ext cx="8424862" cy="688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39889" rIns="0" bIns="39889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6900" y="1592263"/>
            <a:ext cx="7897813" cy="4887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1204" tIns="39889" rIns="81204" bIns="398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4"/>
            <a:r>
              <a:rPr lang="en-US" smtClean="0"/>
              <a:t>Fourth level</a:t>
            </a: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8451850" y="6618288"/>
            <a:ext cx="69215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058" tIns="41029" rIns="82058" bIns="41029"/>
          <a:lstStyle/>
          <a:p>
            <a:pPr defTabSz="820738" eaLnBrk="1" hangingPunct="1">
              <a:spcBef>
                <a:spcPct val="0"/>
              </a:spcBef>
              <a:defRPr/>
            </a:pPr>
            <a:fld id="{790232F6-A848-4CE8-BCF1-D75357713F96}" type="slidenum">
              <a:rPr lang="en-US" sz="1000" b="1">
                <a:cs typeface="Arial" pitchFamily="34" charset="0"/>
              </a:rPr>
              <a:pPr defTabSz="820738" eaLnBrk="1" hangingPunct="1">
                <a:spcBef>
                  <a:spcPct val="0"/>
                </a:spcBef>
                <a:defRPr/>
              </a:pPr>
              <a:t>‹#›</a:t>
            </a:fld>
            <a:endParaRPr lang="en-US" sz="1000" b="1">
              <a:cs typeface="Arial" pitchFamily="34" charset="0"/>
            </a:endParaRPr>
          </a:p>
        </p:txBody>
      </p:sp>
      <p:sp>
        <p:nvSpPr>
          <p:cNvPr id="37901" name="Line 13"/>
          <p:cNvSpPr>
            <a:spLocks noChangeShapeType="1"/>
          </p:cNvSpPr>
          <p:nvPr/>
        </p:nvSpPr>
        <p:spPr bwMode="auto">
          <a:xfrm flipH="1">
            <a:off x="520700" y="539750"/>
            <a:ext cx="5827713" cy="0"/>
          </a:xfrm>
          <a:prstGeom prst="line">
            <a:avLst/>
          </a:prstGeom>
          <a:noFill/>
          <a:ln w="6350">
            <a:solidFill>
              <a:srgbClr val="FFD21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en-US" sz="1400" b="1">
              <a:cs typeface="Arial" pitchFamily="34" charset="0"/>
            </a:endParaRPr>
          </a:p>
        </p:txBody>
      </p:sp>
      <p:pic>
        <p:nvPicPr>
          <p:cNvPr id="1030" name="Picture 17" descr="logo_p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2175" y="241300"/>
            <a:ext cx="287655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907" name="Text Box 19"/>
          <p:cNvSpPr txBox="1">
            <a:spLocks noChangeArrowheads="1"/>
          </p:cNvSpPr>
          <p:nvPr/>
        </p:nvSpPr>
        <p:spPr bwMode="auto">
          <a:xfrm>
            <a:off x="0" y="6673850"/>
            <a:ext cx="3665538" cy="184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600" b="1" dirty="0">
                <a:latin typeface="Verdana" pitchFamily="34" charset="0"/>
                <a:cs typeface="Arial" charset="0"/>
              </a:rPr>
              <a:t>©</a:t>
            </a:r>
            <a:r>
              <a:rPr lang="en-US" sz="600" dirty="0">
                <a:latin typeface="Verdana" pitchFamily="34" charset="0"/>
                <a:cs typeface="Arial" pitchFamily="34" charset="0"/>
              </a:rPr>
              <a:t> 2000 - 2015 New York Independent System Operator, Inc.  All Rights Reserved.</a:t>
            </a:r>
            <a:endParaRPr lang="en-US" sz="600" b="1" dirty="0">
              <a:latin typeface="Verdan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808522"/>
      </p:ext>
    </p:extLst>
  </p:cSld>
  <p:clrMap bg1="lt1" tx1="dk1" bg2="lt2" tx2="dk2" accent1="accent1" accent2="accent2" accent3="accent3" accent4="accent4" accent5="accent5" accent6="accent6" hlink="hlink" folHlink="folHlink"/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SzPct val="85000"/>
        <a:buFont typeface="Wingdings" pitchFamily="2" charset="2"/>
        <a:buChar char="w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itchFamily="2" charset="2"/>
        <a:buChar char="§"/>
        <a:defRPr sz="2800" b="1" i="1">
          <a:solidFill>
            <a:srgbClr val="1E5A4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sz="2000" b="1" i="1">
          <a:solidFill>
            <a:srgbClr val="1E5A4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sz="2000" b="1" i="1">
          <a:solidFill>
            <a:srgbClr val="1E5A4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sz="2000" b="1" i="1">
          <a:solidFill>
            <a:srgbClr val="1E5A4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sz="2000" b="1" i="1">
          <a:solidFill>
            <a:srgbClr val="1E5A4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sz="2000" b="1" i="1">
          <a:solidFill>
            <a:srgbClr val="1E5A4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9588" y="720725"/>
            <a:ext cx="8424862" cy="688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39889" rIns="0" bIns="39889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7375" y="1592263"/>
            <a:ext cx="7897813" cy="4887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1204" tIns="39889" rIns="81204" bIns="398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4"/>
            <a:r>
              <a:rPr lang="en-US" smtClean="0"/>
              <a:t>Fourth level</a:t>
            </a:r>
          </a:p>
        </p:txBody>
      </p:sp>
      <p:sp>
        <p:nvSpPr>
          <p:cNvPr id="377861" name="Line 5"/>
          <p:cNvSpPr>
            <a:spLocks noChangeShapeType="1"/>
          </p:cNvSpPr>
          <p:nvPr/>
        </p:nvSpPr>
        <p:spPr bwMode="auto">
          <a:xfrm flipH="1">
            <a:off x="520700" y="539750"/>
            <a:ext cx="5827713" cy="0"/>
          </a:xfrm>
          <a:prstGeom prst="line">
            <a:avLst/>
          </a:prstGeom>
          <a:noFill/>
          <a:ln w="6350">
            <a:solidFill>
              <a:srgbClr val="FFD21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en-US" sz="1400" b="1">
              <a:cs typeface="Arial" pitchFamily="34" charset="0"/>
            </a:endParaRPr>
          </a:p>
        </p:txBody>
      </p:sp>
      <p:pic>
        <p:nvPicPr>
          <p:cNvPr id="2053" name="Picture 6" descr="logo_p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2175" y="241300"/>
            <a:ext cx="287655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7864" name="Text Box 8"/>
          <p:cNvSpPr txBox="1">
            <a:spLocks noChangeArrowheads="1"/>
          </p:cNvSpPr>
          <p:nvPr/>
        </p:nvSpPr>
        <p:spPr bwMode="auto">
          <a:xfrm>
            <a:off x="0" y="6673850"/>
            <a:ext cx="3665538" cy="184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600" b="1" dirty="0">
                <a:latin typeface="Verdana" pitchFamily="34" charset="0"/>
                <a:cs typeface="Arial" charset="0"/>
              </a:rPr>
              <a:t>©</a:t>
            </a:r>
            <a:r>
              <a:rPr lang="en-US" sz="600" dirty="0">
                <a:latin typeface="Verdana" pitchFamily="34" charset="0"/>
                <a:cs typeface="Arial" pitchFamily="34" charset="0"/>
              </a:rPr>
              <a:t> 2000 - 2015 New York Independent System Operator, Inc.  All Rights Reserved.</a:t>
            </a:r>
            <a:endParaRPr lang="en-US" sz="600" b="1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377866" name="Rectangle 10"/>
          <p:cNvSpPr>
            <a:spLocks noChangeArrowheads="1"/>
          </p:cNvSpPr>
          <p:nvPr/>
        </p:nvSpPr>
        <p:spPr bwMode="auto">
          <a:xfrm>
            <a:off x="8451850" y="6618288"/>
            <a:ext cx="69215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058" tIns="41029" rIns="82058" bIns="41029"/>
          <a:lstStyle/>
          <a:p>
            <a:pPr defTabSz="820738" eaLnBrk="1" hangingPunct="1">
              <a:spcBef>
                <a:spcPct val="0"/>
              </a:spcBef>
              <a:defRPr/>
            </a:pPr>
            <a:fld id="{A8245377-FE27-4511-8D62-CA125977E081}" type="slidenum">
              <a:rPr lang="en-US" sz="1000" b="1">
                <a:cs typeface="Arial" pitchFamily="34" charset="0"/>
              </a:rPr>
              <a:pPr defTabSz="820738" eaLnBrk="1" hangingPunct="1">
                <a:spcBef>
                  <a:spcPct val="0"/>
                </a:spcBef>
                <a:defRPr/>
              </a:pPr>
              <a:t>‹#›</a:t>
            </a:fld>
            <a:endParaRPr lang="en-US" sz="1000" b="1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127387"/>
      </p:ext>
    </p:extLst>
  </p:cSld>
  <p:clrMap bg1="lt1" tx1="dk1" bg2="lt2" tx2="dk2" accent1="accent1" accent2="accent2" accent3="accent3" accent4="accent4" accent5="accent5" accent6="accent6" hlink="hlink" folHlink="folHlink"/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SzPct val="85000"/>
        <a:buFont typeface="Wingdings" pitchFamily="2" charset="2"/>
        <a:buChar char="w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itchFamily="2" charset="2"/>
        <a:buChar char="§"/>
        <a:defRPr sz="2400" b="1" i="1">
          <a:solidFill>
            <a:srgbClr val="1E5A3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9588" y="720725"/>
            <a:ext cx="8424862" cy="688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39889" rIns="0" bIns="39889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7375" y="1592263"/>
            <a:ext cx="7897813" cy="4887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1204" tIns="39889" rIns="81204" bIns="398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4"/>
            <a:r>
              <a:rPr lang="en-US" smtClean="0"/>
              <a:t>Fourth level</a:t>
            </a:r>
          </a:p>
        </p:txBody>
      </p:sp>
      <p:sp>
        <p:nvSpPr>
          <p:cNvPr id="377861" name="Line 5"/>
          <p:cNvSpPr>
            <a:spLocks noChangeShapeType="1"/>
          </p:cNvSpPr>
          <p:nvPr/>
        </p:nvSpPr>
        <p:spPr bwMode="auto">
          <a:xfrm flipH="1">
            <a:off x="520700" y="539750"/>
            <a:ext cx="5827713" cy="0"/>
          </a:xfrm>
          <a:prstGeom prst="line">
            <a:avLst/>
          </a:prstGeom>
          <a:noFill/>
          <a:ln w="6350">
            <a:solidFill>
              <a:srgbClr val="FFD21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en-US" sz="1400" b="1">
              <a:cs typeface="Arial" pitchFamily="34" charset="0"/>
            </a:endParaRPr>
          </a:p>
        </p:txBody>
      </p:sp>
      <p:pic>
        <p:nvPicPr>
          <p:cNvPr id="2053" name="Picture 6" descr="logo_p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2175" y="241300"/>
            <a:ext cx="287655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7864" name="Text Box 8"/>
          <p:cNvSpPr txBox="1">
            <a:spLocks noChangeArrowheads="1"/>
          </p:cNvSpPr>
          <p:nvPr/>
        </p:nvSpPr>
        <p:spPr bwMode="auto">
          <a:xfrm>
            <a:off x="0" y="6673850"/>
            <a:ext cx="3665538" cy="184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600" b="1" dirty="0">
                <a:latin typeface="Verdana" pitchFamily="34" charset="0"/>
                <a:cs typeface="Arial" charset="0"/>
              </a:rPr>
              <a:t>©</a:t>
            </a:r>
            <a:r>
              <a:rPr lang="en-US" sz="600" dirty="0">
                <a:latin typeface="Verdana" pitchFamily="34" charset="0"/>
                <a:cs typeface="Arial" pitchFamily="34" charset="0"/>
              </a:rPr>
              <a:t> 2000 - 2015 New York Independent System Operator, Inc.  All Rights Reserved.</a:t>
            </a:r>
            <a:endParaRPr lang="en-US" sz="600" b="1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377866" name="Rectangle 10"/>
          <p:cNvSpPr>
            <a:spLocks noChangeArrowheads="1"/>
          </p:cNvSpPr>
          <p:nvPr/>
        </p:nvSpPr>
        <p:spPr bwMode="auto">
          <a:xfrm>
            <a:off x="8451850" y="6618288"/>
            <a:ext cx="69215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058" tIns="41029" rIns="82058" bIns="41029"/>
          <a:lstStyle/>
          <a:p>
            <a:pPr defTabSz="820738" eaLnBrk="1" hangingPunct="1">
              <a:spcBef>
                <a:spcPct val="0"/>
              </a:spcBef>
              <a:defRPr/>
            </a:pPr>
            <a:fld id="{A8245377-FE27-4511-8D62-CA125977E081}" type="slidenum">
              <a:rPr lang="en-US" sz="1000" b="1">
                <a:cs typeface="Arial" pitchFamily="34" charset="0"/>
              </a:rPr>
              <a:pPr defTabSz="820738" eaLnBrk="1" hangingPunct="1">
                <a:spcBef>
                  <a:spcPct val="0"/>
                </a:spcBef>
                <a:defRPr/>
              </a:pPr>
              <a:t>‹#›</a:t>
            </a:fld>
            <a:endParaRPr lang="en-US" sz="1000" b="1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920897"/>
      </p:ext>
    </p:extLst>
  </p:cSld>
  <p:clrMap bg1="lt1" tx1="dk1" bg2="lt2" tx2="dk2" accent1="accent1" accent2="accent2" accent3="accent3" accent4="accent4" accent5="accent5" accent6="accent6" hlink="hlink" folHlink="folHlink"/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SzPct val="85000"/>
        <a:buFont typeface="Wingdings" pitchFamily="2" charset="2"/>
        <a:buChar char="w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itchFamily="2" charset="2"/>
        <a:buChar char="§"/>
        <a:defRPr sz="2400" b="1" i="1">
          <a:solidFill>
            <a:srgbClr val="1E5A3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9588" y="720725"/>
            <a:ext cx="8424862" cy="688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39889" rIns="0" bIns="39889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7375" y="1592263"/>
            <a:ext cx="7897813" cy="4887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1204" tIns="39889" rIns="81204" bIns="398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4"/>
            <a:r>
              <a:rPr lang="en-US" smtClean="0"/>
              <a:t>Fourth level</a:t>
            </a:r>
          </a:p>
        </p:txBody>
      </p:sp>
      <p:sp>
        <p:nvSpPr>
          <p:cNvPr id="377861" name="Line 5"/>
          <p:cNvSpPr>
            <a:spLocks noChangeShapeType="1"/>
          </p:cNvSpPr>
          <p:nvPr/>
        </p:nvSpPr>
        <p:spPr bwMode="auto">
          <a:xfrm flipH="1">
            <a:off x="520700" y="539750"/>
            <a:ext cx="5827713" cy="0"/>
          </a:xfrm>
          <a:prstGeom prst="line">
            <a:avLst/>
          </a:prstGeom>
          <a:noFill/>
          <a:ln w="6350">
            <a:solidFill>
              <a:srgbClr val="FFD21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en-US" sz="1400" b="1">
              <a:cs typeface="Arial" pitchFamily="34" charset="0"/>
            </a:endParaRPr>
          </a:p>
        </p:txBody>
      </p:sp>
      <p:pic>
        <p:nvPicPr>
          <p:cNvPr id="2053" name="Picture 6" descr="logo_p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2175" y="241300"/>
            <a:ext cx="287655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7864" name="Text Box 8"/>
          <p:cNvSpPr txBox="1">
            <a:spLocks noChangeArrowheads="1"/>
          </p:cNvSpPr>
          <p:nvPr/>
        </p:nvSpPr>
        <p:spPr bwMode="auto">
          <a:xfrm>
            <a:off x="0" y="6673850"/>
            <a:ext cx="3665538" cy="184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600" b="1" dirty="0">
                <a:latin typeface="Verdana" pitchFamily="34" charset="0"/>
                <a:cs typeface="Arial" charset="0"/>
              </a:rPr>
              <a:t>©</a:t>
            </a:r>
            <a:r>
              <a:rPr lang="en-US" sz="600" dirty="0">
                <a:latin typeface="Verdana" pitchFamily="34" charset="0"/>
                <a:cs typeface="Arial" pitchFamily="34" charset="0"/>
              </a:rPr>
              <a:t> 2000 - 2015 New York Independent System Operator, Inc.  All Rights Reserved.</a:t>
            </a:r>
            <a:endParaRPr lang="en-US" sz="600" b="1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377866" name="Rectangle 10"/>
          <p:cNvSpPr>
            <a:spLocks noChangeArrowheads="1"/>
          </p:cNvSpPr>
          <p:nvPr/>
        </p:nvSpPr>
        <p:spPr bwMode="auto">
          <a:xfrm>
            <a:off x="8451850" y="6618288"/>
            <a:ext cx="69215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058" tIns="41029" rIns="82058" bIns="41029"/>
          <a:lstStyle/>
          <a:p>
            <a:pPr defTabSz="820738" eaLnBrk="1" hangingPunct="1">
              <a:spcBef>
                <a:spcPct val="0"/>
              </a:spcBef>
              <a:defRPr/>
            </a:pPr>
            <a:fld id="{A8245377-FE27-4511-8D62-CA125977E081}" type="slidenum">
              <a:rPr lang="en-US" sz="1000" b="1">
                <a:cs typeface="Arial" pitchFamily="34" charset="0"/>
              </a:rPr>
              <a:pPr defTabSz="820738" eaLnBrk="1" hangingPunct="1">
                <a:spcBef>
                  <a:spcPct val="0"/>
                </a:spcBef>
                <a:defRPr/>
              </a:pPr>
              <a:t>‹#›</a:t>
            </a:fld>
            <a:endParaRPr lang="en-US" sz="1000" b="1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034337"/>
      </p:ext>
    </p:extLst>
  </p:cSld>
  <p:clrMap bg1="lt1" tx1="dk1" bg2="lt2" tx2="dk2" accent1="accent1" accent2="accent2" accent3="accent3" accent4="accent4" accent5="accent5" accent6="accent6" hlink="hlink" folHlink="folHlink"/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SzPct val="85000"/>
        <a:buFont typeface="Wingdings" pitchFamily="2" charset="2"/>
        <a:buChar char="w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itchFamily="2" charset="2"/>
        <a:buChar char="§"/>
        <a:defRPr sz="2400" b="1" i="1">
          <a:solidFill>
            <a:srgbClr val="1E5A3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9588" y="720725"/>
            <a:ext cx="8424862" cy="688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39889" rIns="0" bIns="39889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7375" y="1592263"/>
            <a:ext cx="7897813" cy="4887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1204" tIns="39889" rIns="81204" bIns="398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4"/>
            <a:r>
              <a:rPr lang="en-US" smtClean="0"/>
              <a:t>Fourth level</a:t>
            </a:r>
          </a:p>
        </p:txBody>
      </p:sp>
      <p:sp>
        <p:nvSpPr>
          <p:cNvPr id="377861" name="Line 5"/>
          <p:cNvSpPr>
            <a:spLocks noChangeShapeType="1"/>
          </p:cNvSpPr>
          <p:nvPr/>
        </p:nvSpPr>
        <p:spPr bwMode="auto">
          <a:xfrm flipH="1">
            <a:off x="520700" y="539750"/>
            <a:ext cx="5827713" cy="0"/>
          </a:xfrm>
          <a:prstGeom prst="line">
            <a:avLst/>
          </a:prstGeom>
          <a:noFill/>
          <a:ln w="6350">
            <a:solidFill>
              <a:srgbClr val="FFD21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en-US" sz="1400" b="1">
              <a:cs typeface="Arial" pitchFamily="34" charset="0"/>
            </a:endParaRPr>
          </a:p>
        </p:txBody>
      </p:sp>
      <p:pic>
        <p:nvPicPr>
          <p:cNvPr id="2053" name="Picture 6" descr="logo_p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2175" y="241300"/>
            <a:ext cx="287655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7864" name="Text Box 8"/>
          <p:cNvSpPr txBox="1">
            <a:spLocks noChangeArrowheads="1"/>
          </p:cNvSpPr>
          <p:nvPr/>
        </p:nvSpPr>
        <p:spPr bwMode="auto">
          <a:xfrm>
            <a:off x="0" y="6673850"/>
            <a:ext cx="3665538" cy="184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600" b="1" dirty="0">
                <a:latin typeface="Verdana" pitchFamily="34" charset="0"/>
                <a:cs typeface="Arial" charset="0"/>
              </a:rPr>
              <a:t>©</a:t>
            </a:r>
            <a:r>
              <a:rPr lang="en-US" sz="600" dirty="0">
                <a:latin typeface="Verdana" pitchFamily="34" charset="0"/>
                <a:cs typeface="Arial" pitchFamily="34" charset="0"/>
              </a:rPr>
              <a:t> 2000 - 2015 New York Independent System Operator, Inc.  All Rights Reserved.</a:t>
            </a:r>
            <a:endParaRPr lang="en-US" sz="600" b="1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377866" name="Rectangle 10"/>
          <p:cNvSpPr>
            <a:spLocks noChangeArrowheads="1"/>
          </p:cNvSpPr>
          <p:nvPr/>
        </p:nvSpPr>
        <p:spPr bwMode="auto">
          <a:xfrm>
            <a:off x="8451850" y="6618288"/>
            <a:ext cx="69215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058" tIns="41029" rIns="82058" bIns="41029"/>
          <a:lstStyle/>
          <a:p>
            <a:pPr defTabSz="820738" eaLnBrk="1" hangingPunct="1">
              <a:spcBef>
                <a:spcPct val="0"/>
              </a:spcBef>
              <a:defRPr/>
            </a:pPr>
            <a:fld id="{A8245377-FE27-4511-8D62-CA125977E081}" type="slidenum">
              <a:rPr lang="en-US" sz="1000" b="1">
                <a:cs typeface="Arial" pitchFamily="34" charset="0"/>
              </a:rPr>
              <a:pPr defTabSz="820738" eaLnBrk="1" hangingPunct="1">
                <a:spcBef>
                  <a:spcPct val="0"/>
                </a:spcBef>
                <a:defRPr/>
              </a:pPr>
              <a:t>‹#›</a:t>
            </a:fld>
            <a:endParaRPr lang="en-US" sz="1000" b="1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144999"/>
      </p:ext>
    </p:extLst>
  </p:cSld>
  <p:clrMap bg1="lt1" tx1="dk1" bg2="lt2" tx2="dk2" accent1="accent1" accent2="accent2" accent3="accent3" accent4="accent4" accent5="accent5" accent6="accent6" hlink="hlink" folHlink="folHlink"/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SzPct val="85000"/>
        <a:buFont typeface="Wingdings" pitchFamily="2" charset="2"/>
        <a:buChar char="w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itchFamily="2" charset="2"/>
        <a:buChar char="§"/>
        <a:defRPr sz="2400" b="1" i="1">
          <a:solidFill>
            <a:srgbClr val="1E5A3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9588" y="720725"/>
            <a:ext cx="8424862" cy="688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39889" rIns="0" bIns="39889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7375" y="1592263"/>
            <a:ext cx="7897813" cy="4887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1204" tIns="39889" rIns="81204" bIns="398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4"/>
            <a:r>
              <a:rPr lang="en-US" smtClean="0"/>
              <a:t>Fourth level</a:t>
            </a:r>
          </a:p>
        </p:txBody>
      </p:sp>
      <p:sp>
        <p:nvSpPr>
          <p:cNvPr id="377861" name="Line 5"/>
          <p:cNvSpPr>
            <a:spLocks noChangeShapeType="1"/>
          </p:cNvSpPr>
          <p:nvPr/>
        </p:nvSpPr>
        <p:spPr bwMode="auto">
          <a:xfrm flipH="1">
            <a:off x="520700" y="539750"/>
            <a:ext cx="5827713" cy="0"/>
          </a:xfrm>
          <a:prstGeom prst="line">
            <a:avLst/>
          </a:prstGeom>
          <a:noFill/>
          <a:ln w="6350">
            <a:solidFill>
              <a:srgbClr val="FFD21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en-US" sz="1400" b="1">
              <a:cs typeface="Arial" pitchFamily="34" charset="0"/>
            </a:endParaRPr>
          </a:p>
        </p:txBody>
      </p:sp>
      <p:pic>
        <p:nvPicPr>
          <p:cNvPr id="2053" name="Picture 6" descr="logo_p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2175" y="241300"/>
            <a:ext cx="287655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7864" name="Text Box 8"/>
          <p:cNvSpPr txBox="1">
            <a:spLocks noChangeArrowheads="1"/>
          </p:cNvSpPr>
          <p:nvPr/>
        </p:nvSpPr>
        <p:spPr bwMode="auto">
          <a:xfrm>
            <a:off x="0" y="6673850"/>
            <a:ext cx="3665538" cy="184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600" b="1" dirty="0">
                <a:latin typeface="Verdana" pitchFamily="34" charset="0"/>
                <a:cs typeface="Arial" charset="0"/>
              </a:rPr>
              <a:t>©</a:t>
            </a:r>
            <a:r>
              <a:rPr lang="en-US" sz="600" dirty="0">
                <a:latin typeface="Verdana" pitchFamily="34" charset="0"/>
                <a:cs typeface="Arial" pitchFamily="34" charset="0"/>
              </a:rPr>
              <a:t> 2000 - 2015 New York Independent System Operator, Inc.  All Rights Reserved.</a:t>
            </a:r>
            <a:endParaRPr lang="en-US" sz="600" b="1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377866" name="Rectangle 10"/>
          <p:cNvSpPr>
            <a:spLocks noChangeArrowheads="1"/>
          </p:cNvSpPr>
          <p:nvPr/>
        </p:nvSpPr>
        <p:spPr bwMode="auto">
          <a:xfrm>
            <a:off x="8451850" y="6618288"/>
            <a:ext cx="69215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058" tIns="41029" rIns="82058" bIns="41029"/>
          <a:lstStyle/>
          <a:p>
            <a:pPr defTabSz="820738" eaLnBrk="1" hangingPunct="1">
              <a:spcBef>
                <a:spcPct val="0"/>
              </a:spcBef>
              <a:defRPr/>
            </a:pPr>
            <a:fld id="{A8245377-FE27-4511-8D62-CA125977E081}" type="slidenum">
              <a:rPr lang="en-US" sz="1000" b="1">
                <a:cs typeface="Arial" pitchFamily="34" charset="0"/>
              </a:rPr>
              <a:pPr defTabSz="820738" eaLnBrk="1" hangingPunct="1">
                <a:spcBef>
                  <a:spcPct val="0"/>
                </a:spcBef>
                <a:defRPr/>
              </a:pPr>
              <a:t>‹#›</a:t>
            </a:fld>
            <a:endParaRPr lang="en-US" sz="1000" b="1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634680"/>
      </p:ext>
    </p:extLst>
  </p:cSld>
  <p:clrMap bg1="lt1" tx1="dk1" bg2="lt2" tx2="dk2" accent1="accent1" accent2="accent2" accent3="accent3" accent4="accent4" accent5="accent5" accent6="accent6" hlink="hlink" folHlink="folHlink"/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SzPct val="85000"/>
        <a:buFont typeface="Wingdings" pitchFamily="2" charset="2"/>
        <a:buChar char="w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itchFamily="2" charset="2"/>
        <a:buChar char="§"/>
        <a:defRPr sz="2400" b="1" i="1">
          <a:solidFill>
            <a:srgbClr val="1E5A3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9588" y="720725"/>
            <a:ext cx="8424862" cy="688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39889" rIns="0" bIns="39889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7375" y="1592263"/>
            <a:ext cx="7897813" cy="4887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1204" tIns="39889" rIns="81204" bIns="398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4"/>
            <a:r>
              <a:rPr lang="en-US" smtClean="0"/>
              <a:t>Fourth level</a:t>
            </a:r>
          </a:p>
        </p:txBody>
      </p:sp>
      <p:sp>
        <p:nvSpPr>
          <p:cNvPr id="377861" name="Line 5"/>
          <p:cNvSpPr>
            <a:spLocks noChangeShapeType="1"/>
          </p:cNvSpPr>
          <p:nvPr/>
        </p:nvSpPr>
        <p:spPr bwMode="auto">
          <a:xfrm flipH="1">
            <a:off x="520700" y="539750"/>
            <a:ext cx="5827713" cy="0"/>
          </a:xfrm>
          <a:prstGeom prst="line">
            <a:avLst/>
          </a:prstGeom>
          <a:noFill/>
          <a:ln w="6350">
            <a:solidFill>
              <a:srgbClr val="FFD21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en-US" sz="1400" b="1">
              <a:cs typeface="Arial" pitchFamily="34" charset="0"/>
            </a:endParaRPr>
          </a:p>
        </p:txBody>
      </p:sp>
      <p:pic>
        <p:nvPicPr>
          <p:cNvPr id="2053" name="Picture 6" descr="logo_p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2175" y="241300"/>
            <a:ext cx="287655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7864" name="Text Box 8"/>
          <p:cNvSpPr txBox="1">
            <a:spLocks noChangeArrowheads="1"/>
          </p:cNvSpPr>
          <p:nvPr/>
        </p:nvSpPr>
        <p:spPr bwMode="auto">
          <a:xfrm>
            <a:off x="0" y="6673850"/>
            <a:ext cx="3665538" cy="184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600" b="1" dirty="0">
                <a:latin typeface="Verdana" pitchFamily="34" charset="0"/>
                <a:cs typeface="Arial" charset="0"/>
              </a:rPr>
              <a:t>©</a:t>
            </a:r>
            <a:r>
              <a:rPr lang="en-US" sz="600" dirty="0">
                <a:latin typeface="Verdana" pitchFamily="34" charset="0"/>
                <a:cs typeface="Arial" pitchFamily="34" charset="0"/>
              </a:rPr>
              <a:t> 2000 - 2015 New York Independent System Operator, Inc.  All Rights Reserved.</a:t>
            </a:r>
            <a:endParaRPr lang="en-US" sz="600" b="1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377866" name="Rectangle 10"/>
          <p:cNvSpPr>
            <a:spLocks noChangeArrowheads="1"/>
          </p:cNvSpPr>
          <p:nvPr/>
        </p:nvSpPr>
        <p:spPr bwMode="auto">
          <a:xfrm>
            <a:off x="8451850" y="6618288"/>
            <a:ext cx="69215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058" tIns="41029" rIns="82058" bIns="41029"/>
          <a:lstStyle/>
          <a:p>
            <a:pPr defTabSz="820738" eaLnBrk="1" hangingPunct="1">
              <a:spcBef>
                <a:spcPct val="0"/>
              </a:spcBef>
              <a:defRPr/>
            </a:pPr>
            <a:fld id="{A8245377-FE27-4511-8D62-CA125977E081}" type="slidenum">
              <a:rPr lang="en-US" sz="1000" b="1">
                <a:cs typeface="Arial" pitchFamily="34" charset="0"/>
              </a:rPr>
              <a:pPr defTabSz="820738" eaLnBrk="1" hangingPunct="1">
                <a:spcBef>
                  <a:spcPct val="0"/>
                </a:spcBef>
                <a:defRPr/>
              </a:pPr>
              <a:t>‹#›</a:t>
            </a:fld>
            <a:endParaRPr lang="en-US" sz="1000" b="1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293980"/>
      </p:ext>
    </p:extLst>
  </p:cSld>
  <p:clrMap bg1="lt1" tx1="dk1" bg2="lt2" tx2="dk2" accent1="accent1" accent2="accent2" accent3="accent3" accent4="accent4" accent5="accent5" accent6="accent6" hlink="hlink" folHlink="folHlink"/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SzPct val="85000"/>
        <a:buFont typeface="Wingdings" pitchFamily="2" charset="2"/>
        <a:buChar char="w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itchFamily="2" charset="2"/>
        <a:buChar char="§"/>
        <a:defRPr sz="2400" b="1" i="1">
          <a:solidFill>
            <a:srgbClr val="1E5A3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9588" y="720725"/>
            <a:ext cx="8424862" cy="688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39889" rIns="0" bIns="39889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7375" y="1592263"/>
            <a:ext cx="7897813" cy="4887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1204" tIns="39889" rIns="81204" bIns="398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4"/>
            <a:r>
              <a:rPr lang="en-US" smtClean="0"/>
              <a:t>Fourth level</a:t>
            </a:r>
          </a:p>
        </p:txBody>
      </p:sp>
      <p:sp>
        <p:nvSpPr>
          <p:cNvPr id="377861" name="Line 5"/>
          <p:cNvSpPr>
            <a:spLocks noChangeShapeType="1"/>
          </p:cNvSpPr>
          <p:nvPr/>
        </p:nvSpPr>
        <p:spPr bwMode="auto">
          <a:xfrm flipH="1">
            <a:off x="520700" y="539750"/>
            <a:ext cx="5827713" cy="0"/>
          </a:xfrm>
          <a:prstGeom prst="line">
            <a:avLst/>
          </a:prstGeom>
          <a:noFill/>
          <a:ln w="6350">
            <a:solidFill>
              <a:srgbClr val="FFD21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en-US" sz="1400" b="1">
              <a:cs typeface="Arial" pitchFamily="34" charset="0"/>
            </a:endParaRPr>
          </a:p>
        </p:txBody>
      </p:sp>
      <p:pic>
        <p:nvPicPr>
          <p:cNvPr id="2053" name="Picture 6" descr="logo_p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2175" y="241300"/>
            <a:ext cx="287655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7864" name="Text Box 8"/>
          <p:cNvSpPr txBox="1">
            <a:spLocks noChangeArrowheads="1"/>
          </p:cNvSpPr>
          <p:nvPr/>
        </p:nvSpPr>
        <p:spPr bwMode="auto">
          <a:xfrm>
            <a:off x="0" y="6673850"/>
            <a:ext cx="3665538" cy="184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600" b="1" dirty="0">
                <a:latin typeface="Verdana" pitchFamily="34" charset="0"/>
                <a:cs typeface="Arial" charset="0"/>
              </a:rPr>
              <a:t>©</a:t>
            </a:r>
            <a:r>
              <a:rPr lang="en-US" sz="600" dirty="0">
                <a:latin typeface="Verdana" pitchFamily="34" charset="0"/>
                <a:cs typeface="Arial" pitchFamily="34" charset="0"/>
              </a:rPr>
              <a:t> 2000 - 2015 New York Independent System Operator, Inc.  All Rights Reserved.</a:t>
            </a:r>
            <a:endParaRPr lang="en-US" sz="600" b="1" dirty="0">
              <a:latin typeface="Verdana" pitchFamily="34" charset="0"/>
              <a:cs typeface="Arial" pitchFamily="34" charset="0"/>
            </a:endParaRPr>
          </a:p>
        </p:txBody>
      </p:sp>
      <p:sp>
        <p:nvSpPr>
          <p:cNvPr id="377866" name="Rectangle 10"/>
          <p:cNvSpPr>
            <a:spLocks noChangeArrowheads="1"/>
          </p:cNvSpPr>
          <p:nvPr/>
        </p:nvSpPr>
        <p:spPr bwMode="auto">
          <a:xfrm>
            <a:off x="8451850" y="6618288"/>
            <a:ext cx="69215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058" tIns="41029" rIns="82058" bIns="41029"/>
          <a:lstStyle/>
          <a:p>
            <a:pPr defTabSz="820738" eaLnBrk="1" hangingPunct="1">
              <a:spcBef>
                <a:spcPct val="0"/>
              </a:spcBef>
              <a:defRPr/>
            </a:pPr>
            <a:fld id="{A8245377-FE27-4511-8D62-CA125977E081}" type="slidenum">
              <a:rPr lang="en-US" sz="1000" b="1">
                <a:cs typeface="Arial" pitchFamily="34" charset="0"/>
              </a:rPr>
              <a:pPr defTabSz="820738" eaLnBrk="1" hangingPunct="1">
                <a:spcBef>
                  <a:spcPct val="0"/>
                </a:spcBef>
                <a:defRPr/>
              </a:pPr>
              <a:t>‹#›</a:t>
            </a:fld>
            <a:endParaRPr lang="en-US" sz="1000" b="1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155520"/>
      </p:ext>
    </p:extLst>
  </p:cSld>
  <p:clrMap bg1="lt1" tx1="dk1" bg2="lt2" tx2="dk2" accent1="accent1" accent2="accent2" accent3="accent3" accent4="accent4" accent5="accent5" accent6="accent6" hlink="hlink" folHlink="folHlink"/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SzPct val="85000"/>
        <a:buFont typeface="Wingdings" pitchFamily="2" charset="2"/>
        <a:buChar char="w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itchFamily="2" charset="2"/>
        <a:buChar char="§"/>
        <a:defRPr sz="2400" b="1" i="1">
          <a:solidFill>
            <a:srgbClr val="1E5A3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Char char="•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D215"/>
        </a:buClr>
        <a:buFont typeface="Wingdings" pitchFamily="2" charset="2"/>
        <a:buChar char="§"/>
        <a:defRPr b="1">
          <a:solidFill>
            <a:srgbClr val="1E5A3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ela@epri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b="1" dirty="0" smtClean="0"/>
          </a:p>
          <a:p>
            <a:r>
              <a:rPr lang="en-US" b="1" dirty="0" smtClean="0"/>
              <a:t>Erik Ela, Eamonn Lannoye, Bob Entriken, Aidan Tuohy</a:t>
            </a:r>
            <a:br>
              <a:rPr lang="en-US" b="1" dirty="0" smtClean="0"/>
            </a:br>
            <a:r>
              <a:rPr lang="en-US" b="1" dirty="0" smtClean="0">
                <a:hlinkClick r:id="rId3"/>
              </a:rPr>
              <a:t>eela@epri.com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IEEE Power and Energy Society General Meeting</a:t>
            </a:r>
          </a:p>
          <a:p>
            <a:r>
              <a:rPr lang="en-US" dirty="0" smtClean="0"/>
              <a:t>July 19, 2016</a:t>
            </a:r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Stochastic Approaches for Reserve Determination and Operational Planning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5944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Explicit vs. implicit – Intra-Interval variability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87" y="812074"/>
            <a:ext cx="4271645" cy="3095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332" y="783226"/>
            <a:ext cx="4046731" cy="31533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t="16846"/>
          <a:stretch/>
        </p:blipFill>
        <p:spPr>
          <a:xfrm>
            <a:off x="1155112" y="3621024"/>
            <a:ext cx="5372585" cy="3236976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772600"/>
              </p:ext>
            </p:extLst>
          </p:nvPr>
        </p:nvGraphicFramePr>
        <p:xfrm>
          <a:off x="5361432" y="4251458"/>
          <a:ext cx="3657600" cy="57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stdev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Max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Min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MAE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95</a:t>
                      </a:r>
                      <a:r>
                        <a:rPr lang="en-US" sz="1100" u="none" strike="noStrike" baseline="30000" dirty="0" smtClean="0">
                          <a:effectLst/>
                        </a:rPr>
                        <a:t>th</a:t>
                      </a:r>
                      <a:r>
                        <a:rPr lang="en-US" sz="1100" u="none" strike="noStrike" dirty="0" smtClean="0">
                          <a:effectLst/>
                        </a:rPr>
                        <a:t> %</a:t>
                      </a:r>
                      <a:r>
                        <a:rPr lang="en-US" sz="1100" u="none" strike="noStrike" dirty="0" err="1" smtClean="0">
                          <a:effectLst/>
                        </a:rPr>
                        <a:t>ile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Hourly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46.7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207.2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-</a:t>
                      </a:r>
                      <a:r>
                        <a:rPr lang="en-US" sz="1100" u="none" strike="noStrike" dirty="0" smtClean="0">
                          <a:effectLst/>
                        </a:rPr>
                        <a:t>102.4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33.9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77.2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15 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30.0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157.6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-</a:t>
                      </a:r>
                      <a:r>
                        <a:rPr lang="en-US" sz="1100" u="none" strike="noStrike" dirty="0" smtClean="0">
                          <a:effectLst/>
                        </a:rPr>
                        <a:t>93.6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20.0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49.7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629912" y="3936545"/>
            <a:ext cx="33985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Error between Schedule and Actual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87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Reserve Requirements – Intra-Interval variability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61853" y="5119548"/>
            <a:ext cx="37821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 of dynamic reserve case only is reduced when LFU1 makes total capacity excessively high. Remember the UC only cares about commitment and not dispatch!</a:t>
            </a:r>
            <a:endParaRPr lang="en-US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68" y="2615184"/>
            <a:ext cx="5209285" cy="399485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706048" y="3071657"/>
            <a:ext cx="280237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 smtClean="0"/>
              <a:t>H: Hour index</a:t>
            </a:r>
          </a:p>
          <a:p>
            <a:pPr algn="l"/>
            <a:r>
              <a:rPr lang="en-US" sz="1200" b="1" dirty="0" smtClean="0"/>
              <a:t>I</a:t>
            </a:r>
            <a:r>
              <a:rPr lang="en-US" sz="1200" b="1" baseline="-25000" dirty="0" smtClean="0"/>
              <a:t>H</a:t>
            </a:r>
            <a:r>
              <a:rPr lang="en-US" sz="1200" b="1" dirty="0" smtClean="0"/>
              <a:t>: 15-minute interval index within H</a:t>
            </a:r>
            <a:endParaRPr lang="en-US" sz="12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5868" y="975216"/>
            <a:ext cx="6547671" cy="16582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8801" y="3808905"/>
            <a:ext cx="3865199" cy="77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2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Time/Cycle Model – Intra-interval Variability Study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699926"/>
              </p:ext>
            </p:extLst>
          </p:nvPr>
        </p:nvGraphicFramePr>
        <p:xfrm>
          <a:off x="139338" y="1138007"/>
          <a:ext cx="8669066" cy="26334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4317"/>
                <a:gridCol w="1158187"/>
                <a:gridCol w="1100971"/>
                <a:gridCol w="1128712"/>
                <a:gridCol w="1144317"/>
                <a:gridCol w="1144317"/>
                <a:gridCol w="1144317"/>
                <a:gridCol w="703928"/>
              </a:tblGrid>
              <a:tr h="459633">
                <a:tc rowSpan="2"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Cycle</a:t>
                      </a:r>
                      <a:endParaRPr lang="en-US" sz="11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Decision Time</a:t>
                      </a:r>
                      <a:endParaRPr lang="en-US" sz="11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Binding Time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Horizon Length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Binding Periods in same decision cycle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Non-Binding Periods in same decision cycle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96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Number of Periods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Period Length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Number of Periods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Period Length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963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DAUC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15 hours </a:t>
                      </a:r>
                      <a:br>
                        <a:rPr lang="en-US" sz="1100">
                          <a:effectLst/>
                        </a:rPr>
                      </a:br>
                      <a:r>
                        <a:rPr lang="en-US" sz="1100">
                          <a:effectLst/>
                        </a:rPr>
                        <a:t>5 minutes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24 hours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48 hours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24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 hour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2 hour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963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HAUC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4 hours </a:t>
                      </a:r>
                      <a:br>
                        <a:rPr lang="en-US" sz="1100">
                          <a:effectLst/>
                        </a:rPr>
                      </a:br>
                      <a:r>
                        <a:rPr lang="en-US" sz="1100">
                          <a:effectLst/>
                        </a:rPr>
                        <a:t>5 minutes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 hour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5 hours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1" dirty="0">
                          <a:solidFill>
                            <a:schemeClr val="tx2"/>
                          </a:solidFill>
                          <a:effectLst/>
                        </a:rPr>
                        <a:t>1</a:t>
                      </a:r>
                      <a:endParaRPr lang="en-US" sz="11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1">
                          <a:solidFill>
                            <a:schemeClr val="tx2"/>
                          </a:solidFill>
                          <a:effectLst/>
                        </a:rPr>
                        <a:t>1 hour</a:t>
                      </a:r>
                      <a:endParaRPr lang="en-US" sz="1100" b="1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1" dirty="0">
                          <a:solidFill>
                            <a:schemeClr val="tx2"/>
                          </a:solidFill>
                          <a:effectLst/>
                        </a:rPr>
                        <a:t>4</a:t>
                      </a:r>
                      <a:endParaRPr lang="en-US" sz="11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1" dirty="0">
                          <a:solidFill>
                            <a:schemeClr val="tx2"/>
                          </a:solidFill>
                          <a:effectLst/>
                        </a:rPr>
                        <a:t>1 hour</a:t>
                      </a:r>
                      <a:endParaRPr lang="en-US" sz="11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963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RTUC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35 minutes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15 minutes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3 hours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15 minutes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15 minutes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9816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RTED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5 minutes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15 minutes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 hour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5 minutes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5 minutes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642439"/>
              </p:ext>
            </p:extLst>
          </p:nvPr>
        </p:nvGraphicFramePr>
        <p:xfrm>
          <a:off x="139338" y="3995376"/>
          <a:ext cx="8730340" cy="24032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405"/>
                <a:gridCol w="1166373"/>
                <a:gridCol w="1108753"/>
                <a:gridCol w="1136690"/>
                <a:gridCol w="1152405"/>
                <a:gridCol w="1152405"/>
                <a:gridCol w="1152405"/>
                <a:gridCol w="708904"/>
              </a:tblGrid>
              <a:tr h="413599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Cycle</a:t>
                      </a:r>
                      <a:endParaRPr lang="en-US" sz="11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Decision Time</a:t>
                      </a:r>
                      <a:endParaRPr lang="en-US" sz="11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Binding Time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Horizon Length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Binding Periods in same decision cycle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Non-Binding Periods in same decision cycle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35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Number of Periods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Period Length</a:t>
                      </a:r>
                      <a:endParaRPr lang="en-US" sz="11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Number of Periods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Period Length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3599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DAUC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15 hours </a:t>
                      </a:r>
                      <a:br>
                        <a:rPr lang="en-US" sz="1100">
                          <a:effectLst/>
                        </a:rPr>
                      </a:br>
                      <a:r>
                        <a:rPr lang="en-US" sz="1100">
                          <a:effectLst/>
                        </a:rPr>
                        <a:t>5 minutes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24 hours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48 hours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24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 hour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12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2 hour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13599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1" dirty="0">
                          <a:effectLst/>
                        </a:rPr>
                        <a:t>HAUC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4 hours </a:t>
                      </a:r>
                      <a:br>
                        <a:rPr lang="en-US" sz="1100" dirty="0">
                          <a:effectLst/>
                        </a:rPr>
                      </a:br>
                      <a:r>
                        <a:rPr lang="en-US" sz="1100" dirty="0">
                          <a:effectLst/>
                        </a:rPr>
                        <a:t>5 minutes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 hour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5 hours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en-US" sz="11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effectLst/>
                        </a:rPr>
                        <a:t>15 minutes</a:t>
                      </a:r>
                      <a:endParaRPr lang="en-US" sz="11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effectLst/>
                        </a:rPr>
                        <a:t>16</a:t>
                      </a:r>
                      <a:endParaRPr lang="en-US" sz="11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1" dirty="0">
                          <a:solidFill>
                            <a:srgbClr val="FF0000"/>
                          </a:solidFill>
                          <a:effectLst/>
                        </a:rPr>
                        <a:t>15 minutes</a:t>
                      </a:r>
                      <a:endParaRPr lang="en-US" sz="11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13599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RTUC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35 minutes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15 minutes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3 hours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15 minutes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11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15 minutes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06800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RTED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5 minutes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15 minutes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1 hour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5 minutes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9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5 minutes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29605" y="799453"/>
            <a:ext cx="37962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 Case and Dynamic Reserve Case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47652" y="3714137"/>
            <a:ext cx="26997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Advanced Scheduling Case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 bwMode="auto">
          <a:xfrm>
            <a:off x="4663440" y="2542032"/>
            <a:ext cx="4144964" cy="457200"/>
          </a:xfrm>
          <a:prstGeom prst="rect">
            <a:avLst/>
          </a:prstGeom>
          <a:noFill/>
          <a:ln w="444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19075" marR="0" indent="-219075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724714" y="5212053"/>
            <a:ext cx="4144964" cy="457200"/>
          </a:xfrm>
          <a:prstGeom prst="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19075" marR="0" indent="-219075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39338" y="5212053"/>
            <a:ext cx="1149966" cy="457200"/>
          </a:xfrm>
          <a:prstGeom prst="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19075" marR="0" indent="-219075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39338" y="2527539"/>
            <a:ext cx="1149966" cy="457200"/>
          </a:xfrm>
          <a:prstGeom prst="rect">
            <a:avLst/>
          </a:prstGeom>
          <a:noFill/>
          <a:ln w="444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19075" marR="0" indent="-219075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07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Intra-Interval Variability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083" y="1698884"/>
            <a:ext cx="6246190" cy="399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08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Reserve Requirements – </a:t>
            </a:r>
            <a:r>
              <a:rPr lang="en-US" dirty="0" smtClean="0"/>
              <a:t>Uncertainty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" y="2645062"/>
            <a:ext cx="5733288" cy="376710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361853" y="5119548"/>
            <a:ext cx="37821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 of dynamic reserve case only is reduced when LFU1 makes total capacity excessively high. Remember the UC only cares about commitment and not dispatch!</a:t>
            </a:r>
            <a:endParaRPr lang="en-US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06048" y="3071657"/>
            <a:ext cx="3282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/>
              <a:t>S: Scenario index; T: Time index</a:t>
            </a:r>
          </a:p>
          <a:p>
            <a:pPr algn="l"/>
            <a:r>
              <a:rPr lang="en-US" sz="1200" b="1" dirty="0" smtClean="0"/>
              <a:t>I</a:t>
            </a:r>
            <a:r>
              <a:rPr lang="en-US" sz="1200" b="1" baseline="-25000" dirty="0" smtClean="0"/>
              <a:t>T,S</a:t>
            </a:r>
            <a:r>
              <a:rPr lang="en-US" sz="1200" b="1" dirty="0" smtClean="0"/>
              <a:t>: 15-minute interval at T for scenario S</a:t>
            </a:r>
          </a:p>
          <a:p>
            <a:pPr algn="l"/>
            <a:r>
              <a:rPr lang="en-US" sz="1200" b="1" dirty="0" smtClean="0"/>
              <a:t>M: Median scenario (used as scenario for deterministic case (could also be avg.)</a:t>
            </a:r>
            <a:endParaRPr lang="en-US" sz="12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830" y="1016684"/>
            <a:ext cx="7236579" cy="16582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1398" y="4303318"/>
            <a:ext cx="3932261" cy="77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5591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Uncertainty Driven Reserve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525" y="1005840"/>
            <a:ext cx="7920901" cy="48768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46471" y="5530178"/>
            <a:ext cx="21579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System</a:t>
            </a:r>
            <a:br>
              <a:rPr lang="en-US" dirty="0" smtClean="0"/>
            </a:br>
            <a:r>
              <a:rPr lang="en-US" dirty="0" smtClean="0"/>
              <a:t>Peak Load: 2100 MW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Avg. Wind: 450 MW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8294" y="6062472"/>
            <a:ext cx="4883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Uncertainty modeled through  bootstrapping 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8392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Time/Cycle Model – Uncertainty Case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274321" y="2516775"/>
          <a:ext cx="8595043" cy="22016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4546"/>
                <a:gridCol w="1148297"/>
                <a:gridCol w="1091570"/>
                <a:gridCol w="1119074"/>
                <a:gridCol w="1134546"/>
                <a:gridCol w="1134546"/>
                <a:gridCol w="1134546"/>
                <a:gridCol w="697918"/>
              </a:tblGrid>
              <a:tr h="391554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Cycle</a:t>
                      </a:r>
                      <a:endParaRPr lang="en-US" sz="11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Decision Time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Binding Time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Horizon Length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Binding Periods in same decision cycle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Non-Binding Periods in same decision cycle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15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Number of Periods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Period Length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Number of Periods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Period Length</a:t>
                      </a:r>
                      <a:endParaRPr lang="en-US" sz="11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91554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DAUC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15 hours, </a:t>
                      </a:r>
                      <a:br>
                        <a:rPr lang="en-US" sz="1100">
                          <a:effectLst/>
                        </a:rPr>
                      </a:br>
                      <a:r>
                        <a:rPr lang="en-US" sz="1100">
                          <a:effectLst/>
                        </a:rPr>
                        <a:t>5 minutes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24 hours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48 hours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24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 hour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2 hour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91554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HAUC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90 minutes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1 hour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5 hours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15 minutes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30 minutes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91554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RTUC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35 minutes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15 minutes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 hour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15 minutes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15 minutes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4932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RTED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5 minutes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15 minutes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15 minutes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5 minutes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613977" y="2072640"/>
            <a:ext cx="17331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Used in all cases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73367" y="4994366"/>
            <a:ext cx="7895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the advanced scheduling case, the HAUC uses stochastic UC with 3 scenarios, a median scenario at 0.7 probability, a low at 0.15, and a high at 0.15. Only VG is stochastic.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973367" y="4994366"/>
            <a:ext cx="7795729" cy="830997"/>
          </a:xfrm>
          <a:prstGeom prst="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19075" marR="0" indent="-219075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74321" y="3692871"/>
            <a:ext cx="1124712" cy="394498"/>
          </a:xfrm>
          <a:prstGeom prst="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19075" marR="0" indent="-219075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144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528" y="1194766"/>
            <a:ext cx="5584655" cy="5206034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- Uncertainty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00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CAISO 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 the exact version of the “Uncertainty Study” on the Western Interconnection, with focus on CAISO system</a:t>
            </a:r>
          </a:p>
          <a:p>
            <a:r>
              <a:rPr lang="en-US" dirty="0" smtClean="0"/>
              <a:t>Perform several sensitivities to understand additional sensitivity</a:t>
            </a:r>
          </a:p>
          <a:p>
            <a:r>
              <a:rPr lang="en-US" dirty="0" smtClean="0"/>
              <a:t>Simulating the WI/CAISO system provides new challenges and new understandings</a:t>
            </a:r>
          </a:p>
          <a:p>
            <a:pPr lvl="1"/>
            <a:r>
              <a:rPr lang="en-US" dirty="0" smtClean="0"/>
              <a:t>Impact of interchange across regions</a:t>
            </a:r>
          </a:p>
          <a:p>
            <a:pPr lvl="1"/>
            <a:r>
              <a:rPr lang="en-US" dirty="0" smtClean="0"/>
              <a:t>Impact of existing static reserve requirements (e.g., spin and regulation) on dynamic load following / flexibility reserve</a:t>
            </a:r>
          </a:p>
          <a:p>
            <a:pPr lvl="1"/>
            <a:r>
              <a:rPr lang="en-US" dirty="0" smtClean="0"/>
              <a:t>Impact of more diverse resource mix (e.g., energy limited resources, demand response, etc.)</a:t>
            </a:r>
          </a:p>
          <a:p>
            <a:pPr lvl="1"/>
            <a:r>
              <a:rPr lang="en-US" dirty="0" smtClean="0"/>
              <a:t>Impact of transmission constraints</a:t>
            </a:r>
          </a:p>
          <a:p>
            <a:pPr lvl="1"/>
            <a:r>
              <a:rPr lang="en-US" dirty="0" smtClean="0"/>
              <a:t>Scalability of stochastic model on large, practical-sized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52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CAISO STUDY RESULTS: COSTS </a:t>
            </a:r>
            <a:r>
              <a:rPr lang="en-US" dirty="0" smtClean="0">
                <a:solidFill>
                  <a:srgbClr val="FF0000"/>
                </a:solidFill>
              </a:rPr>
              <a:t>&amp; RELIABILITY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Chart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" y="850670"/>
            <a:ext cx="8392008" cy="4203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1321" y="4839419"/>
            <a:ext cx="83690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2713" indent="-112713" algn="l">
              <a:buFont typeface="Arial" panose="020B0604020202020204" pitchFamily="34" charset="0"/>
              <a:buChar char="•"/>
            </a:pPr>
            <a:r>
              <a:rPr lang="en-US" dirty="0"/>
              <a:t>Stochastic scheduling increases costs by &lt; 0.25% but reduces contingency reserve depletion by 80%.</a:t>
            </a:r>
          </a:p>
          <a:p>
            <a:pPr marL="112713" indent="-112713" algn="l">
              <a:buFont typeface="Arial" panose="020B0604020202020204" pitchFamily="34" charset="0"/>
              <a:buChar char="•"/>
            </a:pPr>
            <a:r>
              <a:rPr lang="en-US" dirty="0"/>
              <a:t>Changing the number of scenarios and scenario weighting impacts the outcome marginally. Further work to determine translation into equivalent </a:t>
            </a:r>
            <a:r>
              <a:rPr lang="en-US" dirty="0" smtClean="0"/>
              <a:t>reserve</a:t>
            </a:r>
            <a:r>
              <a:rPr lang="en-US" dirty="0"/>
              <a:t> </a:t>
            </a:r>
            <a:r>
              <a:rPr lang="en-US" dirty="0" smtClean="0"/>
              <a:t>needed.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84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o%20do%20list_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2" r="-1440"/>
          <a:stretch/>
        </p:blipFill>
        <p:spPr bwMode="auto">
          <a:xfrm>
            <a:off x="5760178" y="2345050"/>
            <a:ext cx="3268493" cy="34369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6286"/>
            <a:ext cx="8229600" cy="4772297"/>
          </a:xfrm>
        </p:spPr>
        <p:txBody>
          <a:bodyPr>
            <a:normAutofit/>
          </a:bodyPr>
          <a:lstStyle/>
          <a:p>
            <a:r>
              <a:rPr lang="en-US" dirty="0" smtClean="0"/>
              <a:t>Operating reserves and advanced scheduling</a:t>
            </a:r>
          </a:p>
          <a:p>
            <a:pPr lvl="1"/>
            <a:r>
              <a:rPr lang="en-US" dirty="0" smtClean="0"/>
              <a:t>What do they do</a:t>
            </a:r>
          </a:p>
          <a:p>
            <a:pPr lvl="1"/>
            <a:r>
              <a:rPr lang="en-US" dirty="0" smtClean="0"/>
              <a:t>Why are they needed</a:t>
            </a:r>
          </a:p>
          <a:p>
            <a:pPr lvl="1"/>
            <a:r>
              <a:rPr lang="en-US" dirty="0" smtClean="0"/>
              <a:t>How can they be used differently</a:t>
            </a:r>
          </a:p>
          <a:p>
            <a:r>
              <a:rPr lang="en-US" dirty="0" smtClean="0"/>
              <a:t>Comparison of Advanced Scheduling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and dynamic operating reserve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reserve requirements</a:t>
            </a:r>
          </a:p>
          <a:p>
            <a:pPr lvl="1"/>
            <a:r>
              <a:rPr lang="en-US" dirty="0" smtClean="0"/>
              <a:t>Intra-interval variability vs. high temporal</a:t>
            </a:r>
          </a:p>
          <a:p>
            <a:pPr marL="287338" lvl="1" indent="0">
              <a:buNone/>
            </a:pPr>
            <a:r>
              <a:rPr lang="en-US" dirty="0"/>
              <a:t> </a:t>
            </a:r>
            <a:r>
              <a:rPr lang="en-US" dirty="0" smtClean="0"/>
              <a:t>  resolution scheduling model</a:t>
            </a:r>
          </a:p>
          <a:p>
            <a:pPr lvl="1"/>
            <a:r>
              <a:rPr lang="en-US" dirty="0" smtClean="0"/>
              <a:t>Uncertainty vs. stochastic unit commitment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4354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Results and Takeaways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4320" y="1005840"/>
            <a:ext cx="7909560" cy="53949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all three studies, advanced scheduling tends to perform the best</a:t>
            </a:r>
          </a:p>
          <a:p>
            <a:pPr lvl="1"/>
            <a:r>
              <a:rPr lang="en-US" dirty="0" smtClean="0"/>
              <a:t>Sometimes not by large margin and not in both categories</a:t>
            </a:r>
          </a:p>
          <a:p>
            <a:r>
              <a:rPr lang="en-US" dirty="0" smtClean="0"/>
              <a:t>Hard to compare reliability and costs simultaneously</a:t>
            </a:r>
          </a:p>
          <a:p>
            <a:pPr lvl="1"/>
            <a:r>
              <a:rPr lang="en-US" dirty="0" smtClean="0"/>
              <a:t>Assuming a “loss of load” cost has its own challenges</a:t>
            </a:r>
          </a:p>
          <a:p>
            <a:r>
              <a:rPr lang="en-US" dirty="0" smtClean="0"/>
              <a:t>Stochastic case takes at least 5X longer than dynamic reserve case to solve</a:t>
            </a:r>
          </a:p>
          <a:p>
            <a:pPr lvl="1"/>
            <a:r>
              <a:rPr lang="en-US" dirty="0"/>
              <a:t>5-day </a:t>
            </a:r>
            <a:r>
              <a:rPr lang="en-US" dirty="0" smtClean="0"/>
              <a:t>CAISO/WI simulation </a:t>
            </a:r>
            <a:r>
              <a:rPr lang="en-US" dirty="0"/>
              <a:t>with real-time unit commitment cycle using 10 scenarios takes 30 hours to solve using SOA software</a:t>
            </a:r>
          </a:p>
          <a:p>
            <a:pPr lvl="1"/>
            <a:r>
              <a:rPr lang="en-US" dirty="0"/>
              <a:t>Deterministic cases takes 5 hours to solve</a:t>
            </a:r>
          </a:p>
          <a:p>
            <a:r>
              <a:rPr lang="en-US" dirty="0" smtClean="0"/>
              <a:t>Further improvement can be made to the dynamic reserve requirement</a:t>
            </a:r>
          </a:p>
          <a:p>
            <a:pPr lvl="1"/>
            <a:r>
              <a:rPr lang="en-US" dirty="0" smtClean="0"/>
              <a:t>Locational requirements</a:t>
            </a:r>
          </a:p>
          <a:p>
            <a:pPr lvl="1"/>
            <a:r>
              <a:rPr lang="en-US" dirty="0" smtClean="0"/>
              <a:t>Deployment costs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96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114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 (for this presentation)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Operating Reserve</a:t>
            </a:r>
            <a:r>
              <a:rPr lang="en-US" dirty="0" smtClean="0"/>
              <a:t>: Active Power Capacity that is held above or below expected average energy levels to respond to changing system conditions</a:t>
            </a:r>
          </a:p>
          <a:p>
            <a:r>
              <a:rPr lang="en-US" b="1" dirty="0" smtClean="0"/>
              <a:t>Dynamic Reserve Requirements</a:t>
            </a:r>
            <a:r>
              <a:rPr lang="en-US" dirty="0" smtClean="0"/>
              <a:t>: Reserve requirements that may change based on actual and/or anticipated system conditions</a:t>
            </a:r>
          </a:p>
          <a:p>
            <a:r>
              <a:rPr lang="en-US" b="1" dirty="0" smtClean="0"/>
              <a:t>Stochastic Programming/unit commitment</a:t>
            </a:r>
            <a:r>
              <a:rPr lang="en-US" dirty="0" smtClean="0"/>
              <a:t>: Scheduling application that enables schedules to meet multiple potential system conditions at least expected costs</a:t>
            </a:r>
          </a:p>
          <a:p>
            <a:r>
              <a:rPr lang="en-US" b="1" dirty="0" smtClean="0"/>
              <a:t>Probabilistic forecasts</a:t>
            </a:r>
            <a:r>
              <a:rPr lang="en-US" dirty="0" smtClean="0"/>
              <a:t>: Scenario-forecasts with associated probabilities</a:t>
            </a:r>
          </a:p>
          <a:p>
            <a:r>
              <a:rPr lang="en-US" b="1" dirty="0" smtClean="0"/>
              <a:t>Look-ahead modeling</a:t>
            </a:r>
            <a:r>
              <a:rPr lang="en-US" dirty="0" smtClean="0"/>
              <a:t>: Scheduling applications that optimize over multiple periods in the future</a:t>
            </a:r>
          </a:p>
          <a:p>
            <a:r>
              <a:rPr lang="en-US" b="1" dirty="0" smtClean="0"/>
              <a:t>Variability</a:t>
            </a:r>
            <a:r>
              <a:rPr lang="en-US" dirty="0" smtClean="0"/>
              <a:t>: Changes in system conditions across time (may be expected)</a:t>
            </a:r>
          </a:p>
          <a:p>
            <a:r>
              <a:rPr lang="en-US" b="1" dirty="0" smtClean="0"/>
              <a:t>Uncertainty</a:t>
            </a:r>
            <a:r>
              <a:rPr lang="en-US" dirty="0" smtClean="0"/>
              <a:t>: Changes in system conditions across decision horizons (not expected)</a:t>
            </a:r>
          </a:p>
          <a:p>
            <a:r>
              <a:rPr lang="en-US" b="1" dirty="0" smtClean="0"/>
              <a:t>Explicit reserve</a:t>
            </a:r>
            <a:r>
              <a:rPr lang="en-US" dirty="0" smtClean="0"/>
              <a:t>: Met through reserve requirement constraint</a:t>
            </a:r>
          </a:p>
          <a:p>
            <a:r>
              <a:rPr lang="en-US" dirty="0" smtClean="0"/>
              <a:t>Implicit reserve: Met through a scheduling procedure which inherently schedules reserve</a:t>
            </a:r>
          </a:p>
          <a:p>
            <a:r>
              <a:rPr lang="en-US" b="1" dirty="0" smtClean="0"/>
              <a:t>Multi-cycle Modeling</a:t>
            </a:r>
            <a:r>
              <a:rPr lang="en-US" dirty="0" smtClean="0"/>
              <a:t>: Suite of scheduling tools with cycling decision points with decisions that mimic actual steady-state operations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69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Holding Reserve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374904" y="1188720"/>
            <a:ext cx="1243584" cy="85921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19075" marR="0" indent="-219075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DASCUC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190750" y="1188720"/>
            <a:ext cx="1243584" cy="85921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19075" marR="0" indent="-219075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IDSCUC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4006405" y="1188720"/>
            <a:ext cx="1243584" cy="85921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19075" marR="0" indent="-219075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RTSCUC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5827489" y="1188720"/>
            <a:ext cx="1243584" cy="85921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19075" marR="0" indent="-219075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RTSCED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7626096" y="1188720"/>
            <a:ext cx="1243584" cy="85921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19075" marR="0" indent="-219075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AGC</a:t>
            </a:r>
          </a:p>
        </p:txBody>
      </p:sp>
      <p:sp>
        <p:nvSpPr>
          <p:cNvPr id="10" name="TextBox 9"/>
          <p:cNvSpPr txBox="1"/>
          <p:nvPr/>
        </p:nvSpPr>
        <p:spPr>
          <a:xfrm rot="17836396">
            <a:off x="272336" y="2697481"/>
            <a:ext cx="11865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Day-ahead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 rot="17940242">
            <a:off x="1817791" y="2761094"/>
            <a:ext cx="17796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Few-hours ahead</a:t>
            </a:r>
            <a:endParaRPr lang="en-US" i="1" dirty="0"/>
          </a:p>
        </p:txBody>
      </p:sp>
      <p:sp>
        <p:nvSpPr>
          <p:cNvPr id="12" name="TextBox 11"/>
          <p:cNvSpPr txBox="1"/>
          <p:nvPr/>
        </p:nvSpPr>
        <p:spPr>
          <a:xfrm rot="18066576">
            <a:off x="3502628" y="277000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30-minutes ahead</a:t>
            </a:r>
            <a:endParaRPr lang="en-US" i="1" dirty="0"/>
          </a:p>
        </p:txBody>
      </p:sp>
      <p:sp>
        <p:nvSpPr>
          <p:cNvPr id="13" name="TextBox 12"/>
          <p:cNvSpPr txBox="1"/>
          <p:nvPr/>
        </p:nvSpPr>
        <p:spPr>
          <a:xfrm rot="18023641">
            <a:off x="5347720" y="2819728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10-minutes ahead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 rot="17870997">
            <a:off x="7210417" y="2770001"/>
            <a:ext cx="16081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Seconds ahead</a:t>
            </a:r>
            <a:endParaRPr lang="en-US" i="1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265886" y="3832543"/>
            <a:ext cx="1292394" cy="859219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74000">
                <a:schemeClr val="accent3">
                  <a:lumMod val="60000"/>
                  <a:lumOff val="40000"/>
                </a:schemeClr>
              </a:gs>
              <a:gs pos="83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Steam Turbine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Commitments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827489" y="3844841"/>
            <a:ext cx="1243584" cy="859219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74000">
                <a:schemeClr val="accent3">
                  <a:lumMod val="60000"/>
                  <a:lumOff val="40000"/>
                </a:schemeClr>
              </a:gs>
              <a:gs pos="83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Dispatch output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4022462" y="3844841"/>
            <a:ext cx="1308490" cy="859219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74000">
                <a:schemeClr val="accent3">
                  <a:lumMod val="60000"/>
                  <a:lumOff val="40000"/>
                </a:schemeClr>
              </a:gs>
              <a:gs pos="83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Combustion Turbine Commitments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2151269" y="3832543"/>
            <a:ext cx="1283065" cy="859219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74000">
                <a:schemeClr val="accent3">
                  <a:lumMod val="60000"/>
                  <a:lumOff val="40000"/>
                </a:schemeClr>
              </a:gs>
              <a:gs pos="83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Combined Cycle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Commitments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7580376" y="3844841"/>
            <a:ext cx="1243584" cy="859219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74000">
                <a:schemeClr val="accent3">
                  <a:lumMod val="60000"/>
                  <a:lumOff val="40000"/>
                </a:schemeClr>
              </a:gs>
              <a:gs pos="83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Regulation control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3239" y="5314501"/>
            <a:ext cx="189667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Reduce Costs</a:t>
            </a:r>
            <a:endParaRPr lang="en-US" sz="2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682616" y="5201656"/>
            <a:ext cx="196431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Reduce Price Spikes</a:t>
            </a:r>
            <a:endParaRPr lang="en-US" sz="2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631297" y="5238005"/>
            <a:ext cx="138767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Reduce ACE</a:t>
            </a:r>
            <a:endParaRPr lang="en-US" sz="2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cxnSp>
        <p:nvCxnSpPr>
          <p:cNvPr id="5" name="Straight Arrow Connector 4"/>
          <p:cNvCxnSpPr>
            <a:stCxn id="4" idx="3"/>
            <a:endCxn id="6" idx="1"/>
          </p:cNvCxnSpPr>
          <p:nvPr/>
        </p:nvCxnSpPr>
        <p:spPr bwMode="auto">
          <a:xfrm>
            <a:off x="1618488" y="1618330"/>
            <a:ext cx="572262" cy="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>
            <a:off x="3450200" y="1618330"/>
            <a:ext cx="572262" cy="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>
            <a:off x="5255495" y="1627316"/>
            <a:ext cx="572262" cy="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7071073" y="1627316"/>
            <a:ext cx="572262" cy="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Rectangle 28"/>
          <p:cNvSpPr/>
          <p:nvPr/>
        </p:nvSpPr>
        <p:spPr bwMode="auto">
          <a:xfrm>
            <a:off x="443292" y="5015439"/>
            <a:ext cx="6575680" cy="1065321"/>
          </a:xfrm>
          <a:prstGeom prst="rect">
            <a:avLst/>
          </a:prstGeom>
          <a:noFill/>
          <a:ln w="476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19075" marR="0" indent="-219075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168981" y="5181861"/>
            <a:ext cx="1975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Primary Impact of Holding Reserve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776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9" grpId="0" animBg="1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703263" y="869950"/>
            <a:ext cx="7772400" cy="4572000"/>
          </a:xfrm>
        </p:spPr>
        <p:txBody>
          <a:bodyPr/>
          <a:lstStyle/>
          <a:p>
            <a:pPr>
              <a:buFontTx/>
              <a:buChar char="•"/>
            </a:pPr>
            <a:endParaRPr lang="en-US" altLang="en-US" dirty="0" smtClean="0"/>
          </a:p>
          <a:p>
            <a:pPr>
              <a:buFontTx/>
              <a:buAutoNum type="arabicPeriod"/>
            </a:pPr>
            <a:r>
              <a:rPr lang="en-US" altLang="en-US" dirty="0"/>
              <a:t>Hold capacity now to meet the </a:t>
            </a:r>
            <a:r>
              <a:rPr lang="en-US" altLang="en-US" b="1" u="sng" dirty="0"/>
              <a:t>variability</a:t>
            </a:r>
            <a:r>
              <a:rPr lang="en-US" altLang="en-US" dirty="0"/>
              <a:t> that occurs </a:t>
            </a:r>
            <a:r>
              <a:rPr lang="en-US" altLang="en-US" b="1" u="sng" dirty="0"/>
              <a:t>within</a:t>
            </a:r>
            <a:r>
              <a:rPr lang="en-US" altLang="en-US" b="1" dirty="0"/>
              <a:t> </a:t>
            </a:r>
            <a:r>
              <a:rPr lang="en-US" altLang="en-US" dirty="0"/>
              <a:t>the </a:t>
            </a:r>
            <a:r>
              <a:rPr lang="en-US" altLang="en-US" b="1" u="sng" dirty="0"/>
              <a:t>current</a:t>
            </a:r>
            <a:r>
              <a:rPr lang="en-US" altLang="en-US" dirty="0"/>
              <a:t> scheduled time interval.</a:t>
            </a:r>
            <a:endParaRPr lang="en-US" altLang="en-US" dirty="0" smtClean="0"/>
          </a:p>
          <a:p>
            <a:pPr>
              <a:buFontTx/>
              <a:buAutoNum type="arabicPeriod"/>
            </a:pPr>
            <a:endParaRPr lang="en-US" altLang="en-US" dirty="0" smtClean="0"/>
          </a:p>
          <a:p>
            <a:pPr>
              <a:buFontTx/>
              <a:buAutoNum type="arabicPeriod"/>
            </a:pPr>
            <a:r>
              <a:rPr lang="en-US" altLang="en-US" dirty="0"/>
              <a:t>Hold capacity now to prepare for </a:t>
            </a:r>
            <a:r>
              <a:rPr lang="en-US" altLang="en-US" b="1" u="sng" dirty="0"/>
              <a:t>anticipated</a:t>
            </a:r>
            <a:r>
              <a:rPr lang="en-US" altLang="en-US" u="sng" dirty="0"/>
              <a:t> </a:t>
            </a:r>
            <a:r>
              <a:rPr lang="en-US" altLang="en-US" b="1" u="sng" dirty="0"/>
              <a:t>variability</a:t>
            </a:r>
            <a:r>
              <a:rPr lang="en-US" altLang="en-US" dirty="0"/>
              <a:t> that occurs </a:t>
            </a:r>
            <a:r>
              <a:rPr lang="en-US" altLang="en-US" b="1" u="sng" dirty="0"/>
              <a:t>after</a:t>
            </a:r>
            <a:r>
              <a:rPr lang="en-US" altLang="en-US" b="1" dirty="0"/>
              <a:t> </a:t>
            </a:r>
            <a:r>
              <a:rPr lang="en-US" altLang="en-US" dirty="0"/>
              <a:t>the current time interval.</a:t>
            </a:r>
            <a:endParaRPr lang="en-US" altLang="en-US" dirty="0" smtClean="0"/>
          </a:p>
          <a:p>
            <a:pPr>
              <a:buFontTx/>
              <a:buAutoNum type="arabicPeriod"/>
            </a:pPr>
            <a:endParaRPr lang="en-US" altLang="en-US" dirty="0" smtClean="0"/>
          </a:p>
          <a:p>
            <a:pPr>
              <a:buFontTx/>
              <a:buAutoNum type="arabicPeriod"/>
            </a:pPr>
            <a:r>
              <a:rPr lang="en-US" altLang="en-US" dirty="0"/>
              <a:t>Hold capacity now to prepare for </a:t>
            </a:r>
            <a:r>
              <a:rPr lang="en-US" altLang="en-US" b="1" u="sng" dirty="0"/>
              <a:t>uncertain outcomes </a:t>
            </a:r>
            <a:r>
              <a:rPr lang="en-US" altLang="en-US" dirty="0"/>
              <a:t>that occur in </a:t>
            </a:r>
            <a:r>
              <a:rPr lang="en-US" altLang="en-US" b="1" u="sng" dirty="0"/>
              <a:t>current or future</a:t>
            </a:r>
            <a:r>
              <a:rPr lang="en-US" altLang="en-US" dirty="0"/>
              <a:t> scheduled time intervals.</a:t>
            </a:r>
          </a:p>
          <a:p>
            <a:pPr>
              <a:buFontTx/>
              <a:buAutoNum type="arabicPeriod"/>
            </a:pPr>
            <a:endParaRPr lang="en-US" altLang="en-US" dirty="0" smtClean="0"/>
          </a:p>
          <a:p>
            <a:pPr>
              <a:buFontTx/>
              <a:buAutoNum type="arabicPeriod"/>
            </a:pPr>
            <a:endParaRPr lang="en-US" altLang="en-US" dirty="0" smtClean="0"/>
          </a:p>
          <a:p>
            <a:pPr>
              <a:buFontTx/>
              <a:buAutoNum type="arabicPeriod"/>
            </a:pPr>
            <a:endParaRPr lang="en-US" altLang="en-US" dirty="0" smtClean="0"/>
          </a:p>
          <a:p>
            <a:pPr>
              <a:buFontTx/>
              <a:buAutoNum type="arabicPeriod"/>
            </a:pPr>
            <a:endParaRPr lang="en-US" altLang="en-US" dirty="0" smtClean="0"/>
          </a:p>
          <a:p>
            <a:pPr>
              <a:buFontTx/>
              <a:buAutoNum type="arabicPeriod"/>
            </a:pPr>
            <a:endParaRPr lang="en-US" alt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Reserve Need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920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Central Reserve Needs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0595868"/>
              </p:ext>
            </p:extLst>
          </p:nvPr>
        </p:nvGraphicFramePr>
        <p:xfrm>
          <a:off x="0" y="995046"/>
          <a:ext cx="8594725" cy="5394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7895163" y="1800908"/>
            <a:ext cx="514923" cy="616572"/>
          </a:xfrm>
          <a:prstGeom prst="rect">
            <a:avLst/>
          </a:prstGeom>
          <a:solidFill>
            <a:schemeClr val="tx2">
              <a:lumMod val="40000"/>
              <a:lumOff val="60000"/>
              <a:alpha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19075" indent="-219075"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26623" y="1981495"/>
            <a:ext cx="6682152" cy="1682261"/>
            <a:chOff x="1301262" y="1992924"/>
            <a:chExt cx="6682152" cy="1682261"/>
          </a:xfrm>
        </p:grpSpPr>
        <p:cxnSp>
          <p:nvCxnSpPr>
            <p:cNvPr id="7" name="Straight Connector 6"/>
            <p:cNvCxnSpPr/>
            <p:nvPr/>
          </p:nvCxnSpPr>
          <p:spPr bwMode="auto">
            <a:xfrm>
              <a:off x="1301262" y="3675185"/>
              <a:ext cx="1670538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2971800" y="2438401"/>
              <a:ext cx="1670538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4642338" y="1992924"/>
              <a:ext cx="1670538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6312876" y="2438401"/>
              <a:ext cx="1670538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2971800" y="2438401"/>
              <a:ext cx="0" cy="123678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 flipV="1">
              <a:off x="4642338" y="1992924"/>
              <a:ext cx="0" cy="44547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 flipV="1">
              <a:off x="6312876" y="1992924"/>
              <a:ext cx="0" cy="44547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4" name="Straight Connector 13"/>
          <p:cNvCxnSpPr/>
          <p:nvPr/>
        </p:nvCxnSpPr>
        <p:spPr bwMode="auto">
          <a:xfrm>
            <a:off x="4930407" y="4800904"/>
            <a:ext cx="545125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4930407" y="5205347"/>
            <a:ext cx="545125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4930407" y="5621514"/>
            <a:ext cx="545125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5542937" y="4555427"/>
            <a:ext cx="22684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/>
              <a:t>Forecast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42938" y="4959870"/>
            <a:ext cx="22684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/>
              <a:t>Interval Average</a:t>
            </a:r>
            <a:r>
              <a:rPr lang="en-US" sz="2000" dirty="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42937" y="5355168"/>
            <a:ext cx="22684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/>
              <a:t>Actual </a:t>
            </a:r>
          </a:p>
        </p:txBody>
      </p:sp>
      <p:sp>
        <p:nvSpPr>
          <p:cNvPr id="20" name="Right Triangle 19"/>
          <p:cNvSpPr/>
          <p:nvPr/>
        </p:nvSpPr>
        <p:spPr bwMode="auto">
          <a:xfrm flipH="1">
            <a:off x="1811211" y="2426971"/>
            <a:ext cx="1670538" cy="1218514"/>
          </a:xfrm>
          <a:prstGeom prst="rtTriangle">
            <a:avLst/>
          </a:prstGeom>
          <a:solidFill>
            <a:schemeClr val="accent6">
              <a:alpha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19075" indent="-219075"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026623" y="2298015"/>
            <a:ext cx="6682152" cy="1588477"/>
            <a:chOff x="1301262" y="2309446"/>
            <a:chExt cx="6682152" cy="1588477"/>
          </a:xfrm>
        </p:grpSpPr>
        <p:cxnSp>
          <p:nvCxnSpPr>
            <p:cNvPr id="22" name="Straight Connector 21"/>
            <p:cNvCxnSpPr/>
            <p:nvPr/>
          </p:nvCxnSpPr>
          <p:spPr bwMode="auto">
            <a:xfrm>
              <a:off x="1301262" y="3897923"/>
              <a:ext cx="1670538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>
              <a:off x="2971800" y="2309446"/>
              <a:ext cx="1670538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/>
            <p:cNvCxnSpPr/>
            <p:nvPr/>
          </p:nvCxnSpPr>
          <p:spPr bwMode="auto">
            <a:xfrm>
              <a:off x="4642338" y="2936631"/>
              <a:ext cx="1670538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>
              <a:off x="6312876" y="2596661"/>
              <a:ext cx="1670538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 bwMode="auto">
            <a:xfrm flipV="1">
              <a:off x="2954215" y="2309446"/>
              <a:ext cx="17585" cy="157089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 flipV="1">
              <a:off x="6312876" y="2596661"/>
              <a:ext cx="0" cy="31229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 flipH="1" flipV="1">
              <a:off x="4651130" y="2327738"/>
              <a:ext cx="8791" cy="60889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9" name="Rectangle 28"/>
          <p:cNvSpPr/>
          <p:nvPr/>
        </p:nvSpPr>
        <p:spPr bwMode="auto">
          <a:xfrm>
            <a:off x="4385283" y="1981495"/>
            <a:ext cx="1652955" cy="943707"/>
          </a:xfrm>
          <a:prstGeom prst="rect">
            <a:avLst/>
          </a:prstGeom>
          <a:solidFill>
            <a:srgbClr val="FF0000">
              <a:alpha val="39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19075" indent="-219075"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" name="Freeform 29"/>
          <p:cNvSpPr/>
          <p:nvPr/>
        </p:nvSpPr>
        <p:spPr bwMode="auto">
          <a:xfrm>
            <a:off x="6038239" y="1694278"/>
            <a:ext cx="1565031" cy="756138"/>
          </a:xfrm>
          <a:custGeom>
            <a:avLst/>
            <a:gdLst>
              <a:gd name="connsiteX0" fmla="*/ 0 w 1565031"/>
              <a:gd name="connsiteY0" fmla="*/ 720969 h 756138"/>
              <a:gd name="connsiteX1" fmla="*/ 0 w 1565031"/>
              <a:gd name="connsiteY1" fmla="*/ 597877 h 756138"/>
              <a:gd name="connsiteX2" fmla="*/ 193431 w 1565031"/>
              <a:gd name="connsiteY2" fmla="*/ 738554 h 756138"/>
              <a:gd name="connsiteX3" fmla="*/ 263769 w 1565031"/>
              <a:gd name="connsiteY3" fmla="*/ 545123 h 756138"/>
              <a:gd name="connsiteX4" fmla="*/ 316523 w 1565031"/>
              <a:gd name="connsiteY4" fmla="*/ 509954 h 756138"/>
              <a:gd name="connsiteX5" fmla="*/ 439615 w 1565031"/>
              <a:gd name="connsiteY5" fmla="*/ 87923 h 756138"/>
              <a:gd name="connsiteX6" fmla="*/ 527538 w 1565031"/>
              <a:gd name="connsiteY6" fmla="*/ 756138 h 756138"/>
              <a:gd name="connsiteX7" fmla="*/ 773723 w 1565031"/>
              <a:gd name="connsiteY7" fmla="*/ 738554 h 756138"/>
              <a:gd name="connsiteX8" fmla="*/ 879231 w 1565031"/>
              <a:gd name="connsiteY8" fmla="*/ 509954 h 756138"/>
              <a:gd name="connsiteX9" fmla="*/ 1002323 w 1565031"/>
              <a:gd name="connsiteY9" fmla="*/ 0 h 756138"/>
              <a:gd name="connsiteX10" fmla="*/ 1107831 w 1565031"/>
              <a:gd name="connsiteY10" fmla="*/ 474784 h 756138"/>
              <a:gd name="connsiteX11" fmla="*/ 1354015 w 1565031"/>
              <a:gd name="connsiteY11" fmla="*/ 633046 h 756138"/>
              <a:gd name="connsiteX12" fmla="*/ 1406769 w 1565031"/>
              <a:gd name="connsiteY12" fmla="*/ 369277 h 756138"/>
              <a:gd name="connsiteX13" fmla="*/ 1565031 w 1565031"/>
              <a:gd name="connsiteY13" fmla="*/ 756138 h 756138"/>
              <a:gd name="connsiteX14" fmla="*/ 0 w 1565031"/>
              <a:gd name="connsiteY14" fmla="*/ 720969 h 756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65031" h="756138">
                <a:moveTo>
                  <a:pt x="0" y="720969"/>
                </a:moveTo>
                <a:lnTo>
                  <a:pt x="0" y="597877"/>
                </a:lnTo>
                <a:lnTo>
                  <a:pt x="193431" y="738554"/>
                </a:lnTo>
                <a:lnTo>
                  <a:pt x="263769" y="545123"/>
                </a:lnTo>
                <a:lnTo>
                  <a:pt x="316523" y="509954"/>
                </a:lnTo>
                <a:lnTo>
                  <a:pt x="439615" y="87923"/>
                </a:lnTo>
                <a:lnTo>
                  <a:pt x="527538" y="756138"/>
                </a:lnTo>
                <a:lnTo>
                  <a:pt x="773723" y="738554"/>
                </a:lnTo>
                <a:lnTo>
                  <a:pt x="879231" y="509954"/>
                </a:lnTo>
                <a:lnTo>
                  <a:pt x="1002323" y="0"/>
                </a:lnTo>
                <a:lnTo>
                  <a:pt x="1107831" y="474784"/>
                </a:lnTo>
                <a:lnTo>
                  <a:pt x="1354015" y="633046"/>
                </a:lnTo>
                <a:lnTo>
                  <a:pt x="1406769" y="369277"/>
                </a:lnTo>
                <a:lnTo>
                  <a:pt x="1565031" y="756138"/>
                </a:lnTo>
                <a:lnTo>
                  <a:pt x="0" y="720969"/>
                </a:lnTo>
                <a:close/>
              </a:path>
            </a:pathLst>
          </a:custGeom>
          <a:solidFill>
            <a:schemeClr val="accent1">
              <a:alpha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19075" indent="-219075"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7893412" y="2424843"/>
            <a:ext cx="516674" cy="1238581"/>
          </a:xfrm>
          <a:prstGeom prst="rect">
            <a:avLst/>
          </a:prstGeom>
          <a:solidFill>
            <a:schemeClr val="accent6">
              <a:alpha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19075" indent="-219075"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7902479" y="2426970"/>
            <a:ext cx="500588" cy="488739"/>
          </a:xfrm>
          <a:prstGeom prst="rect">
            <a:avLst/>
          </a:prstGeom>
          <a:pattFill prst="wdDnDiag">
            <a:fgClr>
              <a:srgbClr val="FF9393"/>
            </a:fgClr>
            <a:bgClr>
              <a:schemeClr val="accent6"/>
            </a:bgClr>
          </a:patt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19075" indent="-219075"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 flipH="1">
            <a:off x="6119771" y="1777926"/>
            <a:ext cx="2658413" cy="687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2186075" y="3898913"/>
            <a:ext cx="1802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Inter-Interval </a:t>
            </a:r>
            <a:r>
              <a:rPr lang="en-US" b="1" dirty="0">
                <a:solidFill>
                  <a:schemeClr val="accent6"/>
                </a:solidFill>
              </a:rPr>
              <a:t>Variability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290508" y="2965390"/>
            <a:ext cx="1747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>
                    <a:alpha val="35000"/>
                  </a:srgbClr>
                </a:solidFill>
              </a:rPr>
              <a:t>Average Interval </a:t>
            </a:r>
            <a:r>
              <a:rPr lang="en-US" b="1" dirty="0">
                <a:solidFill>
                  <a:srgbClr val="FF0000">
                    <a:alpha val="35000"/>
                  </a:srgbClr>
                </a:solidFill>
              </a:rPr>
              <a:t>Uncertainty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116386" y="2664401"/>
            <a:ext cx="1613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5">
                    <a:alpha val="35000"/>
                  </a:schemeClr>
                </a:solidFill>
              </a:rPr>
              <a:t>Intra-Interval </a:t>
            </a:r>
            <a:r>
              <a:rPr lang="en-US" b="1" dirty="0">
                <a:solidFill>
                  <a:schemeClr val="accent5">
                    <a:alpha val="35000"/>
                  </a:schemeClr>
                </a:solidFill>
              </a:rPr>
              <a:t>Variability</a:t>
            </a:r>
          </a:p>
        </p:txBody>
      </p:sp>
      <p:cxnSp>
        <p:nvCxnSpPr>
          <p:cNvPr id="37" name="Straight Arrow Connector 36"/>
          <p:cNvCxnSpPr/>
          <p:nvPr/>
        </p:nvCxnSpPr>
        <p:spPr bwMode="auto">
          <a:xfrm flipH="1">
            <a:off x="8575209" y="1087401"/>
            <a:ext cx="15115" cy="69609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/>
            </a:solidFill>
            <a:prstDash val="sysDash"/>
            <a:round/>
            <a:headEnd type="none" w="med" len="med"/>
            <a:tailEnd type="arrow" w="med" len="med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6949332" y="1028247"/>
            <a:ext cx="1560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pattFill prst="pct60">
                  <a:fgClr>
                    <a:schemeClr val="accent5"/>
                  </a:fgClr>
                  <a:bgClr>
                    <a:schemeClr val="bg1"/>
                  </a:bgClr>
                </a:pattFill>
              </a:rPr>
              <a:t>Risk Tolerance </a:t>
            </a:r>
            <a:endParaRPr lang="en-US" b="1" dirty="0">
              <a:pattFill prst="pct60">
                <a:fgClr>
                  <a:schemeClr val="accent5"/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7899662" y="1992430"/>
            <a:ext cx="503406" cy="432413"/>
          </a:xfrm>
          <a:prstGeom prst="rect">
            <a:avLst/>
          </a:prstGeom>
          <a:pattFill prst="wdDnDiag">
            <a:fgClr>
              <a:srgbClr val="FF9393"/>
            </a:fgClr>
            <a:bgClr>
              <a:srgbClr val="99B2DF"/>
            </a:bgClr>
          </a:patt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19075" indent="-219075"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0" name="TextBox 52"/>
          <p:cNvSpPr txBox="1"/>
          <p:nvPr/>
        </p:nvSpPr>
        <p:spPr>
          <a:xfrm>
            <a:off x="7705481" y="3584546"/>
            <a:ext cx="1545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/>
              <a:t>Operating Reserve Need</a:t>
            </a:r>
            <a:endParaRPr lang="en-US" sz="1800" b="1" dirty="0"/>
          </a:p>
        </p:txBody>
      </p:sp>
      <p:sp>
        <p:nvSpPr>
          <p:cNvPr id="41" name="Rectangle 40"/>
          <p:cNvSpPr/>
          <p:nvPr/>
        </p:nvSpPr>
        <p:spPr bwMode="auto">
          <a:xfrm>
            <a:off x="7893412" y="1620203"/>
            <a:ext cx="516674" cy="137930"/>
          </a:xfrm>
          <a:prstGeom prst="rect">
            <a:avLst/>
          </a:prstGeom>
          <a:pattFill prst="wdDnDiag">
            <a:fgClr>
              <a:srgbClr val="99B2DF"/>
            </a:fgClr>
            <a:bgClr>
              <a:schemeClr val="bg1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19075" indent="-219075"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 bwMode="auto">
          <a:xfrm flipV="1">
            <a:off x="8508572" y="1854609"/>
            <a:ext cx="42544" cy="181051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43" name="Rectangle 42"/>
          <p:cNvSpPr/>
          <p:nvPr/>
        </p:nvSpPr>
        <p:spPr bwMode="auto">
          <a:xfrm>
            <a:off x="7893472" y="1618076"/>
            <a:ext cx="516614" cy="182401"/>
          </a:xfrm>
          <a:prstGeom prst="rect">
            <a:avLst/>
          </a:prstGeom>
          <a:solidFill>
            <a:schemeClr val="tx2">
              <a:lumMod val="40000"/>
              <a:lumOff val="60000"/>
              <a:alpha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19075" indent="-219075"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870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0" grpId="0" animBg="1"/>
      <p:bldP spid="29" grpId="0" animBg="1"/>
      <p:bldP spid="30" grpId="0" animBg="1"/>
      <p:bldP spid="31" grpId="0" animBg="1"/>
      <p:bldP spid="32" grpId="0" animBg="1"/>
      <p:bldP spid="34" grpId="0"/>
      <p:bldP spid="35" grpId="0"/>
      <p:bldP spid="36" grpId="0"/>
      <p:bldP spid="38" grpId="0"/>
      <p:bldP spid="39" grpId="0" animBg="1"/>
      <p:bldP spid="41" grpId="0" animBg="1"/>
      <p:bldP spid="43" grpId="0" animBg="1"/>
      <p:bldP spid="4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Meeting Operating Reserve Needs Implicitly Through Advanced Scheduling Applications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0929076"/>
              </p:ext>
            </p:extLst>
          </p:nvPr>
        </p:nvGraphicFramePr>
        <p:xfrm>
          <a:off x="537210" y="1497330"/>
          <a:ext cx="8241030" cy="43170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7010"/>
                <a:gridCol w="2635993"/>
                <a:gridCol w="2858027"/>
              </a:tblGrid>
              <a:tr h="863409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effectLst/>
                        </a:rPr>
                        <a:t>Three Central Needs </a:t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</a:rPr>
                        <a:t>for Reserve</a:t>
                      </a:r>
                      <a:endParaRPr lang="en-US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Explicit Reserve </a:t>
                      </a:r>
                      <a:br>
                        <a:rPr lang="en-US" sz="1800" kern="1200" dirty="0">
                          <a:effectLst/>
                        </a:rPr>
                      </a:br>
                      <a:r>
                        <a:rPr lang="en-US" sz="1800" kern="1200" dirty="0">
                          <a:effectLst/>
                        </a:rPr>
                        <a:t>Requirement</a:t>
                      </a:r>
                      <a:endParaRPr lang="en-US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Implicitly Scheduled Flexibility</a:t>
                      </a:r>
                      <a:endParaRPr lang="en-US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63409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1. Variability occurring within the interval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effectLst/>
                        </a:rPr>
                        <a:t>Reserve Requirements (e.g., regulation reserve)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effectLst/>
                        </a:rPr>
                        <a:t>Shorter scheduling intervals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151213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2. Variability anticipated beyond the interval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Reserve Requirements (e.g., flexible ramping reserve)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effectLst/>
                        </a:rPr>
                        <a:t>Time-coupled multi-period dispatch w/ longer </a:t>
                      </a:r>
                      <a:r>
                        <a:rPr lang="en-US" sz="1800" dirty="0" smtClean="0">
                          <a:effectLst/>
                        </a:rPr>
                        <a:t>look-ahead horizons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439016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</a:rPr>
                        <a:t>3. Uncertainty of future conditions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effectLst/>
                        </a:rPr>
                        <a:t>Reserve Requirements (e.g., contingency reserve)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effectLst/>
                        </a:rPr>
                        <a:t>Stochastic or robust unit commitment and dispatch </a:t>
                      </a:r>
                      <a:r>
                        <a:rPr lang="en-US" sz="1800" dirty="0" smtClean="0">
                          <a:effectLst/>
                        </a:rPr>
                        <a:t>meeting multiple scenarios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329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Approach – Three Studies, Three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Study the impact of dynamic reserve and advanced scheduling for each of the three reserve needs</a:t>
            </a:r>
          </a:p>
          <a:p>
            <a:pPr lvl="1"/>
            <a:r>
              <a:rPr lang="en-US" sz="1800" b="1" dirty="0" smtClean="0"/>
              <a:t>Study 1: </a:t>
            </a:r>
            <a:r>
              <a:rPr lang="en-US" sz="1800" dirty="0" smtClean="0"/>
              <a:t>Variability within the scheduling interval (</a:t>
            </a:r>
            <a:r>
              <a:rPr lang="en-US" sz="1800" i="1" dirty="0" smtClean="0"/>
              <a:t>Intra-Interval Variability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b="1" dirty="0" smtClean="0"/>
              <a:t>Study 2: </a:t>
            </a:r>
            <a:r>
              <a:rPr lang="en-US" sz="1800" dirty="0" smtClean="0"/>
              <a:t>Variability beyond the scheduling interval (</a:t>
            </a:r>
            <a:r>
              <a:rPr lang="en-US" sz="1800" i="1" dirty="0" smtClean="0"/>
              <a:t>Inter-Interval Variability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b="1" dirty="0" smtClean="0"/>
              <a:t>Study 3: </a:t>
            </a:r>
            <a:r>
              <a:rPr lang="en-US" sz="1800" dirty="0" smtClean="0"/>
              <a:t>Uncertainty throughout (</a:t>
            </a:r>
            <a:r>
              <a:rPr lang="en-US" sz="1800" i="1" dirty="0" smtClean="0"/>
              <a:t>Uncertainty</a:t>
            </a:r>
            <a:r>
              <a:rPr lang="en-US" sz="1800" dirty="0" smtClean="0"/>
              <a:t>)</a:t>
            </a:r>
          </a:p>
          <a:p>
            <a:r>
              <a:rPr lang="en-US" dirty="0" smtClean="0"/>
              <a:t>Determine dynamic reserve requirements by using detailed, but attainable data to meet each of the three needs</a:t>
            </a:r>
          </a:p>
          <a:p>
            <a:r>
              <a:rPr lang="en-US" b="1" dirty="0" smtClean="0"/>
              <a:t>Case 1</a:t>
            </a:r>
            <a:r>
              <a:rPr lang="en-US" dirty="0" smtClean="0"/>
              <a:t>: Simulate base case without dynamic reserve or advanced scheduling</a:t>
            </a:r>
          </a:p>
          <a:p>
            <a:r>
              <a:rPr lang="en-US" b="1" dirty="0" smtClean="0"/>
              <a:t>Case 2</a:t>
            </a:r>
            <a:r>
              <a:rPr lang="en-US" dirty="0" smtClean="0"/>
              <a:t>: Simulate the advanced scheduling case</a:t>
            </a:r>
          </a:p>
          <a:p>
            <a:r>
              <a:rPr lang="en-US" b="1" dirty="0" smtClean="0"/>
              <a:t>Case 3</a:t>
            </a:r>
            <a:r>
              <a:rPr lang="en-US" dirty="0" smtClean="0"/>
              <a:t>: Simulate the dynamic reserve case</a:t>
            </a:r>
          </a:p>
          <a:p>
            <a:r>
              <a:rPr lang="en-US" dirty="0" smtClean="0"/>
              <a:t>Compare the cases in terms of reliability (inability to meet load, </a:t>
            </a:r>
            <a:r>
              <a:rPr lang="en-US" i="1" dirty="0" smtClean="0"/>
              <a:t>penalties</a:t>
            </a:r>
            <a:r>
              <a:rPr lang="en-US" dirty="0" smtClean="0"/>
              <a:t>) and efficiency (</a:t>
            </a:r>
            <a:r>
              <a:rPr lang="en-US" i="1" dirty="0" smtClean="0"/>
              <a:t>overall production costs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These three studies are first performed on IEEE RTS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05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Scheduling Cycle Definitions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758" y="1538649"/>
            <a:ext cx="5866130" cy="386778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31167" y="5715000"/>
            <a:ext cx="30941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PSO: Power Systems Optimizer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09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2014 PowerPoint Theme">
  <a:themeElements>
    <a:clrScheme name="EPRI Color Theme 2015">
      <a:dk1>
        <a:srgbClr val="000000"/>
      </a:dk1>
      <a:lt1>
        <a:srgbClr val="FFFFFF"/>
      </a:lt1>
      <a:dk2>
        <a:srgbClr val="000099"/>
      </a:dk2>
      <a:lt2>
        <a:srgbClr val="595959"/>
      </a:lt2>
      <a:accent1>
        <a:srgbClr val="006699"/>
      </a:accent1>
      <a:accent2>
        <a:srgbClr val="A50021"/>
      </a:accent2>
      <a:accent3>
        <a:srgbClr val="30BE30"/>
      </a:accent3>
      <a:accent4>
        <a:srgbClr val="FF8000"/>
      </a:accent4>
      <a:accent5>
        <a:srgbClr val="8409FF"/>
      </a:accent5>
      <a:accent6>
        <a:srgbClr val="FFCC00"/>
      </a:accent6>
      <a:hlink>
        <a:srgbClr val="0000FF"/>
      </a:hlink>
      <a:folHlink>
        <a:srgbClr val="FF00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219075" marR="0" indent="-219075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219075" marR="0" indent="-219075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3">
        <a:dk1>
          <a:srgbClr val="000000"/>
        </a:dk1>
        <a:lt1>
          <a:srgbClr val="FFFFFF"/>
        </a:lt1>
        <a:dk2>
          <a:srgbClr val="0013C5"/>
        </a:dk2>
        <a:lt2>
          <a:srgbClr val="B2B2B2"/>
        </a:lt2>
        <a:accent1>
          <a:srgbClr val="B04359"/>
        </a:accent1>
        <a:accent2>
          <a:srgbClr val="006699"/>
        </a:accent2>
        <a:accent3>
          <a:srgbClr val="FFFFFF"/>
        </a:accent3>
        <a:accent4>
          <a:srgbClr val="000000"/>
        </a:accent4>
        <a:accent5>
          <a:srgbClr val="D4B0B5"/>
        </a:accent5>
        <a:accent6>
          <a:srgbClr val="005C8A"/>
        </a:accent6>
        <a:hlink>
          <a:srgbClr val="FFA432"/>
        </a:hlink>
        <a:folHlink>
          <a:srgbClr val="4FE37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14">
        <a:dk1>
          <a:srgbClr val="000000"/>
        </a:dk1>
        <a:lt1>
          <a:srgbClr val="FFFFFF"/>
        </a:lt1>
        <a:dk2>
          <a:srgbClr val="0013C5"/>
        </a:dk2>
        <a:lt2>
          <a:srgbClr val="B2B2B2"/>
        </a:lt2>
        <a:accent1>
          <a:srgbClr val="A50021"/>
        </a:accent1>
        <a:accent2>
          <a:srgbClr val="006699"/>
        </a:accent2>
        <a:accent3>
          <a:srgbClr val="FFFFFF"/>
        </a:accent3>
        <a:accent4>
          <a:srgbClr val="000000"/>
        </a:accent4>
        <a:accent5>
          <a:srgbClr val="CFAAAB"/>
        </a:accent5>
        <a:accent6>
          <a:srgbClr val="005C8A"/>
        </a:accent6>
        <a:hlink>
          <a:srgbClr val="FFA432"/>
        </a:hlink>
        <a:folHlink>
          <a:srgbClr val="4FE37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15">
        <a:dk1>
          <a:srgbClr val="000000"/>
        </a:dk1>
        <a:lt1>
          <a:srgbClr val="FFFFFF"/>
        </a:lt1>
        <a:dk2>
          <a:srgbClr val="0013C5"/>
        </a:dk2>
        <a:lt2>
          <a:srgbClr val="B2B2B2"/>
        </a:lt2>
        <a:accent1>
          <a:srgbClr val="A50021"/>
        </a:accent1>
        <a:accent2>
          <a:srgbClr val="006699"/>
        </a:accent2>
        <a:accent3>
          <a:srgbClr val="FFFFFF"/>
        </a:accent3>
        <a:accent4>
          <a:srgbClr val="000000"/>
        </a:accent4>
        <a:accent5>
          <a:srgbClr val="CFAAAB"/>
        </a:accent5>
        <a:accent6>
          <a:srgbClr val="005C8A"/>
        </a:accent6>
        <a:hlink>
          <a:srgbClr val="FF9933"/>
        </a:hlink>
        <a:folHlink>
          <a:srgbClr val="4FE37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16">
        <a:dk1>
          <a:srgbClr val="000000"/>
        </a:dk1>
        <a:lt1>
          <a:srgbClr val="FFFFFF"/>
        </a:lt1>
        <a:dk2>
          <a:srgbClr val="0013C5"/>
        </a:dk2>
        <a:lt2>
          <a:srgbClr val="B2B2B2"/>
        </a:lt2>
        <a:accent1>
          <a:srgbClr val="A50021"/>
        </a:accent1>
        <a:accent2>
          <a:srgbClr val="006699"/>
        </a:accent2>
        <a:accent3>
          <a:srgbClr val="FFFFFF"/>
        </a:accent3>
        <a:accent4>
          <a:srgbClr val="000000"/>
        </a:accent4>
        <a:accent5>
          <a:srgbClr val="CFAAAB"/>
        </a:accent5>
        <a:accent6>
          <a:srgbClr val="005C8A"/>
        </a:accent6>
        <a:hlink>
          <a:srgbClr val="FF9933"/>
        </a:hlink>
        <a:folHlink>
          <a:srgbClr val="33CC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 PowerPoint Template [Read-Only]" id="{D25B4025-0870-42F8-8924-12CDD69400CF}" vid="{5B90178D-C6D4-4841-A5B2-C2E34E0157DE}"/>
    </a:ext>
  </a:extLst>
</a:theme>
</file>

<file path=ppt/theme/theme10.xml><?xml version="1.0" encoding="utf-8"?>
<a:theme xmlns:a="http://schemas.openxmlformats.org/drawingml/2006/main" name="8_nyiso_standard">
  <a:themeElements>
    <a:clrScheme name="1_nyiso_standa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nyiso_standard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nyiso_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nyiso_standard">
  <a:themeElements>
    <a:clrScheme name="1_nyiso_standa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nyiso_standard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nyiso_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0_nyiso_standard">
  <a:themeElements>
    <a:clrScheme name="1_nyiso_standa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nyiso_standard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nyiso_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1_nyiso_standard">
  <a:themeElements>
    <a:clrScheme name="1_nyiso_standa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nyiso_standard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nyiso_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2_nyiso_standard">
  <a:themeElements>
    <a:clrScheme name="1_nyiso_standa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nyiso_standard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nyiso_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3_nyiso_standard">
  <a:themeElements>
    <a:clrScheme name="1_nyiso_standa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nyiso_standard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nyiso_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4_nyiso_standard">
  <a:themeElements>
    <a:clrScheme name="nyiso_standa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yiso_standard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yiso_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yiso_standa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yiso_standa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yiso_standa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yiso_standa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yiso_standa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yiso_standa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yiso_standa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yiso_standa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yiso_standa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yiso_standa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yiso_standa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yiso_standard">
  <a:themeElements>
    <a:clrScheme name="nyiso_standa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yiso_standard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yiso_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yiso_standa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yiso_standa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yiso_standa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yiso_standa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yiso_standa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yiso_standa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yiso_standa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yiso_standa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yiso_standa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yiso_standa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yiso_standa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nyiso_standard">
  <a:themeElements>
    <a:clrScheme name="1_nyiso_standa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nyiso_standard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nyiso_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nyiso_standard">
  <a:themeElements>
    <a:clrScheme name="1_nyiso_standa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nyiso_standard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nyiso_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nyiso_standard">
  <a:themeElements>
    <a:clrScheme name="1_nyiso_standa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nyiso_standard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nyiso_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nyiso_standard">
  <a:themeElements>
    <a:clrScheme name="1_nyiso_standa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nyiso_standard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nyiso_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nyiso_standard">
  <a:themeElements>
    <a:clrScheme name="1_nyiso_standa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nyiso_standard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nyiso_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nyiso_standard">
  <a:themeElements>
    <a:clrScheme name="1_nyiso_standa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nyiso_standard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nyiso_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nyiso_standard">
  <a:themeElements>
    <a:clrScheme name="1_nyiso_standa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nyiso_standard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nyiso_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yiso_standa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yiso_standa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9d4eb815-23ed-48d9-b0c1-2b9ce0016f4e">EPRI PowerPoint Template</Category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7101F030D76349B9BDDCB7E839049A" ma:contentTypeVersion="1" ma:contentTypeDescription="Create a new document." ma:contentTypeScope="" ma:versionID="734fc11b70f2696fea1b768389187637">
  <xsd:schema xmlns:xsd="http://www.w3.org/2001/XMLSchema" xmlns:xs="http://www.w3.org/2001/XMLSchema" xmlns:p="http://schemas.microsoft.com/office/2006/metadata/properties" xmlns:ns2="9d4eb815-23ed-48d9-b0c1-2b9ce0016f4e" targetNamespace="http://schemas.microsoft.com/office/2006/metadata/properties" ma:root="true" ma:fieldsID="2b4a09c436e99444c649b2400fdb07dc" ns2:_="">
    <xsd:import namespace="9d4eb815-23ed-48d9-b0c1-2b9ce0016f4e"/>
    <xsd:element name="properties">
      <xsd:complexType>
        <xsd:sequence>
          <xsd:element name="documentManagement">
            <xsd:complexType>
              <xsd:all>
                <xsd:element ref="ns2:Catego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4eb815-23ed-48d9-b0c1-2b9ce0016f4e" elementFormDefault="qualified">
    <xsd:import namespace="http://schemas.microsoft.com/office/2006/documentManagement/types"/>
    <xsd:import namespace="http://schemas.microsoft.com/office/infopath/2007/PartnerControls"/>
    <xsd:element name="Category" ma:index="8" nillable="true" ma:displayName="Category" ma:format="Dropdown" ma:internalName="Category">
      <xsd:simpleType>
        <xsd:restriction base="dms:Choice">
          <xsd:enumeration value="EPRI PowerPoint Template"/>
          <xsd:enumeration value="Design Templates"/>
          <xsd:enumeration value="EPRI Letterhead"/>
          <xsd:enumeration value="Events, Conferences, Meetings"/>
          <xsd:enumeration value="Miscellaneou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C6E9BCE-9EDD-4F81-AF5E-3DE4F7D6F1E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1E775E-621D-4D94-A60D-4CA2EB6F1B06}">
  <ds:schemaRefs>
    <ds:schemaRef ds:uri="http://schemas.microsoft.com/office/2006/documentManagement/types"/>
    <ds:schemaRef ds:uri="http://purl.org/dc/elements/1.1/"/>
    <ds:schemaRef ds:uri="http://purl.org/dc/terms/"/>
    <ds:schemaRef ds:uri="9d4eb815-23ed-48d9-b0c1-2b9ce0016f4e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3549B02-E6D3-4BB8-854C-6D7D0DC016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4eb815-23ed-48d9-b0c1-2b9ce0016f4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2015 PowerPoint Template</Template>
  <TotalTime>22784</TotalTime>
  <Words>1267</Words>
  <Application>Microsoft Office PowerPoint</Application>
  <PresentationFormat>On-screen Show (4:3)</PresentationFormat>
  <Paragraphs>283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16</vt:i4>
      </vt:variant>
      <vt:variant>
        <vt:lpstr>Slide Titles</vt:lpstr>
      </vt:variant>
      <vt:variant>
        <vt:i4>21</vt:i4>
      </vt:variant>
    </vt:vector>
  </HeadingPairs>
  <TitlesOfParts>
    <vt:vector size="44" baseType="lpstr">
      <vt:lpstr>Arial</vt:lpstr>
      <vt:lpstr>Arial Black</vt:lpstr>
      <vt:lpstr>Arial Narrow</vt:lpstr>
      <vt:lpstr>Calibri</vt:lpstr>
      <vt:lpstr>Times New Roman</vt:lpstr>
      <vt:lpstr>Verdana</vt:lpstr>
      <vt:lpstr>Wingdings</vt:lpstr>
      <vt:lpstr>1_2014 PowerPoint Theme</vt:lpstr>
      <vt:lpstr>nyiso_standard</vt:lpstr>
      <vt:lpstr>1_nyiso_standard</vt:lpstr>
      <vt:lpstr>2_nyiso_standard</vt:lpstr>
      <vt:lpstr>3_nyiso_standard</vt:lpstr>
      <vt:lpstr>4_nyiso_standard</vt:lpstr>
      <vt:lpstr>5_nyiso_standard</vt:lpstr>
      <vt:lpstr>6_nyiso_standard</vt:lpstr>
      <vt:lpstr>7_nyiso_standard</vt:lpstr>
      <vt:lpstr>8_nyiso_standard</vt:lpstr>
      <vt:lpstr>9_nyiso_standard</vt:lpstr>
      <vt:lpstr>10_nyiso_standard</vt:lpstr>
      <vt:lpstr>11_nyiso_standard</vt:lpstr>
      <vt:lpstr>12_nyiso_standard</vt:lpstr>
      <vt:lpstr>13_nyiso_standard</vt:lpstr>
      <vt:lpstr>14_nyiso_standard</vt:lpstr>
      <vt:lpstr>Stochastic Approaches for Reserve Determination and Operational Planning</vt:lpstr>
      <vt:lpstr>Agenda</vt:lpstr>
      <vt:lpstr>Definitions (for this presentation)</vt:lpstr>
      <vt:lpstr>Impact of Holding Reserve</vt:lpstr>
      <vt:lpstr>Operating Reserve Need</vt:lpstr>
      <vt:lpstr>Three Central Reserve Needs</vt:lpstr>
      <vt:lpstr>Meeting Operating Reserve Needs Implicitly Through Advanced Scheduling Applications</vt:lpstr>
      <vt:lpstr>Case Study Approach – Three Studies, Three Cases</vt:lpstr>
      <vt:lpstr>Scheduling Cycle Definitions</vt:lpstr>
      <vt:lpstr>Explicit vs. implicit – Intra-Interval variability</vt:lpstr>
      <vt:lpstr>Dynamic Reserve Requirements – Intra-Interval variability</vt:lpstr>
      <vt:lpstr>Time/Cycle Model – Intra-interval Variability Study</vt:lpstr>
      <vt:lpstr>Results – Intra-Interval Variability</vt:lpstr>
      <vt:lpstr>Dynamic Reserve Requirements – Uncertainty</vt:lpstr>
      <vt:lpstr>Uncertainty Driven Reserve Requirements</vt:lpstr>
      <vt:lpstr>Time/Cycle Model – Uncertainty Case </vt:lpstr>
      <vt:lpstr>Results - Uncertainty</vt:lpstr>
      <vt:lpstr>CAISO Case Study</vt:lpstr>
      <vt:lpstr>CAISO STUDY RESULTS: COSTS &amp; RELIABILITY</vt:lpstr>
      <vt:lpstr>Case Study Results and Takeaways</vt:lpstr>
      <vt:lpstr>PowerPoint Presentation</vt:lpstr>
    </vt:vector>
  </TitlesOfParts>
  <Company>Electric Power Research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Title Subtitle</dc:title>
  <dc:subject>Version 1.0</dc:subject>
  <dc:creator>Neenan, Bernard</dc:creator>
  <dc:description>© 2015 Electric Power Research Institute, Inc. All rights reserved.</dc:description>
  <cp:lastModifiedBy>Ela, Erik</cp:lastModifiedBy>
  <cp:revision>191</cp:revision>
  <cp:lastPrinted>2015-01-19T21:37:08Z</cp:lastPrinted>
  <dcterms:created xsi:type="dcterms:W3CDTF">2015-01-19T14:39:47Z</dcterms:created>
  <dcterms:modified xsi:type="dcterms:W3CDTF">2016-07-19T12:22:29Z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0x010100D67101F030D76349B9BDDCB7E839049A</vt:lpwstr>
  </property>
</Properties>
</file>