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413" r:id="rId3"/>
    <p:sldId id="396" r:id="rId4"/>
    <p:sldId id="426" r:id="rId5"/>
    <p:sldId id="397" r:id="rId6"/>
    <p:sldId id="398" r:id="rId7"/>
    <p:sldId id="427" r:id="rId8"/>
    <p:sldId id="428" r:id="rId9"/>
    <p:sldId id="424" r:id="rId10"/>
    <p:sldId id="430" r:id="rId11"/>
    <p:sldId id="441" r:id="rId12"/>
    <p:sldId id="445" r:id="rId13"/>
    <p:sldId id="432" r:id="rId14"/>
    <p:sldId id="446" r:id="rId15"/>
    <p:sldId id="434" r:id="rId16"/>
    <p:sldId id="435" r:id="rId17"/>
    <p:sldId id="436" r:id="rId18"/>
    <p:sldId id="438" r:id="rId19"/>
    <p:sldId id="418" r:id="rId20"/>
    <p:sldId id="439" r:id="rId21"/>
    <p:sldId id="313" r:id="rId22"/>
    <p:sldId id="440" r:id="rId23"/>
    <p:sldId id="364" r:id="rId24"/>
    <p:sldId id="385" r:id="rId25"/>
    <p:sldId id="442" r:id="rId26"/>
    <p:sldId id="443" r:id="rId27"/>
    <p:sldId id="444" r:id="rId28"/>
    <p:sldId id="412" r:id="rId29"/>
    <p:sldId id="411" r:id="rId30"/>
    <p:sldId id="42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DBB"/>
    <a:srgbClr val="0065B0"/>
    <a:srgbClr val="DAE4F1"/>
    <a:srgbClr val="161986"/>
    <a:srgbClr val="245590"/>
    <a:srgbClr val="F2D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152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17BCE2F-D61D-4E62-9703-CE4355CD4BE1}" type="datetimeFigureOut">
              <a:rPr lang="en-US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89C0AE-FA5D-4CAC-A347-B98AF004D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757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A9F68A-0DBD-43D5-954F-5B0E34CD104D}" type="datetimeFigureOut">
              <a:rPr lang="en-US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3FFB0F-448F-4553-814C-95956908C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07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E9D18D-4FE8-4E69-AB97-47DCCDB42C71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9313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rPr>
              <a:t>By the end of the day, the SCE transmission system experienced thirteen 500 kV line faults and the LADWP system experienced two 287 kV faults as a result of the fire. Four of these fault events resulted in the loss of a significant amount of solar PV generation. 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8F5048-40C7-42E4-A2D8-FD919BA8164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262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B4D52-7752-4160-A4ED-42351A7C8B9E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C20E-1F2E-4809-B9E2-100F2AADB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F15D5-664D-4166-BEB2-649C5FC411C1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EEC-13A4-413A-89D0-B2CAFE790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D26E3-C47E-47D3-B8B6-7C53A07724D2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CCEA-27B6-4C84-9D21-A548A690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9ABB7-3E9B-4558-9D5A-6BCB7E7A97E6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4B61-D119-4C2A-B0FD-8BB9E4349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87D49-BA43-4CF9-ABCD-511C91B280BF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44AA-0150-4A50-A27C-0310240D4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A9384-A90F-4C15-852B-FB0ABE71D7AD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21DF-A11E-4644-91CD-53DC8D5D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DD919-FBDB-4A20-8E87-A04FB6715194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2E9A-6385-4C30-BDC6-E81C10C42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155F-F144-4D8C-9D16-BCD17CDD77B1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3F67-2221-4A6C-A554-369E8559B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D7581-28B6-4ADD-A7B4-37A8C7D95264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EDC-486C-486D-91C3-F0BB61E19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1BC26-BD70-40D8-A0C3-69D3860EFADC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279-1404-4E11-81FA-B82ECB6FD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3AF3-111C-4AE1-9955-A329989DC8C6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DB8F-D98A-42F3-AE15-FEC73D37F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AEA71C-8497-4F61-B283-0D40FB02EC6D}" type="datetime1">
              <a:rPr lang="en-US" smtClean="0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CEE0F-0A67-4BAA-86C5-A7ABFBF9A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05900" cy="1944197"/>
          </a:xfrm>
        </p:spPr>
        <p:txBody>
          <a:bodyPr/>
          <a:lstStyle/>
          <a:p>
            <a:pPr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Robust </a:t>
            </a:r>
            <a:r>
              <a:rPr lang="en-US" sz="3600" b="1" kern="0" dirty="0">
                <a:solidFill>
                  <a:srgbClr val="0070C0"/>
                </a:solidFill>
              </a:rPr>
              <a:t>Bus Frequency Estimation for Power System Monitoring and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35504-A795-49E7-B3EC-537AD170FF4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73730" name="Picture 2" descr="Image result for Mississippi State Univers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562600"/>
            <a:ext cx="1666432" cy="68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423068"/>
            <a:ext cx="3886200" cy="43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US" altLang="zh-CN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IEEE PES GM 2019 Panel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Local Frequency Measurements for System Control </a:t>
            </a:r>
            <a:endParaRPr lang="en-US" sz="2000" b="1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dirty="0">
                <a:latin typeface="+mj-lt"/>
                <a:ea typeface="ＭＳ Ｐゴシック" pitchFamily="34" charset="-128"/>
              </a:rPr>
              <a:t>Assistant Professor</a:t>
            </a:r>
          </a:p>
          <a:p>
            <a:pPr algn="ctr" eaLnBrk="1" hangingPunct="1"/>
            <a:r>
              <a:rPr lang="en-US" sz="2000" dirty="0">
                <a:latin typeface="+mj-lt"/>
                <a:ea typeface="ＭＳ Ｐゴシック" pitchFamily="34" charset="-128"/>
              </a:rPr>
              <a:t>Department of Electrical and Computer Engineering</a:t>
            </a:r>
          </a:p>
          <a:p>
            <a:pPr algn="ctr" eaLnBrk="1" hangingPunct="1"/>
            <a:r>
              <a:rPr lang="en-US" sz="2000" dirty="0">
                <a:latin typeface="+mj-lt"/>
                <a:ea typeface="ＭＳ Ｐゴシック" pitchFamily="34" charset="-128"/>
              </a:rPr>
              <a:t>Mississippi State University</a:t>
            </a:r>
          </a:p>
          <a:p>
            <a:pPr algn="ctr" eaLnBrk="1" hangingPunct="1"/>
            <a:r>
              <a:rPr lang="en-US" sz="2000" dirty="0">
                <a:latin typeface="+mj-lt"/>
                <a:ea typeface="ＭＳ Ｐゴシック" pitchFamily="34" charset="-128"/>
              </a:rPr>
              <a:t>Starkville, MS, 39762, USA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65760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600" b="1" dirty="0">
                <a:latin typeface="+mj-lt"/>
                <a:ea typeface="ＭＳ Ｐゴシック" pitchFamily="34" charset="-128"/>
              </a:rPr>
              <a:t>Junbo Zhao, Ph.D.</a:t>
            </a:r>
          </a:p>
        </p:txBody>
      </p:sp>
      <p:sp>
        <p:nvSpPr>
          <p:cNvPr id="9" name="Rectangle 8"/>
          <p:cNvSpPr/>
          <p:nvPr/>
        </p:nvSpPr>
        <p:spPr>
          <a:xfrm>
            <a:off x="1451019" y="5638800"/>
            <a:ext cx="59425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200" dirty="0" smtClean="0">
                <a:solidFill>
                  <a:srgbClr val="235DBB"/>
                </a:solidFill>
                <a:latin typeface="+mj-lt"/>
                <a:ea typeface="ＭＳ Ｐゴシック" pitchFamily="34" charset="-128"/>
              </a:rPr>
              <a:t>Acknowledgement-Professor Lamine Mili and Federico Milano</a:t>
            </a:r>
            <a:endParaRPr lang="en-US" sz="2200" dirty="0">
              <a:solidFill>
                <a:srgbClr val="235DBB"/>
              </a:solidFill>
              <a:latin typeface="+mj-lt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831" y="914400"/>
            <a:ext cx="8773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altLang="zh-CN" sz="2800" dirty="0">
                <a:latin typeface="+mn-lt"/>
              </a:rPr>
              <a:t>Since </a:t>
            </a:r>
            <a:r>
              <a:rPr lang="en-US" altLang="zh-CN" sz="2800" dirty="0" smtClean="0">
                <a:latin typeface="+mn-lt"/>
              </a:rPr>
              <a:t>load </a:t>
            </a:r>
            <a:r>
              <a:rPr lang="en-US" altLang="zh-CN" sz="2800" dirty="0">
                <a:latin typeface="+mn-lt"/>
              </a:rPr>
              <a:t>current injections are negligible compared with that of the synchronous </a:t>
            </a:r>
            <a:r>
              <a:rPr lang="en-US" altLang="zh-CN" sz="2800" dirty="0" smtClean="0">
                <a:latin typeface="+mn-lt"/>
              </a:rPr>
              <a:t>generators</a:t>
            </a:r>
            <a:r>
              <a:rPr lang="en-US" sz="2800" dirty="0" smtClean="0">
                <a:latin typeface="+mn-lt"/>
              </a:rPr>
              <a:t>, we get</a:t>
            </a:r>
          </a:p>
        </p:txBody>
      </p:sp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Frequency Divider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820" y="1868507"/>
            <a:ext cx="4361905" cy="8952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3276600"/>
            <a:ext cx="4790476" cy="5523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753380"/>
            <a:ext cx="8773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lt"/>
              </a:rPr>
              <a:t>     It can be further rewritten as:</a:t>
            </a:r>
            <a:endParaRPr lang="en-US" sz="280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768673"/>
            <a:ext cx="8773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lt"/>
              </a:rPr>
              <a:t>     Taking time derivatives on both sides of </a:t>
            </a:r>
            <a:r>
              <a:rPr lang="en-US" altLang="zh-CN" sz="2800" dirty="0" smtClean="0">
                <a:latin typeface="+mn-lt"/>
              </a:rPr>
              <a:t>the above equation </a:t>
            </a:r>
            <a:r>
              <a:rPr lang="en-US" altLang="zh-CN" sz="2800" dirty="0">
                <a:latin typeface="+mn-lt"/>
              </a:rPr>
              <a:t>in rotating reference frame, i.e., </a:t>
            </a:r>
            <a:r>
              <a:rPr lang="en-US" altLang="zh-CN" sz="2800" dirty="0" err="1">
                <a:latin typeface="+mn-lt"/>
              </a:rPr>
              <a:t>dq</a:t>
            </a:r>
            <a:r>
              <a:rPr lang="en-US" altLang="zh-CN" sz="2800" dirty="0">
                <a:latin typeface="+mn-lt"/>
              </a:rPr>
              <a:t> frame, we get</a:t>
            </a:r>
            <a:endParaRPr lang="en-US" sz="2800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866" y="4722780"/>
            <a:ext cx="4457143" cy="780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8716" y="5496580"/>
                <a:ext cx="87738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dirty="0">
                    <a:latin typeface="+mn-lt"/>
                  </a:rPr>
                  <a:t> is the nominal rotor </a:t>
                </a:r>
                <a:r>
                  <a:rPr lang="en-US" altLang="zh-CN" sz="2800" dirty="0" smtClean="0">
                    <a:latin typeface="+mn-lt"/>
                  </a:rPr>
                  <a:t>speed.</a:t>
                </a:r>
                <a:endParaRPr lang="en-US" sz="2800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16" y="5496580"/>
                <a:ext cx="8773884" cy="523220"/>
              </a:xfrm>
              <a:prstGeom prst="rect">
                <a:avLst/>
              </a:prstGeom>
              <a:blipFill rotWithShape="0">
                <a:blip r:embed="rId5"/>
                <a:stretch>
                  <a:fillRect l="-1389"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733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831" y="1205805"/>
                <a:ext cx="877388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q"/>
                </a:pPr>
                <a:r>
                  <a:rPr lang="en-US" altLang="zh-CN" sz="2800" dirty="0" smtClean="0">
                    <a:latin typeface="+mn-lt"/>
                  </a:rPr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zh-CN" alt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8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CN" sz="2800" dirty="0" smtClean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zh-CN" alt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altLang="zh-CN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altLang="zh-CN" sz="2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dirty="0">
                    <a:latin typeface="+mn-lt"/>
                  </a:rPr>
                  <a:t>, the analytical relationship between bus frequency and generator rotor speeds can </a:t>
                </a:r>
                <a:r>
                  <a:rPr lang="en-US" altLang="zh-CN" sz="2800" dirty="0" smtClean="0">
                    <a:latin typeface="+mn-lt"/>
                  </a:rPr>
                  <a:t>be derived as</a:t>
                </a:r>
                <a:endParaRPr lang="en-US" sz="2800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1" y="1205805"/>
                <a:ext cx="8773884" cy="1384995"/>
              </a:xfrm>
              <a:prstGeom prst="rect">
                <a:avLst/>
              </a:prstGeom>
              <a:blipFill rotWithShape="0">
                <a:blip r:embed="rId2"/>
                <a:stretch>
                  <a:fillRect l="-1181" t="-4405" r="-2222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Frequency Divider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670518"/>
            <a:ext cx="8304315" cy="22467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i="1" dirty="0" smtClean="0">
                <a:solidFill>
                  <a:srgbClr val="0070C0"/>
                </a:solidFill>
                <a:latin typeface="+mn-lt"/>
              </a:rPr>
              <a:t>Remark</a:t>
            </a:r>
            <a:r>
              <a:rPr lang="en-US" altLang="zh-CN" sz="2800" dirty="0">
                <a:latin typeface="+mn-lt"/>
              </a:rPr>
              <a:t>: the bus frequency is correlated with each synchronous generator in the system, but the degree of participation of each generator on bus frequency is determined by the transmission </a:t>
            </a:r>
            <a:r>
              <a:rPr lang="en-US" altLang="zh-CN" sz="2800" dirty="0" smtClean="0">
                <a:latin typeface="+mn-lt"/>
              </a:rPr>
              <a:t>and generator parameters.</a:t>
            </a:r>
            <a:endParaRPr lang="en-US" sz="2800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729548"/>
            <a:ext cx="3352800" cy="6006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67000" y="2828990"/>
            <a:ext cx="3352800" cy="5238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66800" y="6047601"/>
            <a:ext cx="792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[R2</a:t>
            </a:r>
            <a:r>
              <a:rPr lang="en-US" sz="1200" dirty="0">
                <a:latin typeface="+mn-lt"/>
              </a:rPr>
              <a:t>] F. Milano and A. Ortega, “Frequency divider,” IEEE Trans. Power Syst., vol. 32, no. 2, pp. 1493–1501, Mar. 2017.</a:t>
            </a:r>
          </a:p>
        </p:txBody>
      </p:sp>
    </p:spTree>
    <p:extLst>
      <p:ext uri="{BB962C8B-B14F-4D97-AF65-F5344CB8AC3E}">
        <p14:creationId xmlns:p14="http://schemas.microsoft.com/office/powerpoint/2010/main" val="33653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" name="矩形 105"/>
              <p:cNvSpPr/>
              <p:nvPr/>
            </p:nvSpPr>
            <p:spPr>
              <a:xfrm>
                <a:off x="228600" y="1132850"/>
                <a:ext cx="8610600" cy="1055608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sz="2800" dirty="0"/>
                  <a:t> contains transmission system and generator </a:t>
                </a:r>
                <a:r>
                  <a:rPr lang="en-US" sz="2800" dirty="0" smtClean="0"/>
                  <a:t>parameters, </a:t>
                </a:r>
                <a:r>
                  <a:rPr lang="en-US" sz="2800" dirty="0"/>
                  <a:t>which has </a:t>
                </a:r>
                <a:r>
                  <a:rPr lang="en-US" sz="2800" dirty="0">
                    <a:solidFill>
                      <a:srgbClr val="C00000"/>
                    </a:solidFill>
                  </a:rPr>
                  <a:t>inherent 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uncertainties</a:t>
                </a:r>
                <a:r>
                  <a:rPr lang="en-US" sz="2800" dirty="0" smtClean="0">
                    <a:solidFill>
                      <a:srgbClr val="0070C0"/>
                    </a:solidFill>
                  </a:rPr>
                  <a:t>;</a:t>
                </a:r>
                <a:endParaRPr lang="en-US" altLang="zh-CN" sz="28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36" name="矩形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32850"/>
                <a:ext cx="8610600" cy="1055608"/>
              </a:xfrm>
              <a:prstGeom prst="round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sz="3600" b="1" dirty="0">
                <a:solidFill>
                  <a:srgbClr val="0070C0"/>
                </a:solidFill>
              </a:rPr>
              <a:t>Frequency Divider-Challenges</a:t>
            </a: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2209800"/>
            <a:ext cx="8610600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Dynamic simulation is required to obtain generator rotor speeds, which is challenging for large-scale system with various devices of different </a:t>
            </a:r>
            <a:r>
              <a:rPr lang="en-US" sz="2800" dirty="0" smtClean="0"/>
              <a:t>complexities;</a:t>
            </a:r>
            <a:endParaRPr lang="en-US" altLang="zh-CN" sz="2800" dirty="0"/>
          </a:p>
        </p:txBody>
      </p:sp>
      <p:sp>
        <p:nvSpPr>
          <p:cNvPr id="21" name="Rectangle 20"/>
          <p:cNvSpPr/>
          <p:nvPr/>
        </p:nvSpPr>
        <p:spPr>
          <a:xfrm>
            <a:off x="228600" y="3644205"/>
            <a:ext cx="8610600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The number of PMUs is limited and </a:t>
            </a:r>
            <a:r>
              <a:rPr lang="en-US" sz="2800" dirty="0">
                <a:solidFill>
                  <a:srgbClr val="0070C0"/>
                </a:solidFill>
              </a:rPr>
              <a:t>PMU only measures the bus frequency instead of generator internal rotor speed</a:t>
            </a:r>
            <a:r>
              <a:rPr lang="en-US" sz="2800" dirty="0"/>
              <a:t>;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8600" y="4989493"/>
            <a:ext cx="8644944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>PMU measurements may contain gross errors </a:t>
            </a:r>
            <a:r>
              <a:rPr lang="en-US" sz="2800" dirty="0"/>
              <a:t>due to GPS issues, impulsive noise, </a:t>
            </a:r>
            <a:r>
              <a:rPr lang="en-US" sz="2800" dirty="0" smtClean="0"/>
              <a:t>etc</a:t>
            </a:r>
            <a:r>
              <a:rPr lang="en-US" altLang="zh-CN" sz="2800" dirty="0" smtClean="0">
                <a:solidFill>
                  <a:schemeClr val="dk1"/>
                </a:solidFill>
                <a:latin typeface="+mj-lt"/>
              </a:rPr>
              <a:t>.</a:t>
            </a:r>
            <a:endParaRPr lang="zh-CN" altLang="en-US" sz="2800" dirty="0">
              <a:solidFill>
                <a:schemeClr val="dk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221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animBg="1"/>
      <p:bldP spid="21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Robust Bus Frequency Estimator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752" y="1108364"/>
            <a:ext cx="6956448" cy="41424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19200" y="5285487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Proposed decentralized-centralized bus frequency estimation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2710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105"/>
          <p:cNvSpPr/>
          <p:nvPr/>
        </p:nvSpPr>
        <p:spPr>
          <a:xfrm>
            <a:off x="228600" y="1132850"/>
            <a:ext cx="8610600" cy="105560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70C0"/>
                </a:solidFill>
              </a:rPr>
              <a:t>Dynamic simulation is NOT required </a:t>
            </a:r>
            <a:r>
              <a:rPr lang="en-US" sz="2800" dirty="0"/>
              <a:t>to obtain generator rotor speeds;</a:t>
            </a:r>
          </a:p>
        </p:txBody>
      </p:sp>
      <p:sp>
        <p:nvSpPr>
          <p:cNvPr id="38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sz="3600" b="1" dirty="0">
                <a:solidFill>
                  <a:srgbClr val="0070C0"/>
                </a:solidFill>
              </a:rPr>
              <a:t>Robust Bus Frequency Estimator</a:t>
            </a: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2209800"/>
            <a:ext cx="8610600" cy="224676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/>
              <a:t>The number of PMUs typically allows us to calculate </a:t>
            </a:r>
            <a:r>
              <a:rPr lang="en-US" sz="2800" dirty="0">
                <a:solidFill>
                  <a:srgbClr val="0070C0"/>
                </a:solidFill>
              </a:rPr>
              <a:t>generator terminal bus voltage and current phasors</a:t>
            </a:r>
            <a:r>
              <a:rPr lang="en-US" sz="2800" dirty="0"/>
              <a:t>;</a:t>
            </a:r>
          </a:p>
          <a:p>
            <a:r>
              <a:rPr lang="en-US" sz="2800" dirty="0"/>
              <a:t>      - It is prioritized to place limited PMUs on generator  </a:t>
            </a:r>
          </a:p>
          <a:p>
            <a:r>
              <a:rPr lang="en-US" sz="2800" dirty="0"/>
              <a:t>        point of interconnection for monitoring and model </a:t>
            </a:r>
          </a:p>
          <a:p>
            <a:r>
              <a:rPr lang="en-US" sz="2800" dirty="0"/>
              <a:t>        validation applications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8600" y="4419600"/>
            <a:ext cx="8610600" cy="95410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70C0"/>
                </a:solidFill>
              </a:rPr>
              <a:t>No requirement of new communication link </a:t>
            </a:r>
            <a:r>
              <a:rPr lang="en-US" sz="2800" dirty="0"/>
              <a:t>and the existing PDC can easily achieve that goal;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8600" y="5294293"/>
            <a:ext cx="8644944" cy="52322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n-US" sz="2800" dirty="0"/>
              <a:t>Robust estimator </a:t>
            </a:r>
            <a:r>
              <a:rPr lang="en-US" sz="2800" dirty="0" smtClean="0"/>
              <a:t>addresses </a:t>
            </a:r>
            <a:r>
              <a:rPr lang="en-US" sz="2800" dirty="0" smtClean="0">
                <a:solidFill>
                  <a:srgbClr val="0070C0"/>
                </a:solidFill>
              </a:rPr>
              <a:t>PMU </a:t>
            </a:r>
            <a:r>
              <a:rPr lang="en-US" sz="2800" dirty="0">
                <a:solidFill>
                  <a:srgbClr val="0070C0"/>
                </a:solidFill>
              </a:rPr>
              <a:t>data quality issues</a:t>
            </a:r>
            <a:r>
              <a:rPr lang="en-US" sz="2800" dirty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</p:spTree>
    <p:extLst>
      <p:ext uri="{BB962C8B-B14F-4D97-AF65-F5344CB8AC3E}">
        <p14:creationId xmlns:p14="http://schemas.microsoft.com/office/powerpoint/2010/main" val="255594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animBg="1"/>
      <p:bldP spid="21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831" y="1066800"/>
            <a:ext cx="8773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</a:rPr>
              <a:t>The electromechanical </a:t>
            </a:r>
            <a:r>
              <a:rPr lang="en-US" sz="2800" dirty="0">
                <a:latin typeface="+mn-lt"/>
              </a:rPr>
              <a:t>dynamics can be captured by the swing </a:t>
            </a:r>
            <a:r>
              <a:rPr lang="en-US" sz="2800" dirty="0" smtClean="0">
                <a:latin typeface="+mn-lt"/>
              </a:rPr>
              <a:t>equations as follows:</a:t>
            </a:r>
          </a:p>
        </p:txBody>
      </p:sp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Robust Bus Frequency Estimator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990905"/>
            <a:ext cx="3771429" cy="1438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9601" y="3339405"/>
                <a:ext cx="841317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800" dirty="0" smtClean="0">
                    <a:latin typeface="+mn-lt"/>
                  </a:rPr>
                  <a:t> is </a:t>
                </a:r>
                <a:r>
                  <a:rPr lang="en-US" sz="2800" dirty="0">
                    <a:latin typeface="+mn-lt"/>
                  </a:rPr>
                  <a:t>the rotor angle;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800" dirty="0">
                    <a:latin typeface="+mn-lt"/>
                  </a:rPr>
                  <a:t> is the generator inertia constant</a:t>
                </a:r>
                <a:r>
                  <a:rPr lang="en-US" sz="2800" dirty="0" smtClean="0">
                    <a:latin typeface="+mn-lt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>
                    <a:latin typeface="+mn-lt"/>
                  </a:rPr>
                  <a:t> are the generator mechanical power and </a:t>
                </a:r>
                <a:r>
                  <a:rPr lang="en-US" sz="2800" dirty="0" smtClean="0">
                    <a:latin typeface="+mn-lt"/>
                  </a:rPr>
                  <a:t>electrical power </a:t>
                </a:r>
                <a:r>
                  <a:rPr lang="en-US" sz="2800" dirty="0">
                    <a:latin typeface="+mn-lt"/>
                  </a:rPr>
                  <a:t>outputs, </a:t>
                </a:r>
                <a:r>
                  <a:rPr lang="en-US" sz="2800" dirty="0" smtClean="0">
                    <a:latin typeface="+mn-lt"/>
                  </a:rPr>
                  <a:t>respectively. </a:t>
                </a:r>
                <a:endParaRPr lang="en-US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3339405"/>
                <a:ext cx="8413172" cy="1384995"/>
              </a:xfrm>
              <a:prstGeom prst="rect">
                <a:avLst/>
              </a:prstGeom>
              <a:blipFill rotWithShape="0">
                <a:blip r:embed="rId3"/>
                <a:stretch>
                  <a:fillRect l="-1449" t="-4405" r="-1957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16528" y="4724400"/>
                <a:ext cx="8413172" cy="138499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800" i="1" dirty="0" smtClean="0">
                    <a:solidFill>
                      <a:srgbClr val="0070C0"/>
                    </a:solidFill>
                    <a:latin typeface="+mn-lt"/>
                  </a:rPr>
                  <a:t>Remark</a:t>
                </a:r>
                <a:r>
                  <a:rPr lang="en-US" sz="2800" dirty="0" smtClean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can be calculated from PMU measurements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is a constant or has small variations during transient process.</a:t>
                </a:r>
                <a:endParaRPr lang="en-US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28" y="4724400"/>
                <a:ext cx="8413172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301" t="-3030" b="-10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656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831" y="1066800"/>
                <a:ext cx="877388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q"/>
                </a:pPr>
                <a:r>
                  <a:rPr lang="en-US" sz="2800" dirty="0" smtClean="0">
                    <a:latin typeface="+mn-lt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are taken as swing equations inputs and the </a:t>
                </a:r>
                <a:r>
                  <a:rPr lang="en-US" sz="2800" dirty="0" smtClean="0">
                    <a:solidFill>
                      <a:srgbClr val="0070C0"/>
                    </a:solidFill>
                    <a:latin typeface="+mn-lt"/>
                  </a:rPr>
                  <a:t>derived internal generator frequency </a:t>
                </a:r>
                <a:r>
                  <a:rPr lang="en-US" sz="2800" dirty="0" smtClean="0">
                    <a:latin typeface="+mn-lt"/>
                  </a:rPr>
                  <a:t>is the output, a state-space model can be obtained.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1" y="1066800"/>
                <a:ext cx="8773884" cy="1384995"/>
              </a:xfrm>
              <a:prstGeom prst="rect">
                <a:avLst/>
              </a:prstGeom>
              <a:blipFill rotWithShape="0">
                <a:blip r:embed="rId2"/>
                <a:stretch>
                  <a:fillRect l="-1181" t="-3965" r="-2292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Robust Bus Frequency Estimator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1" y="3568005"/>
            <a:ext cx="1142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n-lt"/>
              </a:rPr>
              <a:t>where</a:t>
            </a:r>
            <a:endParaRPr lang="en-US" sz="280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370790"/>
            <a:ext cx="3590476" cy="10857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3519796"/>
            <a:ext cx="1638095" cy="5714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075" y="4223585"/>
            <a:ext cx="2657143" cy="12380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4202726"/>
            <a:ext cx="2600000" cy="12380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7200" y="3505200"/>
            <a:ext cx="1857143" cy="523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212822" y="3543987"/>
                <a:ext cx="379757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is </a:t>
                </a:r>
                <a:r>
                  <a:rPr lang="en-US" sz="2800" dirty="0">
                    <a:latin typeface="+mn-lt"/>
                  </a:rPr>
                  <a:t>a constant </a:t>
                </a:r>
                <a:r>
                  <a:rPr lang="en-US" sz="2800" dirty="0" smtClean="0">
                    <a:latin typeface="+mn-lt"/>
                  </a:rPr>
                  <a:t>matrix, </a:t>
                </a:r>
                <a:endParaRPr lang="en-US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822" y="3543987"/>
                <a:ext cx="3797578" cy="523220"/>
              </a:xfrm>
              <a:prstGeom prst="rect">
                <a:avLst/>
              </a:prstGeom>
              <a:blipFill rotWithShape="0">
                <a:blip r:embed="rId8"/>
                <a:stretch>
                  <a:fillRect l="-3210" t="-13953" r="-240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2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831" y="1066800"/>
            <a:ext cx="87738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600" dirty="0" smtClean="0">
                <a:latin typeface="+mn-lt"/>
              </a:rPr>
              <a:t>Rotor </a:t>
            </a:r>
            <a:r>
              <a:rPr lang="en-US" sz="2600" dirty="0">
                <a:latin typeface="+mn-lt"/>
              </a:rPr>
              <a:t>speed is the </a:t>
            </a:r>
            <a:r>
              <a:rPr lang="en-US" sz="2600" dirty="0">
                <a:solidFill>
                  <a:srgbClr val="0070C0"/>
                </a:solidFill>
                <a:latin typeface="+mn-lt"/>
              </a:rPr>
              <a:t>rate of change of rotor angle </a:t>
            </a:r>
            <a:r>
              <a:rPr lang="en-US" sz="2600" dirty="0">
                <a:latin typeface="+mn-lt"/>
              </a:rPr>
              <a:t>while bus frequency is the </a:t>
            </a:r>
            <a:r>
              <a:rPr lang="en-US" sz="2600" dirty="0">
                <a:solidFill>
                  <a:srgbClr val="0070C0"/>
                </a:solidFill>
                <a:latin typeface="+mn-lt"/>
              </a:rPr>
              <a:t>rate of change of the phase </a:t>
            </a:r>
            <a:r>
              <a:rPr lang="en-US" sz="2600" dirty="0">
                <a:latin typeface="+mn-lt"/>
              </a:rPr>
              <a:t>of the voltage measured at the bus. Thus, the internal rotor speed is </a:t>
            </a:r>
            <a:r>
              <a:rPr lang="en-US" sz="2600" dirty="0">
                <a:solidFill>
                  <a:srgbClr val="0070C0"/>
                </a:solidFill>
                <a:latin typeface="+mn-lt"/>
              </a:rPr>
              <a:t>NOT</a:t>
            </a:r>
            <a:r>
              <a:rPr lang="en-US" sz="2600" dirty="0">
                <a:latin typeface="+mn-lt"/>
              </a:rPr>
              <a:t> equal to the bus </a:t>
            </a:r>
            <a:r>
              <a:rPr lang="en-US" sz="2600" dirty="0" smtClean="0">
                <a:latin typeface="+mn-lt"/>
              </a:rPr>
              <a:t>frequency;</a:t>
            </a:r>
          </a:p>
        </p:txBody>
      </p:sp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Derive Generator Internal Frequency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3500304"/>
            <a:ext cx="2400000" cy="657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09600" y="4198203"/>
                <a:ext cx="822811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+mn-lt"/>
                  </a:rPr>
                  <a:t>where vector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>
                    <a:latin typeface="+mn-lt"/>
                  </a:rPr>
                  <a:t> is the </a:t>
                </a:r>
                <a:r>
                  <a:rPr lang="en-US" sz="2400" dirty="0" smtClean="0">
                    <a:latin typeface="+mn-lt"/>
                  </a:rPr>
                  <a:t>internal </a:t>
                </a:r>
                <a:r>
                  <a:rPr lang="en-US" sz="2400" dirty="0">
                    <a:latin typeface="+mn-lt"/>
                  </a:rPr>
                  <a:t>generator </a:t>
                </a:r>
                <a:r>
                  <a:rPr lang="en-US" sz="2400" dirty="0" smtClean="0">
                    <a:latin typeface="+mn-lt"/>
                  </a:rPr>
                  <a:t>voltage </a:t>
                </a:r>
                <a:r>
                  <a:rPr lang="en-US" sz="2400" dirty="0">
                    <a:latin typeface="+mn-lt"/>
                  </a:rPr>
                  <a:t>phasor. 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198203"/>
                <a:ext cx="8228115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111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09600" y="4724400"/>
                <a:ext cx="822811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i="1" dirty="0" smtClean="0">
                    <a:solidFill>
                      <a:srgbClr val="0070C0"/>
                    </a:solidFill>
                    <a:latin typeface="+mn-lt"/>
                  </a:rPr>
                  <a:t>Remark</a:t>
                </a:r>
                <a:r>
                  <a:rPr lang="en-US" sz="2400" dirty="0" smtClean="0">
                    <a:latin typeface="+mn-lt"/>
                  </a:rPr>
                  <a:t>: Using the </a:t>
                </a:r>
                <a:r>
                  <a:rPr lang="en-US" sz="2400" dirty="0">
                    <a:solidFill>
                      <a:srgbClr val="0070C0"/>
                    </a:solidFill>
                    <a:latin typeface="+mn-lt"/>
                  </a:rPr>
                  <a:t>Kay FIR 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+mn-lt"/>
                  </a:rPr>
                  <a:t>filter</a:t>
                </a:r>
                <a:r>
                  <a:rPr lang="en-US" sz="2400" dirty="0" smtClean="0">
                    <a:latin typeface="+mn-lt"/>
                  </a:rPr>
                  <a:t>, </a:t>
                </a:r>
                <a:r>
                  <a:rPr lang="en-US" sz="2400" dirty="0">
                    <a:latin typeface="+mn-lt"/>
                  </a:rPr>
                  <a:t>internal rotor angle </a:t>
                </a:r>
                <a:r>
                  <a:rPr lang="en-US" sz="2400" dirty="0" smtClean="0">
                    <a:latin typeface="+mn-lt"/>
                  </a:rPr>
                  <a:t>frequency can be derived and 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+mn-lt"/>
                  </a:rPr>
                  <a:t>measurement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+mn-lt"/>
                  </a:rPr>
                  <a:t> is obtained.</a:t>
                </a:r>
                <a:endParaRPr 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724400"/>
                <a:ext cx="8228115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1111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3831" y="2743200"/>
            <a:ext cx="87738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600" dirty="0" smtClean="0">
                <a:latin typeface="+mn-lt"/>
              </a:rPr>
              <a:t>However</a:t>
            </a:r>
            <a:r>
              <a:rPr lang="en-US" sz="2600" dirty="0">
                <a:latin typeface="+mn-lt"/>
              </a:rPr>
              <a:t>, there still exists relationship between the internal rotor angle and bus voltage </a:t>
            </a:r>
            <a:r>
              <a:rPr lang="en-US" sz="2600" dirty="0" smtClean="0">
                <a:latin typeface="+mn-lt"/>
              </a:rPr>
              <a:t>phasor as follows:</a:t>
            </a:r>
          </a:p>
        </p:txBody>
      </p:sp>
    </p:spTree>
    <p:extLst>
      <p:ext uri="{BB962C8B-B14F-4D97-AF65-F5344CB8AC3E}">
        <p14:creationId xmlns:p14="http://schemas.microsoft.com/office/powerpoint/2010/main" val="254907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831" y="1066800"/>
            <a:ext cx="87738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600" dirty="0" smtClean="0">
                <a:latin typeface="+mn-lt"/>
              </a:rPr>
              <a:t>Since it is a linear state-space model, Kalman filter can be directly used to estimate rotor speed and angle:</a:t>
            </a:r>
          </a:p>
        </p:txBody>
      </p:sp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Generator Rotor Speed Estimation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6047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[R5] </a:t>
            </a:r>
            <a:r>
              <a:rPr lang="en-US" sz="1200" dirty="0">
                <a:latin typeface="+mn-lt"/>
              </a:rPr>
              <a:t>J. B. Zhao, L. Mili, F. Milano, "Robust </a:t>
            </a:r>
            <a:r>
              <a:rPr lang="en-US" sz="1200" dirty="0" smtClean="0">
                <a:latin typeface="+mn-lt"/>
              </a:rPr>
              <a:t>frequency divider </a:t>
            </a:r>
            <a:r>
              <a:rPr lang="en-US" sz="1200" dirty="0">
                <a:latin typeface="+mn-lt"/>
              </a:rPr>
              <a:t>for </a:t>
            </a:r>
            <a:r>
              <a:rPr lang="en-US" sz="1200" dirty="0" smtClean="0">
                <a:latin typeface="+mn-lt"/>
              </a:rPr>
              <a:t>power system online monitoring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controls</a:t>
            </a:r>
            <a:r>
              <a:rPr lang="en-US" sz="1200" dirty="0">
                <a:latin typeface="+mn-lt"/>
              </a:rPr>
              <a:t>," IEEE Trans. Power Systems, vol. 33, no. 4, pp. 4414-4423, 2018.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1949053"/>
            <a:ext cx="8228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n-lt"/>
              </a:rPr>
              <a:t>Prediction</a:t>
            </a:r>
            <a:r>
              <a:rPr lang="en-US" sz="2400" dirty="0" smtClean="0">
                <a:latin typeface="+mn-lt"/>
              </a:rPr>
              <a:t>:</a:t>
            </a:r>
            <a:endParaRPr lang="en-US" sz="2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981200"/>
            <a:ext cx="3581400" cy="10630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3399" y="3383014"/>
            <a:ext cx="8228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n-lt"/>
              </a:rPr>
              <a:t>Filtering</a:t>
            </a:r>
            <a:r>
              <a:rPr lang="en-US" sz="2400" dirty="0" smtClean="0">
                <a:latin typeface="+mn-lt"/>
              </a:rPr>
              <a:t>: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315792"/>
            <a:ext cx="4572000" cy="1713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34885" y="5015204"/>
                <a:ext cx="8228115" cy="9283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dirty="0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6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600" dirty="0">
                    <a:latin typeface="+mn-lt"/>
                  </a:rPr>
                  <a:t> is the </a:t>
                </a:r>
                <a:r>
                  <a:rPr lang="en-US" sz="2600" dirty="0" smtClean="0">
                    <a:latin typeface="+mn-lt"/>
                  </a:rPr>
                  <a:t>Kalman gain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+mn-lt"/>
                  </a:rPr>
                  <a:t> is state estimation covariance matrix. </a:t>
                </a:r>
                <a:endParaRPr lang="en-US" sz="2600" dirty="0">
                  <a:latin typeface="+mn-lt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85" y="5015204"/>
                <a:ext cx="8228115" cy="928396"/>
              </a:xfrm>
              <a:prstGeom prst="rect">
                <a:avLst/>
              </a:prstGeom>
              <a:blipFill rotWithShape="0">
                <a:blip r:embed="rId4"/>
                <a:stretch>
                  <a:fillRect l="-1333" t="-5921" b="-16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50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 bwMode="auto">
          <a:xfrm>
            <a:off x="0" y="75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lvl="0" algn="ctr" eaLnBrk="0" hangingPunct="0">
              <a:defRPr sz="3600" b="1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US" dirty="0"/>
              <a:t>Outlier detection using 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52400" y="838200"/>
                <a:ext cx="8839200" cy="2590800"/>
              </a:xfrm>
            </p:spPr>
            <p:txBody>
              <a:bodyPr/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dirty="0" smtClean="0"/>
                  <a:t>We propose to apply PS on the following matrix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groupChr>
                            <m:groupChrPr>
                              <m:chr m:val="⏟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𝒛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  <m:sub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−1|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sub>
                                    </m:sSub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𝑩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−1|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groupCh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    </m:t>
                          </m:r>
                          <m:groupChr>
                            <m:groupChrPr>
                              <m:chr m:val="⏟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𝒛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𝑩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groupCh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spcBef>
                    <a:spcPts val="0"/>
                  </a:spcBef>
                  <a:spcAft>
                    <a:spcPts val="300"/>
                  </a:spcAft>
                  <a:buNone/>
                </a:pPr>
                <a:r>
                  <a:rPr lang="en-US" sz="2400" b="0" dirty="0" smtClean="0">
                    <a:solidFill>
                      <a:srgbClr val="0070C0"/>
                    </a:solidFill>
                  </a:rPr>
                  <a:t>         </a:t>
                </a:r>
                <a:r>
                  <a:rPr lang="en-US" sz="2400" b="0" u="sng" dirty="0" smtClean="0">
                    <a:solidFill>
                      <a:srgbClr val="0070C0"/>
                    </a:solidFill>
                  </a:rPr>
                  <a:t>Time instants:   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b="0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u="sng" dirty="0" smtClean="0">
                    <a:solidFill>
                      <a:srgbClr val="0070C0"/>
                    </a:solidFill>
                  </a:rPr>
                  <a:t>                                                </a:t>
                </a:r>
                <a14:m>
                  <m:oMath xmlns:m="http://schemas.openxmlformats.org/officeDocument/2006/math">
                    <m:r>
                      <a:rPr lang="en-US" sz="2400" i="1" u="sng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b="0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           </m:t>
                    </m:r>
                  </m:oMath>
                </a14:m>
                <a:r>
                  <a:rPr lang="en-US" sz="2400" u="sng" dirty="0" smtClean="0">
                    <a:solidFill>
                      <a:srgbClr val="0070C0"/>
                    </a:solidFill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300"/>
                  </a:spcAft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has </a:t>
                </a:r>
                <a:r>
                  <a:rPr lang="en-US" dirty="0"/>
                  <a:t>two columns </a:t>
                </a:r>
                <a:r>
                  <a:rPr lang="en-US" dirty="0" smtClean="0"/>
                  <a:t>to </a:t>
                </a:r>
                <a:r>
                  <a:rPr lang="en-US" dirty="0"/>
                  <a:t>measure </a:t>
                </a:r>
                <a:r>
                  <a:rPr lang="en-US" dirty="0" smtClean="0"/>
                  <a:t>temporal correlations. It is found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two continuous samples are sufficient to detect outliers effectively</a:t>
                </a:r>
                <a:r>
                  <a:rPr lang="en-US" dirty="0" smtClean="0"/>
                  <a:t>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dirty="0" smtClean="0">
                    <a:solidFill>
                      <a:schemeClr val="tx1"/>
                    </a:solidFill>
                  </a:rPr>
                  <a:t>PS is applied to the innovation vectors and the predicted state vector separately</a:t>
                </a:r>
                <a:r>
                  <a:rPr lang="en-US" dirty="0" smtClean="0"/>
                  <a:t>.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52400" y="838200"/>
                <a:ext cx="8839200" cy="2590800"/>
              </a:xfrm>
              <a:blipFill rotWithShape="0">
                <a:blip r:embed="rId2"/>
                <a:stretch>
                  <a:fillRect l="-1379" t="-2353" r="-345" b="-10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880137" y="1671927"/>
            <a:ext cx="106680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81142" y="1671927"/>
            <a:ext cx="1021773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325772" y="2115840"/>
            <a:ext cx="3132427" cy="533400"/>
          </a:xfrm>
          <a:prstGeom prst="rect">
            <a:avLst/>
          </a:prstGeom>
          <a:noFill/>
          <a:ln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1219200" y="2098964"/>
            <a:ext cx="3954172" cy="533400"/>
          </a:xfrm>
          <a:prstGeom prst="rect">
            <a:avLst/>
          </a:prstGeom>
          <a:noFill/>
          <a:ln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57600" y="1295400"/>
            <a:ext cx="2654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  <a:latin typeface="+mj-lt"/>
              </a:rPr>
              <a:t>Innovation vectors</a:t>
            </a:r>
            <a:endParaRPr lang="zh-CN" altLang="en-US" sz="2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148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028"/>
            <a:ext cx="80010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 Motivations and Challenges</a:t>
            </a:r>
            <a:endParaRPr lang="en-US" b="1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 Proposed Robust Bus Frequency Estimator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en-US" dirty="0" smtClean="0"/>
              <a:t>Frequency divider formulation</a:t>
            </a:r>
            <a:endParaRPr lang="en-US" dirty="0"/>
          </a:p>
          <a:p>
            <a:pPr marL="540000">
              <a:buFont typeface="Wingdings" panose="05000000000000000000" pitchFamily="2" charset="2"/>
              <a:buChar char="§"/>
            </a:pPr>
            <a:r>
              <a:rPr lang="en-US" dirty="0" smtClean="0"/>
              <a:t>Measurement-driven frequency divider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en-US" dirty="0"/>
              <a:t>Application for COI frequency monitoring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 Results and Discussions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 Conclusions</a:t>
            </a:r>
            <a:endParaRPr lang="en-US" b="1" dirty="0"/>
          </a:p>
          <a:p>
            <a:pPr marL="197100" indent="0">
              <a:buNone/>
            </a:pPr>
            <a:endParaRPr lang="en-US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4" y="123901"/>
            <a:ext cx="8686800" cy="1143000"/>
          </a:xfrm>
        </p:spPr>
        <p:txBody>
          <a:bodyPr/>
          <a:lstStyle/>
          <a:p>
            <a:pPr lvl="0">
              <a:defRPr/>
            </a:pPr>
            <a:r>
              <a:rPr lang="en-US" altLang="zh-CN" sz="3600" b="1" dirty="0">
                <a:solidFill>
                  <a:srgbClr val="0070C0"/>
                </a:solidFill>
              </a:rPr>
              <a:t>Detecting Outliers by </a:t>
            </a:r>
            <a:r>
              <a:rPr lang="en-US" sz="3600" b="1" dirty="0">
                <a:solidFill>
                  <a:srgbClr val="0070C0"/>
                </a:solidFill>
              </a:rPr>
              <a:t>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" y="1152525"/>
            <a:ext cx="80422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latin typeface="+mj-lt"/>
              </a:rPr>
              <a:t>Projection statistics is defined and calculated by</a:t>
            </a:r>
            <a:endParaRPr lang="zh-CN" altLang="en-US" dirty="0"/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3" y="3255818"/>
            <a:ext cx="9019322" cy="306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914400" y="1733550"/>
            <a:ext cx="6324600" cy="1162050"/>
            <a:chOff x="1143000" y="1790719"/>
            <a:chExt cx="6323809" cy="1162090"/>
          </a:xfrm>
        </p:grpSpPr>
        <p:pic>
          <p:nvPicPr>
            <p:cNvPr id="11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000428"/>
              <a:ext cx="6323809" cy="95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790719"/>
              <a:ext cx="762000" cy="3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133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Robust Filtering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539627"/>
                <a:ext cx="7772400" cy="1357012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/>
                        </a:rPr>
                        <m:t>min</m:t>
                      </m:r>
                      <m:r>
                        <a:rPr lang="en-US" sz="2800" b="0" i="1" smtClean="0">
                          <a:latin typeface="Cambria Math"/>
                        </a:rPr>
                        <m:t>⁡{1,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2800" dirty="0">
                                      <a:latin typeface="Symbol" panose="05050102010706020507" pitchFamily="18" charset="2"/>
                                    </a:rPr>
                                    <m:t>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800" baseline="30000" dirty="0">
                                      <a:latin typeface="Symbol" panose="05050102010706020507" pitchFamily="18" charset="2"/>
                                    </a:rPr>
                                    <m:t>2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800" baseline="-25000" dirty="0">
                                      <a:latin typeface="Symbol" panose="05050102010706020507" pitchFamily="18" charset="2"/>
                                    </a:rPr>
                                    <m:t>2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800" baseline="-25000" dirty="0"/>
                                    <m:t>,0.975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/>
                                        </a:rPr>
                                        <m:t>𝑃𝑆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539627"/>
                <a:ext cx="7772400" cy="135701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6"/>
              <p:cNvSpPr txBox="1">
                <a:spLocks/>
              </p:cNvSpPr>
              <p:nvPr/>
            </p:nvSpPr>
            <p:spPr>
              <a:xfrm>
                <a:off x="457200" y="3657600"/>
                <a:ext cx="8458200" cy="152459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Font typeface="Arial" charset="0"/>
                  <a:buNone/>
                </a:pPr>
                <a:r>
                  <a:rPr lang="en-US" dirty="0" err="1" smtClean="0"/>
                  <a:t>arg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𝑚𝑖𝑛</m:t>
                        </m:r>
                      </m:fName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𝐽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e>
                    </m:func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𝜛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US" b="1" dirty="0" smtClean="0"/>
                  <a:t> </a:t>
                </a:r>
              </a:p>
            </p:txBody>
          </p:sp>
        </mc:Choice>
        <mc:Fallback xmlns="">
          <p:sp>
            <p:nvSpPr>
              <p:cNvPr id="23" name="Content Placehol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57600"/>
                <a:ext cx="8458200" cy="1524599"/>
              </a:xfrm>
              <a:prstGeom prst="rect">
                <a:avLst/>
              </a:prstGeom>
              <a:blipFill rotWithShape="0">
                <a:blip r:embed="rId3"/>
                <a:stretch>
                  <a:fillRect t="-3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81000" y="1229871"/>
            <a:ext cx="3723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rgbClr val="235DBB"/>
                </a:solidFill>
                <a:latin typeface="+mn-lt"/>
              </a:rPr>
              <a:t>New weighting function</a:t>
            </a:r>
            <a:r>
              <a:rPr lang="en-US" dirty="0">
                <a:solidFill>
                  <a:srgbClr val="235DBB"/>
                </a:solidFill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2703493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35DBB"/>
                </a:solidFill>
                <a:latin typeface="+mn-lt"/>
              </a:rPr>
              <a:t>Robust filtering </a:t>
            </a:r>
            <a:r>
              <a:rPr lang="en-US" sz="2800" dirty="0">
                <a:latin typeface="+mn-lt"/>
              </a:rPr>
              <a:t>via the GM-estimator that minimizes an objective function given by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443" y="4209420"/>
            <a:ext cx="3863957" cy="226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6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70C0"/>
                </a:solidFill>
              </a:rPr>
              <a:t>Bus </a:t>
            </a:r>
            <a:r>
              <a:rPr lang="en-US" sz="3600" b="1" dirty="0" smtClean="0">
                <a:solidFill>
                  <a:srgbClr val="0070C0"/>
                </a:solidFill>
              </a:rPr>
              <a:t>and COI Frequency </a:t>
            </a:r>
            <a:r>
              <a:rPr lang="en-US" sz="3600" b="1" dirty="0">
                <a:solidFill>
                  <a:srgbClr val="0070C0"/>
                </a:solidFill>
              </a:rPr>
              <a:t>Estimation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831" y="1066800"/>
            <a:ext cx="87738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600" dirty="0">
                <a:latin typeface="+mn-lt"/>
              </a:rPr>
              <a:t>When the rotor speed and rotor angle of each generator are obtained, they </a:t>
            </a:r>
            <a:r>
              <a:rPr lang="en-US" sz="2600" dirty="0" smtClean="0">
                <a:latin typeface="+mn-lt"/>
              </a:rPr>
              <a:t>are communicated </a:t>
            </a:r>
            <a:r>
              <a:rPr lang="en-US" sz="2600" dirty="0">
                <a:latin typeface="+mn-lt"/>
              </a:rPr>
              <a:t>to the control center for bus frequency </a:t>
            </a:r>
            <a:r>
              <a:rPr lang="en-US" sz="2600" dirty="0" smtClean="0">
                <a:latin typeface="+mn-lt"/>
              </a:rPr>
              <a:t>estimation using the following equation: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447990"/>
            <a:ext cx="2923809" cy="5238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43200" y="2447990"/>
            <a:ext cx="2923809" cy="5238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3831" y="3048000"/>
            <a:ext cx="87738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600" dirty="0" smtClean="0">
                <a:latin typeface="+mn-lt"/>
              </a:rPr>
              <a:t>An interesting natural </a:t>
            </a:r>
            <a:r>
              <a:rPr lang="en-US" sz="2600" dirty="0" smtClean="0">
                <a:solidFill>
                  <a:srgbClr val="C00000"/>
                </a:solidFill>
                <a:latin typeface="+mn-lt"/>
              </a:rPr>
              <a:t>byproduct</a:t>
            </a:r>
            <a:r>
              <a:rPr lang="en-US" sz="2600" dirty="0" smtClean="0">
                <a:latin typeface="+mn-lt"/>
              </a:rPr>
              <a:t> of the proposed bus frequency estimator is the calculation of real-time center of inertia (COI) frequency: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018" y="4267200"/>
            <a:ext cx="3028571" cy="847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70116" y="5181600"/>
                <a:ext cx="8088084" cy="89255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600" i="1" dirty="0" smtClean="0">
                    <a:solidFill>
                      <a:srgbClr val="0070C0"/>
                    </a:solidFill>
                    <a:latin typeface="+mn-lt"/>
                  </a:rPr>
                  <a:t>Remark</a:t>
                </a:r>
                <a:r>
                  <a:rPr lang="en-US" sz="2600" dirty="0" smtClean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600" dirty="0" smtClean="0">
                    <a:latin typeface="+mn-lt"/>
                  </a:rPr>
                  <a:t> can be augmented with state vector for joint estimation in case it is unknown.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6" y="5181600"/>
                <a:ext cx="8088084" cy="8925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85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28600" y="914400"/>
            <a:ext cx="8534400" cy="2286000"/>
          </a:xfrm>
        </p:spPr>
        <p:txBody>
          <a:bodyPr/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Disturbance:</a:t>
            </a:r>
            <a:r>
              <a:rPr lang="en-US" dirty="0" smtClean="0"/>
              <a:t> at t=0.5 seconds, </a:t>
            </a:r>
            <a:r>
              <a:rPr lang="en-US" dirty="0"/>
              <a:t>the Generator 4 connected to bus 33 is tripped.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Generator </a:t>
            </a:r>
            <a:r>
              <a:rPr lang="en-US" b="1" dirty="0">
                <a:solidFill>
                  <a:srgbClr val="0070C0"/>
                </a:solidFill>
              </a:rPr>
              <a:t>model: </a:t>
            </a:r>
            <a:r>
              <a:rPr lang="en-US" dirty="0" smtClean="0"/>
              <a:t>two-axis model </a:t>
            </a:r>
            <a:r>
              <a:rPr lang="en-US" dirty="0"/>
              <a:t>with IEEE DC1A excitation system and TGOV1 </a:t>
            </a:r>
            <a:r>
              <a:rPr lang="en-US" dirty="0" smtClean="0"/>
              <a:t>turbine-governor.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0" y="75600"/>
            <a:ext cx="9144000" cy="11430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>
                <a:solidFill>
                  <a:srgbClr val="0070C0"/>
                </a:solidFill>
              </a:rPr>
              <a:t>Results on </a:t>
            </a:r>
            <a:r>
              <a:rPr lang="en-US" sz="3600" b="1" dirty="0" smtClean="0">
                <a:solidFill>
                  <a:srgbClr val="0070C0"/>
                </a:solidFill>
              </a:rPr>
              <a:t>IEEE 39-bus system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603631"/>
            <a:ext cx="4191000" cy="394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14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4"/>
          <p:cNvSpPr txBox="1">
            <a:spLocks/>
          </p:cNvSpPr>
          <p:nvPr/>
        </p:nvSpPr>
        <p:spPr bwMode="auto">
          <a:xfrm>
            <a:off x="-3147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/>
              <a:t>Case 1: Non-Gaussian Noise</a:t>
            </a:r>
            <a:endParaRPr lang="en-US" sz="3600" b="1" kern="0" dirty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-1623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Case 1: Noisy PMU Measurements</a:t>
            </a:r>
            <a:endParaRPr lang="en-US" sz="3600" b="1" kern="0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855" y="2187479"/>
            <a:ext cx="5341496" cy="37561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6800" y="5830669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Comparing the estimated frequency at bus 34 by DUKF, RDUKF and D-method with normal measurement noise in the IEEE 39-bus system.</a:t>
            </a:r>
          </a:p>
        </p:txBody>
      </p:sp>
      <p:sp>
        <p:nvSpPr>
          <p:cNvPr id="5" name="Rectangle 4"/>
          <p:cNvSpPr/>
          <p:nvPr/>
        </p:nvSpPr>
        <p:spPr>
          <a:xfrm>
            <a:off x="497228" y="914400"/>
            <a:ext cx="75037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70C0"/>
                </a:solidFill>
              </a:rPr>
              <a:t>DUKF</a:t>
            </a:r>
            <a:r>
              <a:rPr lang="en-US" sz="2400" dirty="0" smtClean="0"/>
              <a:t>: </a:t>
            </a:r>
            <a:r>
              <a:rPr lang="en-US" sz="2400" dirty="0"/>
              <a:t>proposed non-robust KF based method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</a:rPr>
              <a:t>RDUKF</a:t>
            </a:r>
            <a:r>
              <a:rPr lang="en-US" sz="2400" dirty="0"/>
              <a:t>: proposed robust KF based method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</a:rPr>
              <a:t>D-method</a:t>
            </a:r>
            <a:r>
              <a:rPr lang="en-US" sz="2400" dirty="0"/>
              <a:t>: frequency divider</a:t>
            </a:r>
          </a:p>
        </p:txBody>
      </p:sp>
    </p:spTree>
    <p:extLst>
      <p:ext uri="{BB962C8B-B14F-4D97-AF65-F5344CB8AC3E}">
        <p14:creationId xmlns:p14="http://schemas.microsoft.com/office/powerpoint/2010/main" val="41587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4"/>
          <p:cNvSpPr txBox="1">
            <a:spLocks/>
          </p:cNvSpPr>
          <p:nvPr/>
        </p:nvSpPr>
        <p:spPr bwMode="auto">
          <a:xfrm>
            <a:off x="-3147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/>
              <a:t>Case 1: Non-Gaussian Noise</a:t>
            </a:r>
            <a:endParaRPr lang="en-US" sz="3600" b="1" kern="0" dirty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-1623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Case 2: Bad PMU Measurements</a:t>
            </a:r>
            <a:endParaRPr lang="en-US" sz="3600" b="1" kern="0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7228" y="914400"/>
            <a:ext cx="75037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dirty="0">
                <a:latin typeface="+mn-lt"/>
              </a:rPr>
              <a:t>T</a:t>
            </a:r>
            <a:r>
              <a:rPr lang="en-US" sz="2800" dirty="0" smtClean="0">
                <a:latin typeface="+mn-lt"/>
              </a:rPr>
              <a:t>he derived rotor </a:t>
            </a:r>
            <a:r>
              <a:rPr lang="en-US" sz="2800" dirty="0">
                <a:latin typeface="+mn-lt"/>
              </a:rPr>
              <a:t>speed of Generator 5 </a:t>
            </a:r>
            <a:r>
              <a:rPr lang="en-US" sz="2800" dirty="0" smtClean="0">
                <a:latin typeface="+mn-lt"/>
              </a:rPr>
              <a:t>by PMU measurements is </a:t>
            </a:r>
            <a:r>
              <a:rPr lang="en-US" sz="2800" dirty="0">
                <a:latin typeface="+mn-lt"/>
              </a:rPr>
              <a:t>contaminated with 20% error from t = 4 s to t = 6 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636" y="2286000"/>
            <a:ext cx="5520964" cy="413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9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4"/>
          <p:cNvSpPr txBox="1">
            <a:spLocks/>
          </p:cNvSpPr>
          <p:nvPr/>
        </p:nvSpPr>
        <p:spPr bwMode="auto">
          <a:xfrm>
            <a:off x="-3147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/>
              <a:t>Case 1: Non-Gaussian Noise</a:t>
            </a:r>
            <a:endParaRPr lang="en-US" sz="3600" b="1" kern="0" dirty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-1623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Case </a:t>
            </a:r>
            <a:r>
              <a:rPr lang="en-US" sz="3600" b="1" kern="0" dirty="0">
                <a:solidFill>
                  <a:srgbClr val="0070C0"/>
                </a:solidFill>
              </a:rPr>
              <a:t>3</a:t>
            </a:r>
            <a:r>
              <a:rPr lang="en-US" sz="3600" b="1" kern="0" dirty="0" smtClean="0">
                <a:solidFill>
                  <a:srgbClr val="0070C0"/>
                </a:solidFill>
              </a:rPr>
              <a:t>: COI Frequency Monitoring</a:t>
            </a:r>
            <a:endParaRPr lang="en-US" sz="3600" b="1" kern="0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420" y="2084556"/>
            <a:ext cx="5238616" cy="4087644"/>
          </a:xfrm>
          <a:prstGeom prst="rect">
            <a:avLst/>
          </a:prstGeom>
        </p:spPr>
      </p:pic>
      <p:sp>
        <p:nvSpPr>
          <p:cNvPr id="11" name="矩形 24"/>
          <p:cNvSpPr/>
          <p:nvPr/>
        </p:nvSpPr>
        <p:spPr>
          <a:xfrm>
            <a:off x="1231316" y="6019800"/>
            <a:ext cx="676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latin typeface="+mn-lt"/>
              </a:rPr>
              <a:t>[</a:t>
            </a:r>
            <a:r>
              <a:rPr lang="en-US" altLang="zh-CN" sz="1200" dirty="0" smtClean="0">
                <a:latin typeface="+mn-lt"/>
              </a:rPr>
              <a:t>R6] </a:t>
            </a:r>
            <a:r>
              <a:rPr lang="en-US" altLang="zh-CN" sz="1200" dirty="0">
                <a:latin typeface="+mn-lt"/>
              </a:rPr>
              <a:t>J. B. Zhao, Y. Tang, V. </a:t>
            </a:r>
            <a:r>
              <a:rPr lang="en-US" altLang="zh-CN" sz="1200" dirty="0" err="1">
                <a:latin typeface="+mn-lt"/>
              </a:rPr>
              <a:t>Terzija</a:t>
            </a:r>
            <a:r>
              <a:rPr lang="en-US" altLang="zh-CN" sz="1200" dirty="0">
                <a:latin typeface="+mn-lt"/>
              </a:rPr>
              <a:t>, "Robust Online Estimation of Power System Center of Inertia Frequency,"  IEEE Trans. Power Systems, vol. 34, no. 1, pp. 821-825, 2019.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838200"/>
            <a:ext cx="8534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</a:rPr>
              <a:t>Estimate COI when </a:t>
            </a:r>
            <a:r>
              <a:rPr lang="en-US" sz="2800" dirty="0">
                <a:latin typeface="+mn-lt"/>
              </a:rPr>
              <a:t>the parameter values of the transmission system lines and transformer are with 1%–5% </a:t>
            </a:r>
            <a:r>
              <a:rPr lang="en-US" sz="2800" dirty="0" smtClean="0">
                <a:latin typeface="+mn-lt"/>
              </a:rPr>
              <a:t>uncertainties.</a:t>
            </a:r>
            <a:endParaRPr lang="en-US" sz="28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0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4"/>
          <p:cNvSpPr txBox="1">
            <a:spLocks/>
          </p:cNvSpPr>
          <p:nvPr/>
        </p:nvSpPr>
        <p:spPr bwMode="auto">
          <a:xfrm>
            <a:off x="-3147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/>
              <a:t>Case 1: Non-Gaussian Noise</a:t>
            </a:r>
            <a:endParaRPr lang="en-US" sz="3600" b="1" kern="0" dirty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-162393" y="76200"/>
            <a:ext cx="94587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  <a:cs typeface="ＭＳ Ｐゴシック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Case 4: Missing PMU Measurements</a:t>
            </a:r>
            <a:endParaRPr lang="en-US" sz="3600" b="1" kern="0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" y="838200"/>
            <a:ext cx="8763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dirty="0">
                <a:latin typeface="+mn-lt"/>
              </a:rPr>
              <a:t>Estimate frequency at bus 73 </a:t>
            </a:r>
            <a:r>
              <a:rPr lang="en-US" sz="2800" dirty="0" smtClean="0">
                <a:latin typeface="+mn-lt"/>
              </a:rPr>
              <a:t>with missing PMU measurement in </a:t>
            </a:r>
            <a:r>
              <a:rPr lang="en-US" sz="2800" dirty="0">
                <a:latin typeface="+mn-lt"/>
              </a:rPr>
              <a:t>the IEEE 145-bus system. The generator located at bus 106 is tripped at t = </a:t>
            </a:r>
            <a:r>
              <a:rPr lang="en-US" sz="2800" dirty="0" smtClean="0">
                <a:latin typeface="+mn-lt"/>
              </a:rPr>
              <a:t>0.5s.</a:t>
            </a:r>
            <a:endParaRPr lang="en-US" sz="28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603" y="2133601"/>
            <a:ext cx="5686487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5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/>
          </p:nvPr>
        </p:nvSpPr>
        <p:spPr>
          <a:xfrm>
            <a:off x="-16329" y="435307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Conclusions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4867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Accurate bus frequency information plays an important role for system monitoring &amp; control;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The proposed method is able to </a:t>
            </a:r>
            <a:r>
              <a:rPr lang="en-US" dirty="0" smtClean="0">
                <a:solidFill>
                  <a:srgbClr val="0070C0"/>
                </a:solidFill>
              </a:rPr>
              <a:t>estimate all bus frequencies with limited number of PMUs</a:t>
            </a:r>
            <a:r>
              <a:rPr lang="en-US" dirty="0" smtClean="0"/>
              <a:t>;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The hierarchical and decentralized framework allows us to </a:t>
            </a:r>
            <a:r>
              <a:rPr lang="en-US" dirty="0" smtClean="0">
                <a:solidFill>
                  <a:srgbClr val="0070C0"/>
                </a:solidFill>
              </a:rPr>
              <a:t>estimate large-scale system bus frequencies in an online manner</a:t>
            </a:r>
            <a:r>
              <a:rPr lang="en-US" dirty="0" smtClean="0"/>
              <a:t>;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Field validation of the developed method as well as consideration of communication delays will be our future work.</a:t>
            </a:r>
            <a:endParaRPr lang="en-GB" dirty="0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9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821DF-A11E-4644-91CD-53DC8D5D7B6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" name="Slide Number Placeholder 3"/>
          <p:cNvSpPr txBox="1">
            <a:spLocks/>
          </p:cNvSpPr>
          <p:nvPr/>
        </p:nvSpPr>
        <p:spPr>
          <a:xfrm>
            <a:off x="478316" y="654796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5B1E9C8-DB28-4CE8-909B-C1EAE1CB45A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0894" y="1066800"/>
            <a:ext cx="8790705" cy="5328255"/>
          </a:xfrm>
        </p:spPr>
        <p:txBody>
          <a:bodyPr/>
          <a:lstStyle/>
          <a:p>
            <a:r>
              <a:rPr lang="en-US" altLang="zh-CN" sz="2400" dirty="0" smtClean="0"/>
              <a:t>J</a:t>
            </a:r>
            <a:r>
              <a:rPr lang="en-US" altLang="zh-CN" sz="2400" dirty="0"/>
              <a:t>. B. Zhao, Y. Tang, V. Terzija, "Robust </a:t>
            </a:r>
            <a:r>
              <a:rPr lang="en-US" altLang="zh-CN" sz="2400" dirty="0" smtClean="0"/>
              <a:t>online estimation </a:t>
            </a:r>
            <a:r>
              <a:rPr lang="en-US" altLang="zh-CN" sz="2400" dirty="0"/>
              <a:t>of </a:t>
            </a:r>
            <a:r>
              <a:rPr lang="en-US" altLang="zh-CN" sz="2400" dirty="0" smtClean="0"/>
              <a:t>power system center </a:t>
            </a:r>
            <a:r>
              <a:rPr lang="en-US" altLang="zh-CN" sz="2400" dirty="0"/>
              <a:t>of </a:t>
            </a:r>
            <a:r>
              <a:rPr lang="en-US" altLang="zh-CN" sz="2400" dirty="0" smtClean="0"/>
              <a:t>inertia frequency</a:t>
            </a:r>
            <a:r>
              <a:rPr lang="en-US" altLang="zh-CN" sz="2400" dirty="0"/>
              <a:t>,"  IEEE Trans. Power Systems, vol. 34, no. 1, pp. 821-825, 2019. </a:t>
            </a:r>
            <a:endParaRPr lang="en-US" altLang="zh-CN" sz="2400" dirty="0" smtClean="0"/>
          </a:p>
          <a:p>
            <a:r>
              <a:rPr lang="en-US" sz="2400" dirty="0"/>
              <a:t>J. B. Zhao, L. Mili, F. Milano, "Robust frequency divider for power system online monitoring and controls," IEEE Trans. Power Systems, vol. 33, no. 4, pp. 4414-4423, 2018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 smtClean="0"/>
              <a:t>J</a:t>
            </a:r>
            <a:r>
              <a:rPr lang="en-US" sz="2400" dirty="0"/>
              <a:t>. B. Zhao, L. Mili,  "A </a:t>
            </a:r>
            <a:r>
              <a:rPr lang="en-US" sz="2400" dirty="0" smtClean="0"/>
              <a:t>robust generalized-maximum likelihood unscented </a:t>
            </a:r>
            <a:r>
              <a:rPr lang="en-US" sz="2400" dirty="0"/>
              <a:t>Kalman </a:t>
            </a:r>
            <a:r>
              <a:rPr lang="en-US" sz="2400" dirty="0" smtClean="0"/>
              <a:t>filter </a:t>
            </a:r>
            <a:r>
              <a:rPr lang="en-US" sz="2400" dirty="0"/>
              <a:t>for </a:t>
            </a:r>
            <a:r>
              <a:rPr lang="en-US" sz="2400" dirty="0" smtClean="0"/>
              <a:t>power system dynamic state estimation</a:t>
            </a:r>
            <a:r>
              <a:rPr lang="en-US" sz="2400" dirty="0"/>
              <a:t>," IEEE Journal of Selected Topics in Signal Processing,  vol. 12, no. 4, pp. 578-592, 2018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F. Milano and A. Ortega, “Frequency divider,” IEEE Trans. Power Syst., vol. 32, no. 2, pp. 1493–1501, Mar. 2017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-16329" y="174722"/>
            <a:ext cx="9144000" cy="101947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References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355" y="2734240"/>
            <a:ext cx="4094068" cy="2684635"/>
          </a:xfrm>
          <a:prstGeom prst="rect">
            <a:avLst/>
          </a:prstGeom>
        </p:spPr>
      </p:pic>
      <p:sp>
        <p:nvSpPr>
          <p:cNvPr id="5" name="矩形 10"/>
          <p:cNvSpPr/>
          <p:nvPr/>
        </p:nvSpPr>
        <p:spPr>
          <a:xfrm>
            <a:off x="5613847" y="5418875"/>
            <a:ext cx="3149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Source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: Solar in US-NREL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" name="矩形 9"/>
          <p:cNvSpPr/>
          <p:nvPr/>
        </p:nvSpPr>
        <p:spPr>
          <a:xfrm>
            <a:off x="76200" y="933271"/>
            <a:ext cx="8763001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buFont typeface="Times" panose="02020603050405020304" pitchFamily="18" charset="0"/>
              <a:buNone/>
            </a:pPr>
            <a:r>
              <a:rPr lang="en-US" altLang="zh-CN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Integration of high penetration of DERs reduces the relative inertia of the bulk power systems, leading to increased concern of frequency stability.</a:t>
            </a:r>
            <a:endParaRPr lang="zh-CN" altLang="en-US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" y="2824562"/>
            <a:ext cx="4883630" cy="2505302"/>
          </a:xfrm>
          <a:prstGeom prst="rect">
            <a:avLst/>
          </a:prstGeom>
        </p:spPr>
      </p:pic>
      <p:sp>
        <p:nvSpPr>
          <p:cNvPr id="8" name="矩形 10"/>
          <p:cNvSpPr/>
          <p:nvPr/>
        </p:nvSpPr>
        <p:spPr>
          <a:xfrm>
            <a:off x="821216" y="5418876"/>
            <a:ext cx="33310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Source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: EV in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US-IHS Automotive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Frequency 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Monitoring</a:t>
            </a:r>
            <a:r>
              <a:rPr lang="en-US" sz="3600" b="1" dirty="0" smtClean="0">
                <a:solidFill>
                  <a:srgbClr val="0070C0"/>
                </a:solidFill>
              </a:rPr>
              <a:t>-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 Motivations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2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821DF-A11E-4644-91CD-53DC8D5D7B6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6" name="Picture 5" descr="Image result for thank you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116" y="1334068"/>
            <a:ext cx="6172200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mage result for question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16" y="3239068"/>
            <a:ext cx="31623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8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/>
          <p:nvPr/>
        </p:nvSpPr>
        <p:spPr>
          <a:xfrm>
            <a:off x="6147246" y="6016823"/>
            <a:ext cx="3149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Source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: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2016 South Australian blackout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" name="矩形 9"/>
          <p:cNvSpPr/>
          <p:nvPr/>
        </p:nvSpPr>
        <p:spPr>
          <a:xfrm>
            <a:off x="76200" y="880507"/>
            <a:ext cx="8763000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buFont typeface="Times" panose="02020603050405020304" pitchFamily="18" charset="0"/>
              <a:buNone/>
            </a:pPr>
            <a:r>
              <a:rPr lang="en-US" altLang="zh-CN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(ROCOF</a:t>
            </a:r>
            <a:r>
              <a:rPr lang="en-US" altLang="zh-CN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) was too high for activating under frequency</a:t>
            </a:r>
          </a:p>
          <a:p>
            <a:pPr eaLnBrk="0" hangingPunct="0">
              <a:buFont typeface="Times" panose="02020603050405020304" pitchFamily="18" charset="0"/>
              <a:buNone/>
            </a:pPr>
            <a:r>
              <a:rPr lang="en-US" altLang="zh-CN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load shedding </a:t>
            </a:r>
            <a:r>
              <a:rPr lang="en-US" altLang="zh-CN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under high penetration of DERs</a:t>
            </a:r>
            <a:r>
              <a:rPr lang="en-US" altLang="zh-CN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;</a:t>
            </a:r>
            <a:endParaRPr lang="en-US" altLang="zh-CN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sz="3600" b="1" dirty="0">
                <a:solidFill>
                  <a:srgbClr val="0070C0"/>
                </a:solidFill>
              </a:rPr>
              <a:t>2016 South Australian 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B</a:t>
            </a:r>
            <a:r>
              <a:rPr lang="en-US" sz="3600" b="1" dirty="0" smtClean="0">
                <a:solidFill>
                  <a:srgbClr val="0070C0"/>
                </a:solidFill>
              </a:rPr>
              <a:t>lackout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752600"/>
            <a:ext cx="7277100" cy="422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naspi.org/File.aspx?fileID=15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434" y="1937660"/>
            <a:ext cx="6019800" cy="4300962"/>
          </a:xfrm>
          <a:prstGeom prst="rect">
            <a:avLst/>
          </a:prstGeom>
          <a:noFill/>
        </p:spPr>
      </p:pic>
      <p:sp>
        <p:nvSpPr>
          <p:cNvPr id="8" name="矩形 9"/>
          <p:cNvSpPr/>
          <p:nvPr/>
        </p:nvSpPr>
        <p:spPr>
          <a:xfrm>
            <a:off x="76200" y="914400"/>
            <a:ext cx="8763000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buFont typeface="Times" panose="02020603050405020304" pitchFamily="18" charset="0"/>
              <a:buNone/>
            </a:pPr>
            <a:r>
              <a:rPr lang="en-US" altLang="zh-CN" sz="2400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Synchrophasor measurements at 30-60 samples/s, provide the opportunity to capture power system frequency dynamics.</a:t>
            </a:r>
            <a:endParaRPr lang="zh-CN" altLang="en-US" sz="2400" dirty="0">
              <a:solidFill>
                <a:srgbClr val="0070C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" name="矩形 10"/>
          <p:cNvSpPr/>
          <p:nvPr/>
        </p:nvSpPr>
        <p:spPr>
          <a:xfrm>
            <a:off x="1586132" y="6186512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www.naspi.org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Frequency Monitoring</a:t>
            </a:r>
            <a:r>
              <a:rPr lang="en-US" sz="3600" b="1" dirty="0" smtClean="0">
                <a:solidFill>
                  <a:srgbClr val="0070C0"/>
                </a:solidFill>
              </a:rPr>
              <a:t>-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 Motivations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6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105"/>
          <p:cNvSpPr/>
          <p:nvPr/>
        </p:nvSpPr>
        <p:spPr>
          <a:xfrm>
            <a:off x="228600" y="1132850"/>
            <a:ext cx="8610600" cy="105560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+mj-lt"/>
              </a:rPr>
              <a:t>Integration of DERs and flexible loads adds additional </a:t>
            </a:r>
            <a:r>
              <a:rPr lang="en-US" altLang="zh-CN" sz="2800" dirty="0" smtClean="0">
                <a:solidFill>
                  <a:srgbClr val="C00000"/>
                </a:solidFill>
                <a:latin typeface="+mj-lt"/>
              </a:rPr>
              <a:t>uncertainties </a:t>
            </a:r>
            <a:r>
              <a:rPr lang="en-US" altLang="zh-CN" sz="2800" dirty="0" smtClean="0">
                <a:latin typeface="+mj-lt"/>
              </a:rPr>
              <a:t>to the system;</a:t>
            </a:r>
          </a:p>
        </p:txBody>
      </p:sp>
      <p:sp>
        <p:nvSpPr>
          <p:cNvPr id="38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Frequency Monitoring</a:t>
            </a:r>
            <a:r>
              <a:rPr lang="en-US" sz="3600" b="1" dirty="0" smtClean="0">
                <a:solidFill>
                  <a:srgbClr val="0070C0"/>
                </a:solidFill>
              </a:rPr>
              <a:t>-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 Challenges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5722203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n-lt"/>
              </a:rPr>
              <a:t>[R1] J</a:t>
            </a:r>
            <a:r>
              <a:rPr lang="en-US" sz="1200" dirty="0">
                <a:latin typeface="+mn-lt"/>
              </a:rPr>
              <a:t>. </a:t>
            </a:r>
            <a:r>
              <a:rPr lang="en-US" sz="1200" dirty="0" err="1">
                <a:latin typeface="+mn-lt"/>
              </a:rPr>
              <a:t>Nutaro</a:t>
            </a:r>
            <a:r>
              <a:rPr lang="en-US" sz="1200" dirty="0">
                <a:latin typeface="+mn-lt"/>
              </a:rPr>
              <a:t> and V. </a:t>
            </a:r>
            <a:r>
              <a:rPr lang="en-US" sz="1200" dirty="0" err="1">
                <a:latin typeface="+mn-lt"/>
              </a:rPr>
              <a:t>Protopopescu</a:t>
            </a:r>
            <a:r>
              <a:rPr lang="en-US" sz="1200" dirty="0">
                <a:latin typeface="+mn-lt"/>
              </a:rPr>
              <a:t>, “Calculating frequency at loads in simulations of electro-mechanical transients,” IEEE Trans. Smart Grid, vol. 3, no. 1, pp. 233–240, Mar. 2012</a:t>
            </a:r>
            <a:r>
              <a:rPr lang="en-US" sz="1200" dirty="0" smtClean="0">
                <a:latin typeface="+mn-lt"/>
              </a:rPr>
              <a:t>.</a:t>
            </a:r>
          </a:p>
          <a:p>
            <a:r>
              <a:rPr lang="en-US" sz="1200" dirty="0" smtClean="0">
                <a:latin typeface="+mn-lt"/>
              </a:rPr>
              <a:t>[R2</a:t>
            </a:r>
            <a:r>
              <a:rPr lang="en-US" sz="1200" dirty="0">
                <a:latin typeface="+mn-lt"/>
              </a:rPr>
              <a:t>] F. Milano and A. Ortega, “Frequency divider,” IEEE Trans. Power Syst., vol. 32, no. 2, pp. 1493–1501, Mar. 2017.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2177692"/>
            <a:ext cx="8610600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There is a </a:t>
            </a:r>
            <a:r>
              <a:rPr lang="en-US" altLang="zh-CN" sz="2800" dirty="0">
                <a:solidFill>
                  <a:srgbClr val="C00000"/>
                </a:solidFill>
                <a:latin typeface="+mj-lt"/>
              </a:rPr>
              <a:t>limited number of PMU</a:t>
            </a: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s and the monitoring of the frequency of every bus is challenging;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8600" y="3224169"/>
            <a:ext cx="8610600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The derivative of voltage angle with respect to time may yield </a:t>
            </a:r>
            <a:r>
              <a:rPr lang="en-US" altLang="zh-CN" sz="2800" dirty="0">
                <a:solidFill>
                  <a:srgbClr val="C00000"/>
                </a:solidFill>
                <a:latin typeface="+mj-lt"/>
              </a:rPr>
              <a:t>sudden change of calculated bus frequency</a:t>
            </a: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, triggering unnecessary frequency protection relays;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94256" y="4677361"/>
            <a:ext cx="8644944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 Dynamic simulation-based frequency divider formulation is </a:t>
            </a:r>
            <a:r>
              <a:rPr lang="en-US" altLang="zh-CN" sz="2800" dirty="0">
                <a:solidFill>
                  <a:srgbClr val="C00000"/>
                </a:solidFill>
                <a:latin typeface="+mj-lt"/>
              </a:rPr>
              <a:t>time-consuming</a:t>
            </a:r>
            <a:r>
              <a:rPr lang="en-US" altLang="zh-CN" sz="2800" dirty="0">
                <a:solidFill>
                  <a:schemeClr val="dk1"/>
                </a:solidFill>
                <a:latin typeface="+mj-lt"/>
              </a:rPr>
              <a:t> for large-scale systems.</a:t>
            </a:r>
            <a:endParaRPr lang="zh-CN" altLang="en-US" sz="2800" dirty="0">
              <a:solidFill>
                <a:schemeClr val="dk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977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animBg="1"/>
      <p:bldP spid="21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Frequency Monitoring</a:t>
            </a:r>
            <a:r>
              <a:rPr lang="en-US" sz="3600" b="1" dirty="0" smtClean="0">
                <a:solidFill>
                  <a:srgbClr val="0070C0"/>
                </a:solidFill>
              </a:rPr>
              <a:t>-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 Challenges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14400"/>
            <a:ext cx="5888833" cy="46954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00200" y="5589085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Simulation of a 3‐phase fault to ground near a generator</a:t>
            </a:r>
            <a:endParaRPr lang="en-US" dirty="0"/>
          </a:p>
        </p:txBody>
      </p:sp>
      <p:sp>
        <p:nvSpPr>
          <p:cNvPr id="8" name="矩形 10"/>
          <p:cNvSpPr/>
          <p:nvPr/>
        </p:nvSpPr>
        <p:spPr>
          <a:xfrm>
            <a:off x="762000" y="6131433"/>
            <a:ext cx="7848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latin typeface="+mn-lt"/>
              </a:rPr>
              <a:t>[R3] </a:t>
            </a:r>
            <a:r>
              <a:rPr lang="en-US" altLang="zh-CN" sz="1200" dirty="0">
                <a:latin typeface="+mn-lt"/>
              </a:rPr>
              <a:t>WECC White Paper on Understanding Frequency Calculation in Positive Sequence Stability Programs</a:t>
            </a:r>
            <a:endParaRPr lang="zh-CN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09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B1E9C8-DB28-4CE8-909B-C1EAE1CB45A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" name="矩形 24"/>
          <p:cNvSpPr/>
          <p:nvPr/>
        </p:nvSpPr>
        <p:spPr>
          <a:xfrm>
            <a:off x="1081941" y="6217850"/>
            <a:ext cx="69763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latin typeface="+mn-lt"/>
              </a:rPr>
              <a:t>[R4] </a:t>
            </a:r>
            <a:r>
              <a:rPr lang="en-US" altLang="zh-CN" sz="1200" dirty="0" smtClean="0">
                <a:latin typeface="+mn-lt"/>
              </a:rPr>
              <a:t>NREC-1200 </a:t>
            </a:r>
            <a:r>
              <a:rPr lang="en-US" altLang="zh-CN" sz="1200" dirty="0">
                <a:latin typeface="+mn-lt"/>
              </a:rPr>
              <a:t>MW Fault Induced Solar Photovoltaic Resource Interruption Disturbance Report.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7" y="2209800"/>
            <a:ext cx="9093368" cy="3777480"/>
          </a:xfrm>
          <a:prstGeom prst="rect">
            <a:avLst/>
          </a:prstGeom>
        </p:spPr>
      </p:pic>
      <p:sp>
        <p:nvSpPr>
          <p:cNvPr id="14" name="Title 4"/>
          <p:cNvSpPr txBox="1">
            <a:spLocks/>
          </p:cNvSpPr>
          <p:nvPr/>
        </p:nvSpPr>
        <p:spPr bwMode="auto">
          <a:xfrm>
            <a:off x="61146" y="1024363"/>
            <a:ext cx="9021707" cy="110923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rgbClr val="F84A00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90600" indent="-533400">
              <a:spcBef>
                <a:spcPct val="20000"/>
              </a:spcBef>
              <a:buClr>
                <a:srgbClr val="7A180B"/>
              </a:buClr>
              <a:buFont typeface="Times" panose="02020603050405020304" pitchFamily="18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371600" indent="-457200">
              <a:spcBef>
                <a:spcPct val="20000"/>
              </a:spcBef>
              <a:buClr>
                <a:srgbClr val="F84A00"/>
              </a:buClr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52600" indent="-381000">
              <a:spcBef>
                <a:spcPct val="20000"/>
              </a:spcBef>
              <a:buClr>
                <a:srgbClr val="6B0B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209800" indent="-381000">
              <a:spcBef>
                <a:spcPct val="20000"/>
              </a:spcBef>
              <a:buClr>
                <a:srgbClr val="F84A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4A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4A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4A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4A00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ClrTx/>
              <a:buNone/>
            </a:pPr>
            <a:r>
              <a:rPr lang="en-US" altLang="zh-CN" sz="2400" dirty="0">
                <a:solidFill>
                  <a:srgbClr val="0070C0"/>
                </a:solidFill>
              </a:rPr>
              <a:t>2016 Southern </a:t>
            </a:r>
            <a:r>
              <a:rPr lang="en-US" altLang="zh-CN" sz="2400" dirty="0" smtClean="0">
                <a:solidFill>
                  <a:srgbClr val="0070C0"/>
                </a:solidFill>
              </a:rPr>
              <a:t>California solar event</a:t>
            </a:r>
            <a:r>
              <a:rPr lang="en-US" altLang="zh-CN" sz="2400" dirty="0" smtClean="0"/>
              <a:t>: </a:t>
            </a:r>
            <a:r>
              <a:rPr lang="en-US" altLang="zh-CN" sz="2400" dirty="0"/>
              <a:t>i</a:t>
            </a:r>
            <a:r>
              <a:rPr lang="en-US" altLang="zh-CN" sz="2400" dirty="0" smtClean="0"/>
              <a:t>naccurate </a:t>
            </a:r>
            <a:r>
              <a:rPr lang="en-US" altLang="zh-CN" sz="2400" dirty="0"/>
              <a:t>local inverter frequency measurement provided by the </a:t>
            </a:r>
            <a:r>
              <a:rPr lang="en-US" altLang="zh-CN" sz="2400" dirty="0" smtClean="0"/>
              <a:t>PLL, triggering erroneous relay actions.</a:t>
            </a:r>
            <a:endParaRPr lang="en-US" altLang="zh-CN" sz="2400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0" y="208672"/>
            <a:ext cx="9144000" cy="858128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Frequency Monitoring</a:t>
            </a:r>
            <a:r>
              <a:rPr lang="en-US" sz="3600" b="1" dirty="0" smtClean="0">
                <a:solidFill>
                  <a:srgbClr val="0070C0"/>
                </a:solidFill>
              </a:rPr>
              <a:t>-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 Challenges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73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831" y="914400"/>
            <a:ext cx="8773884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altLang="zh-CN" sz="2800" dirty="0" smtClean="0">
                <a:solidFill>
                  <a:srgbClr val="0070C0"/>
                </a:solidFill>
                <a:latin typeface="+mn-lt"/>
              </a:rPr>
              <a:t>Objective</a:t>
            </a:r>
            <a:r>
              <a:rPr lang="en-US" altLang="zh-CN" sz="2800" dirty="0" smtClean="0">
                <a:latin typeface="+mn-lt"/>
              </a:rPr>
              <a:t>: Given a limited number of PMUs, estimate the frequency at every bus of a system via the frequency divider.</a:t>
            </a:r>
            <a:endParaRPr lang="en-US" sz="2800" dirty="0">
              <a:latin typeface="+mn-lt"/>
            </a:endParaRPr>
          </a:p>
        </p:txBody>
      </p:sp>
      <p:sp>
        <p:nvSpPr>
          <p:cNvPr id="30" name="Title 4"/>
          <p:cNvSpPr>
            <a:spLocks noGrp="1"/>
          </p:cNvSpPr>
          <p:nvPr>
            <p:ph type="title"/>
          </p:nvPr>
        </p:nvSpPr>
        <p:spPr>
          <a:xfrm>
            <a:off x="-121227" y="381000"/>
            <a:ext cx="9144000" cy="63149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Problem Formulation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344" y="3581400"/>
            <a:ext cx="4342857" cy="7523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4"/>
              <p:cNvSpPr txBox="1">
                <a:spLocks/>
              </p:cNvSpPr>
              <p:nvPr/>
            </p:nvSpPr>
            <p:spPr bwMode="auto">
              <a:xfrm>
                <a:off x="457200" y="4343400"/>
                <a:ext cx="9007852" cy="167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990600" indent="-533400">
                  <a:spcBef>
                    <a:spcPct val="20000"/>
                  </a:spcBef>
                  <a:buClr>
                    <a:srgbClr val="7A180B"/>
                  </a:buClr>
                  <a:buFont typeface="Times" panose="02020603050405020304" pitchFamily="18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371600" indent="-457200">
                  <a:spcBef>
                    <a:spcPct val="20000"/>
                  </a:spcBef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752600" indent="-381000">
                  <a:spcBef>
                    <a:spcPct val="20000"/>
                  </a:spcBef>
                  <a:buClr>
                    <a:srgbClr val="6B0B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209800" indent="-381000">
                  <a:spcBef>
                    <a:spcPct val="20000"/>
                  </a:spcBef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667000" indent="-381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3124200" indent="-381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581400" indent="-381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4038600" indent="-381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4A00"/>
                  </a:buClr>
                  <a:buFont typeface="Times" panose="02020603050405020304" pitchFamily="18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0" hangingPunct="0">
                  <a:spcBef>
                    <a:spcPct val="0"/>
                  </a:spcBef>
                  <a:buClrTx/>
                  <a:buNone/>
                </a:pPr>
                <a:r>
                  <a:rPr lang="en-US" sz="2800" dirty="0" smtClean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+mn-lt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2800" dirty="0">
                    <a:latin typeface="+mn-lt"/>
                  </a:rPr>
                  <a:t> are generator </a:t>
                </a:r>
                <a:r>
                  <a:rPr lang="en-US" sz="2800" dirty="0" smtClean="0">
                    <a:latin typeface="+mn-lt"/>
                  </a:rPr>
                  <a:t>current injections and internal </a:t>
                </a:r>
                <a:r>
                  <a:rPr lang="en-US" sz="2800" dirty="0" err="1" smtClean="0">
                    <a:latin typeface="+mn-lt"/>
                  </a:rPr>
                  <a:t>emfs</a:t>
                </a:r>
                <a:r>
                  <a:rPr lang="en-US" sz="2800" dirty="0" smtClean="0">
                    <a:latin typeface="+mn-lt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800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800" dirty="0">
                    <a:latin typeface="+mn-lt"/>
                  </a:rPr>
                  <a:t> are </a:t>
                </a:r>
                <a:r>
                  <a:rPr lang="en-US" sz="2800" dirty="0" smtClean="0">
                    <a:latin typeface="+mn-lt"/>
                  </a:rPr>
                  <a:t>bus current </a:t>
                </a:r>
                <a:r>
                  <a:rPr lang="en-US" sz="2800" dirty="0">
                    <a:latin typeface="+mn-lt"/>
                  </a:rPr>
                  <a:t>and voltage </a:t>
                </a:r>
                <a:r>
                  <a:rPr lang="en-US" sz="2800" dirty="0" smtClean="0">
                    <a:latin typeface="+mn-lt"/>
                  </a:rPr>
                  <a:t>injections;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𝐵𝐵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is </a:t>
                </a:r>
                <a:r>
                  <a:rPr lang="en-US" sz="2800" dirty="0">
                    <a:latin typeface="+mn-lt"/>
                  </a:rPr>
                  <a:t>the </a:t>
                </a:r>
                <a:r>
                  <a:rPr lang="en-US" sz="2800" dirty="0" smtClean="0">
                    <a:latin typeface="+mn-lt"/>
                  </a:rPr>
                  <a:t>network </a:t>
                </a:r>
                <a:r>
                  <a:rPr lang="en-US" sz="2800" dirty="0">
                    <a:latin typeface="+mn-lt"/>
                  </a:rPr>
                  <a:t>admittance matrix;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𝐺𝐺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800" dirty="0">
                    <a:latin typeface="+mn-lt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+mn-lt"/>
                  </a:rPr>
                  <a:t> are </a:t>
                </a:r>
                <a:r>
                  <a:rPr lang="en-US" sz="2800" dirty="0">
                    <a:latin typeface="+mn-lt"/>
                  </a:rPr>
                  <a:t>admittance </a:t>
                </a:r>
                <a:r>
                  <a:rPr lang="en-US" sz="2800" dirty="0" smtClean="0">
                    <a:latin typeface="+mn-lt"/>
                  </a:rPr>
                  <a:t>matrices.</a:t>
                </a:r>
                <a:endParaRPr lang="en-US" altLang="zh-CN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16" name="Tit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4343400"/>
                <a:ext cx="9007852" cy="1676400"/>
              </a:xfrm>
              <a:prstGeom prst="rect">
                <a:avLst/>
              </a:prstGeom>
              <a:blipFill rotWithShape="0">
                <a:blip r:embed="rId3"/>
                <a:stretch>
                  <a:fillRect l="-1353" t="-7273" b="-138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5316" y="2249031"/>
            <a:ext cx="87738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altLang="zh-CN" sz="2800" dirty="0" smtClean="0">
                <a:solidFill>
                  <a:srgbClr val="0070C0"/>
                </a:solidFill>
                <a:latin typeface="+mn-lt"/>
              </a:rPr>
              <a:t>Frequency divider formulation</a:t>
            </a:r>
          </a:p>
          <a:p>
            <a:r>
              <a:rPr lang="en-US" altLang="zh-CN" sz="2800" dirty="0">
                <a:latin typeface="+mn-lt"/>
              </a:rPr>
              <a:t> </a:t>
            </a:r>
            <a:r>
              <a:rPr lang="en-US" altLang="zh-CN" sz="2800" dirty="0" smtClean="0">
                <a:latin typeface="+mn-lt"/>
              </a:rPr>
              <a:t>     The relationship between </a:t>
            </a:r>
            <a:r>
              <a:rPr lang="en-US" sz="2800" dirty="0" smtClean="0">
                <a:latin typeface="+mn-lt"/>
              </a:rPr>
              <a:t>current </a:t>
            </a:r>
            <a:r>
              <a:rPr lang="en-US" sz="2800" dirty="0">
                <a:latin typeface="+mn-lt"/>
              </a:rPr>
              <a:t>and </a:t>
            </a:r>
            <a:r>
              <a:rPr lang="en-US" sz="2800" dirty="0" smtClean="0">
                <a:latin typeface="+mn-lt"/>
              </a:rPr>
              <a:t>voltage phasors </a:t>
            </a:r>
          </a:p>
          <a:p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   can be expressed as follows:</a:t>
            </a:r>
            <a:endParaRPr lang="zh-CN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338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2010-IEEE-PES-Template-Office07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7579</TotalTime>
  <Words>1868</Words>
  <Application>Microsoft Office PowerPoint</Application>
  <PresentationFormat>On-screen Show (4:3)</PresentationFormat>
  <Paragraphs>177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ＭＳ Ｐゴシック</vt:lpstr>
      <vt:lpstr>宋体</vt:lpstr>
      <vt:lpstr>Arial</vt:lpstr>
      <vt:lpstr>Calibri</vt:lpstr>
      <vt:lpstr>Cambria Math</vt:lpstr>
      <vt:lpstr>Symbol</vt:lpstr>
      <vt:lpstr>Times</vt:lpstr>
      <vt:lpstr>Wingdings</vt:lpstr>
      <vt:lpstr>2010-IEEE-PES-Template-Office07-V2</vt:lpstr>
      <vt:lpstr>Robust Bus Frequency Estimation for Power System Monitoring and Control</vt:lpstr>
      <vt:lpstr>Outline</vt:lpstr>
      <vt:lpstr>Frequency Monitoring- Motivations</vt:lpstr>
      <vt:lpstr>2016 South Australian Blackout</vt:lpstr>
      <vt:lpstr>Frequency Monitoring- Motivations</vt:lpstr>
      <vt:lpstr>Frequency Monitoring- Challenges</vt:lpstr>
      <vt:lpstr>Frequency Monitoring- Challenges</vt:lpstr>
      <vt:lpstr>Frequency Monitoring- Challenges</vt:lpstr>
      <vt:lpstr>Problem Formulation</vt:lpstr>
      <vt:lpstr>Frequency Divider</vt:lpstr>
      <vt:lpstr>Frequency Divider</vt:lpstr>
      <vt:lpstr>Frequency Divider-Challenges</vt:lpstr>
      <vt:lpstr>Robust Bus Frequency Estimator</vt:lpstr>
      <vt:lpstr>Robust Bus Frequency Estimator</vt:lpstr>
      <vt:lpstr>Robust Bus Frequency Estimator</vt:lpstr>
      <vt:lpstr>Robust Bus Frequency Estimator</vt:lpstr>
      <vt:lpstr>Derive Generator Internal Frequency</vt:lpstr>
      <vt:lpstr>Generator Rotor Speed Estimation</vt:lpstr>
      <vt:lpstr>PowerPoint Presentation</vt:lpstr>
      <vt:lpstr>Detecting Outliers by PS</vt:lpstr>
      <vt:lpstr>Robust Filtering</vt:lpstr>
      <vt:lpstr>Bus and COI Frequency Estimation</vt:lpstr>
      <vt:lpstr>Results on IEEE 39-bus system </vt:lpstr>
      <vt:lpstr>PowerPoint Presentation</vt:lpstr>
      <vt:lpstr>PowerPoint Presentation</vt:lpstr>
      <vt:lpstr>PowerPoint Presentation</vt:lpstr>
      <vt:lpstr>PowerPoint Presentation</vt:lpstr>
      <vt:lpstr>Conclusions</vt:lpstr>
      <vt:lpstr>References</vt:lpstr>
      <vt:lpstr>PowerPoint Presentation</vt:lpstr>
    </vt:vector>
  </TitlesOfParts>
  <Company>IEEE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IEEE</dc:creator>
  <cp:lastModifiedBy>junbo zhao</cp:lastModifiedBy>
  <cp:revision>1124</cp:revision>
  <dcterms:created xsi:type="dcterms:W3CDTF">2010-10-12T18:25:44Z</dcterms:created>
  <dcterms:modified xsi:type="dcterms:W3CDTF">2019-07-27T20:36:09Z</dcterms:modified>
</cp:coreProperties>
</file>