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4" r:id="rId2"/>
    <p:sldId id="280" r:id="rId3"/>
    <p:sldId id="281" r:id="rId4"/>
    <p:sldId id="282" r:id="rId5"/>
    <p:sldId id="283" r:id="rId6"/>
    <p:sldId id="285" r:id="rId7"/>
    <p:sldId id="286" r:id="rId8"/>
    <p:sldId id="287" r:id="rId9"/>
    <p:sldId id="288" r:id="rId10"/>
    <p:sldId id="289" r:id="rId11"/>
    <p:sldId id="312" r:id="rId12"/>
    <p:sldId id="290" r:id="rId13"/>
    <p:sldId id="291" r:id="rId14"/>
    <p:sldId id="292" r:id="rId15"/>
    <p:sldId id="293" r:id="rId16"/>
    <p:sldId id="294" r:id="rId17"/>
    <p:sldId id="313" r:id="rId18"/>
    <p:sldId id="314" r:id="rId19"/>
    <p:sldId id="315" r:id="rId20"/>
    <p:sldId id="295" r:id="rId21"/>
    <p:sldId id="302" r:id="rId22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62" autoAdjust="0"/>
  </p:normalViewPr>
  <p:slideViewPr>
    <p:cSldViewPr>
      <p:cViewPr varScale="1">
        <p:scale>
          <a:sx n="135" d="100"/>
          <a:sy n="135" d="100"/>
        </p:scale>
        <p:origin x="11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517BCE2F-D61D-4E62-9703-CE4355CD4BE1}" type="datetimeFigureOut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DF89C0AE-FA5D-4CAC-A347-B98AF004D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661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D1A9F68A-0DBD-43D5-954F-5B0E34CD104D}" type="datetimeFigureOut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1B3FFB0F-448F-4553-814C-95956908C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93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4857750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5B8F1-32C4-4FA6-8475-9736D3D6E897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4857750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C20E-1F2E-4809-B9E2-100F2AADB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3F55A-A4D5-4B86-8122-8AFC95685EE5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EEC-13A4-413A-89D0-B2CAFE790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A766-C7D8-4D98-ACCC-A19565F1367B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CCEA-27B6-4C84-9D21-A548A690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B409-A68F-45CE-BA1A-AB9D1DC02882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4B61-D119-4C2A-B0FD-8BB9E4349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853B-E912-45C7-84AE-E7FB77CE837C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44AA-0150-4A50-A27C-0310240D4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9EC6-8B01-4B40-8478-17258611CA64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21DF-A11E-4644-91CD-53DC8D5D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998C-1701-446A-9C46-D70577BCF9E9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2E9A-6385-4C30-BDC6-E81C10C42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91E7-AFA4-4D48-BA7B-D775766DCBAE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3F67-2221-4A6C-A554-369E8559B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363A-8EF7-4FF5-8770-A37D92B16B0D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EDC-486C-486D-91C3-F0BB61E19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F787-0912-409D-AAE9-FD1773A7772B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279-1404-4E11-81FA-B82ECB6FD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ECAC5-C6B8-433A-9C87-46EDF975B513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DB8F-D98A-42F3-AE15-FEC73D37F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41F0A5-EDB1-44ED-A710-B04655A3E7C2}" type="datetime1">
              <a:rPr lang="en-US"/>
              <a:pPr>
                <a:defRPr/>
              </a:pPr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CEE0F-0A67-4BAA-86C5-A7ABFBF9A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AE69E562-21CE-4BBF-826D-8EA9607D6507}"/>
              </a:ext>
            </a:extLst>
          </p:cNvPr>
          <p:cNvSpPr txBox="1">
            <a:spLocks/>
          </p:cNvSpPr>
          <p:nvPr/>
        </p:nvSpPr>
        <p:spPr bwMode="auto">
          <a:xfrm>
            <a:off x="609600" y="819150"/>
            <a:ext cx="69342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kern="0" dirty="0">
                <a:latin typeface="Arial" panose="020B0604020202020204" pitchFamily="34" charset="0"/>
                <a:cs typeface="Arial" panose="020B0604020202020204" pitchFamily="34" charset="0"/>
              </a:rPr>
              <a:t>Measuring Bus Frequency:</a:t>
            </a:r>
          </a:p>
          <a:p>
            <a:r>
              <a:rPr lang="en-US" sz="3600" b="0" kern="0" dirty="0">
                <a:latin typeface="Arial" panose="020B0604020202020204" pitchFamily="34" charset="0"/>
                <a:cs typeface="Arial" panose="020B0604020202020204" pitchFamily="34" charset="0"/>
              </a:rPr>
              <a:t>Some Fundamentals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AB0D5C45-D695-4000-BF17-265A4CA9B5A0}"/>
              </a:ext>
            </a:extLst>
          </p:cNvPr>
          <p:cNvSpPr txBox="1">
            <a:spLocks/>
          </p:cNvSpPr>
          <p:nvPr/>
        </p:nvSpPr>
        <p:spPr bwMode="auto">
          <a:xfrm>
            <a:off x="609600" y="2432508"/>
            <a:ext cx="8208962" cy="181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Harold Kirkham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Arial"/>
              </a:rPr>
              <a:t>Pacific Northwest National Laboratory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Richland, Washington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lang="en-US" sz="1800" kern="0" dirty="0">
              <a:solidFill>
                <a:sysClr val="windowText" lastClr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IEEE PES GM 2019</a:t>
            </a:r>
          </a:p>
          <a:p>
            <a:pPr lvl="0" eaLnBrk="1" hangingPunct="1">
              <a:buClr>
                <a:srgbClr val="800080"/>
              </a:buClr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19PESGM2927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  <p:pic>
        <p:nvPicPr>
          <p:cNvPr id="6" name="Picture 8" descr="PNNL_Logo.png">
            <a:extLst>
              <a:ext uri="{FF2B5EF4-FFF2-40B4-BE49-F238E27FC236}">
                <a16:creationId xmlns:a16="http://schemas.microsoft.com/office/drawing/2014/main" id="{2144A5E6-CD20-4661-B80C-29FAFD5A257D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289300"/>
            <a:ext cx="3048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roudly_Operated_by_Battelle_Onyx.png">
            <a:extLst>
              <a:ext uri="{FF2B5EF4-FFF2-40B4-BE49-F238E27FC236}">
                <a16:creationId xmlns:a16="http://schemas.microsoft.com/office/drawing/2014/main" id="{95B92352-7E52-49DC-BDDF-FBC0B0484B0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01955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3814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29624" y="-247962"/>
            <a:ext cx="1479659" cy="166145"/>
          </a:xfrm>
        </p:spPr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1F10BDA-D7D3-4BA0-814D-4610C6354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290" y="438150"/>
            <a:ext cx="4651400" cy="456744"/>
          </a:xfrm>
        </p:spPr>
        <p:txBody>
          <a:bodyPr/>
          <a:lstStyle/>
          <a:p>
            <a:pPr eaLnBrk="1" hangingPunct="1"/>
            <a:r>
              <a:rPr lang="en-US" alt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and contrast…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227667C-5B89-458C-999B-171754151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464216"/>
              </p:ext>
            </p:extLst>
          </p:nvPr>
        </p:nvGraphicFramePr>
        <p:xfrm>
          <a:off x="325429" y="960229"/>
          <a:ext cx="8608390" cy="341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771">
                  <a:extLst>
                    <a:ext uri="{9D8B030D-6E8A-4147-A177-3AD203B41FA5}">
                      <a16:colId xmlns:a16="http://schemas.microsoft.com/office/drawing/2014/main" val="1107621454"/>
                    </a:ext>
                  </a:extLst>
                </a:gridCol>
                <a:gridCol w="4285619">
                  <a:extLst>
                    <a:ext uri="{9D8B030D-6E8A-4147-A177-3AD203B41FA5}">
                      <a16:colId xmlns:a16="http://schemas.microsoft.com/office/drawing/2014/main" val="560030878"/>
                    </a:ext>
                  </a:extLst>
                </a:gridCol>
              </a:tblGrid>
              <a:tr h="258990">
                <a:tc>
                  <a:txBody>
                    <a:bodyPr/>
                    <a:lstStyle/>
                    <a:p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Representational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Operational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020413"/>
                  </a:ext>
                </a:extLst>
              </a:tr>
              <a:tr h="379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There is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clear conceptual definition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of measurand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Concept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vaguely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defined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1174"/>
                  </a:ext>
                </a:extLst>
              </a:tr>
              <a:tr h="379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Only a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few details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of the method standardized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Results depend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entirely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the standardized  method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646969"/>
                  </a:ext>
                </a:extLst>
              </a:tr>
              <a:tr h="240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 able to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evolve/improve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over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frozen in time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by documentary standard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260912"/>
                  </a:ext>
                </a:extLst>
              </a:tr>
              <a:tr h="1812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Alternative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implementations give the same result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 alternative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method sure to give the same result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297417"/>
                  </a:ext>
                </a:extLst>
              </a:tr>
              <a:tr h="2422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 has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sufficient Degrees of Freedom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 suit method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DOF not relevant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no model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70347"/>
                  </a:ext>
                </a:extLst>
              </a:tr>
              <a:tr h="258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Measurements are (very nearly)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one to 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Measurements are usually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many-to-one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65686"/>
                  </a:ext>
                </a:extLst>
              </a:tr>
              <a:tr h="1244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Cauchy’s relation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applies (linear, natural zero)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Cauchy’s relation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 not apply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(nonlinear, arbitrary zero)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534884"/>
                  </a:ext>
                </a:extLst>
              </a:tr>
              <a:tr h="18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applicable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in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mathematical models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Measurements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not applicable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 mathematical models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289871"/>
                  </a:ext>
                </a:extLst>
              </a:tr>
              <a:tr h="1244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Concept of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true value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 useful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There is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 single true value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767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325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29624" y="-247962"/>
            <a:ext cx="1479659" cy="166145"/>
          </a:xfrm>
        </p:spPr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1F10BDA-D7D3-4BA0-814D-4610C6354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290" y="438150"/>
            <a:ext cx="4651400" cy="456744"/>
          </a:xfrm>
        </p:spPr>
        <p:txBody>
          <a:bodyPr/>
          <a:lstStyle/>
          <a:p>
            <a:pPr eaLnBrk="1" hangingPunct="1"/>
            <a:r>
              <a:rPr lang="en-US" alt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and contrast…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227667C-5B89-458C-999B-171754151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10392"/>
              </p:ext>
            </p:extLst>
          </p:nvPr>
        </p:nvGraphicFramePr>
        <p:xfrm>
          <a:off x="324324" y="971550"/>
          <a:ext cx="8610600" cy="3115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1107621454"/>
                    </a:ext>
                  </a:extLst>
                </a:gridCol>
                <a:gridCol w="4305300">
                  <a:extLst>
                    <a:ext uri="{9D8B030D-6E8A-4147-A177-3AD203B41FA5}">
                      <a16:colId xmlns:a16="http://schemas.microsoft.com/office/drawing/2014/main" val="560030878"/>
                    </a:ext>
                  </a:extLst>
                </a:gridCol>
              </a:tblGrid>
              <a:tr h="315200">
                <a:tc>
                  <a:txBody>
                    <a:bodyPr/>
                    <a:lstStyle/>
                    <a:p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Representational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Operational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020413"/>
                  </a:ext>
                </a:extLst>
              </a:tr>
              <a:tr h="551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Documentary standards say  how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well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it must be measured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Documentary standards say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how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it must be measured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1174"/>
                  </a:ext>
                </a:extLst>
              </a:tr>
              <a:tr h="5603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Potential for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long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traceability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chains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unit description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Single step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traceability to documentary standard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297417"/>
                  </a:ext>
                </a:extLst>
              </a:tr>
              <a:tr h="560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 has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sufficient Degrees of Freedom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 suit method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DOF not relevant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no model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70347"/>
                  </a:ext>
                </a:extLst>
              </a:tr>
              <a:tr h="288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Definitional uncertainty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negligible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Definitional uncertainty </a:t>
                      </a:r>
                      <a:r>
                        <a:rPr lang="en-US" sz="14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 everything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65686"/>
                  </a:ext>
                </a:extLst>
              </a:tr>
              <a:tr h="7092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Generally possible to have long-lasting, energetic and fruitless discussion of the meaning of the measurement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534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340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6B6ED6D-41DD-453F-88C0-7ACFC0B65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99177"/>
            <a:ext cx="8077200" cy="877173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answer can be found by looking at the problem from the viewpoint of a PMU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81DE20E-9136-4038-BCAE-DEC421C4D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401683"/>
            <a:ext cx="8001000" cy="29988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model is the equation whose parameters you find when you measure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PMU measures amplitude, frequency, phase and ROCOF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PMU model has four independent parameters: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four degrees of freedom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Signal can need more if there is “pollution”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seems to need NINE (but maybe there should be more)  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3BC2DA-73D4-4DF7-8A9C-93B5B5D346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276" y="3028950"/>
            <a:ext cx="1232276" cy="12786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54AC77-B0E5-4C2B-83CE-D5B50C4AE213}"/>
                  </a:ext>
                </a:extLst>
              </p:cNvPr>
              <p:cNvSpPr txBox="1"/>
              <p:nvPr/>
            </p:nvSpPr>
            <p:spPr>
              <a:xfrm>
                <a:off x="1219200" y="3562350"/>
                <a:ext cx="5892511" cy="4149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+ 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(3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54AC77-B0E5-4C2B-83CE-D5B50C4AE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3562350"/>
                <a:ext cx="5892511" cy="414985"/>
              </a:xfrm>
              <a:prstGeom prst="rect">
                <a:avLst/>
              </a:prstGeom>
              <a:blipFill>
                <a:blip r:embed="rId3"/>
                <a:stretch>
                  <a:fillRect r="-310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887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34892A7E-320A-45B8-AEF9-06178C53D38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3220857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answer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F229FD87-89B2-484C-AB24-60AF3516DD66}"/>
              </a:ext>
            </a:extLst>
          </p:cNvPr>
          <p:cNvSpPr txBox="1">
            <a:spLocks/>
          </p:cNvSpPr>
          <p:nvPr/>
        </p:nvSpPr>
        <p:spPr>
          <a:xfrm>
            <a:off x="533400" y="971550"/>
            <a:ext cx="7219950" cy="350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your signal has a phase jump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get that “essentially unique value”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need a more complex model. Add more DOFs? 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647F0C-2EAB-4C52-84D4-52AF291C41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48874"/>
            <a:ext cx="3396702" cy="176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9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67E5483-23C6-49C3-A355-C805D31BCA83}"/>
              </a:ext>
            </a:extLst>
          </p:cNvPr>
          <p:cNvSpPr txBox="1">
            <a:spLocks/>
          </p:cNvSpPr>
          <p:nvPr/>
        </p:nvSpPr>
        <p:spPr>
          <a:xfrm>
            <a:off x="782496" y="531495"/>
            <a:ext cx="5715000" cy="835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problem: three-phase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9B681821-B072-4CCC-B504-D27F5D464299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7620000" cy="2862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steady state, no dc, two harmonics, how many degrees of freedom?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that is just for moderate distortion!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2219A33-12AE-4A75-9B9C-1633EE3713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59827"/>
              </p:ext>
            </p:extLst>
          </p:nvPr>
        </p:nvGraphicFramePr>
        <p:xfrm>
          <a:off x="533400" y="2724150"/>
          <a:ext cx="7204360" cy="370840"/>
        </p:xfrm>
        <a:graphic>
          <a:graphicData uri="http://schemas.openxmlformats.org/drawingml/2006/table">
            <a:tbl>
              <a:tblPr firstRow="1" bandRow="1"/>
              <a:tblGrid>
                <a:gridCol w="360218">
                  <a:extLst>
                    <a:ext uri="{9D8B030D-6E8A-4147-A177-3AD203B41FA5}">
                      <a16:colId xmlns:a16="http://schemas.microsoft.com/office/drawing/2014/main" val="510296027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1308741721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4134814206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3741258914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2747646584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2300326499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4141557133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1419060998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810956725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3591966978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3104407494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4119171882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2449804165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1385731625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4154565635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484536695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1239575230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746780331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298796388"/>
                    </a:ext>
                  </a:extLst>
                </a:gridCol>
                <a:gridCol w="360218">
                  <a:extLst>
                    <a:ext uri="{9D8B030D-6E8A-4147-A177-3AD203B41FA5}">
                      <a16:colId xmlns:a16="http://schemas.microsoft.com/office/drawing/2014/main" val="1306592885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 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19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20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981438"/>
                  </a:ext>
                </a:extLst>
              </a:tr>
            </a:tbl>
          </a:graphicData>
        </a:graphic>
      </p:graphicFrame>
      <p:sp>
        <p:nvSpPr>
          <p:cNvPr id="10" name="Arrow: Down 9">
            <a:extLst>
              <a:ext uri="{FF2B5EF4-FFF2-40B4-BE49-F238E27FC236}">
                <a16:creationId xmlns:a16="http://schemas.microsoft.com/office/drawing/2014/main" id="{5D9E8447-4EEA-44CD-BCEB-F07F034C34F6}"/>
              </a:ext>
            </a:extLst>
          </p:cNvPr>
          <p:cNvSpPr/>
          <p:nvPr/>
        </p:nvSpPr>
        <p:spPr>
          <a:xfrm flipV="1">
            <a:off x="-484632" y="3181350"/>
            <a:ext cx="484632" cy="500063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64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51 -0.00587 L 0.80972 -0.00772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1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EABFCED-572E-4318-9CE7-D34EE1B3E311}"/>
              </a:ext>
            </a:extLst>
          </p:cNvPr>
          <p:cNvSpPr txBox="1">
            <a:spLocks/>
          </p:cNvSpPr>
          <p:nvPr/>
        </p:nvSpPr>
        <p:spPr>
          <a:xfrm>
            <a:off x="800493" y="590550"/>
            <a:ext cx="2971800" cy="682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to do?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2877B9-81F7-477B-BFBF-378EE77C6C27}"/>
              </a:ext>
            </a:extLst>
          </p:cNvPr>
          <p:cNvSpPr txBox="1">
            <a:spLocks/>
          </p:cNvSpPr>
          <p:nvPr/>
        </p:nvSpPr>
        <p:spPr>
          <a:xfrm>
            <a:off x="762000" y="1428750"/>
            <a:ext cx="7848600" cy="281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 not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Multiply the number of definitions in use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Maybe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Add degrees of freedom to the model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Filter the signal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Recognize that a different kind of solution is needed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810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277B23-82FC-426D-A223-1867C38D8BEF}"/>
              </a:ext>
            </a:extLst>
          </p:cNvPr>
          <p:cNvSpPr txBox="1">
            <a:spLocks/>
          </p:cNvSpPr>
          <p:nvPr/>
        </p:nvSpPr>
        <p:spPr bwMode="auto">
          <a:xfrm>
            <a:off x="762000" y="666750"/>
            <a:ext cx="5084523" cy="4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Degrees of freedom are the key</a:t>
            </a:r>
            <a:endParaRPr lang="en-US" sz="2400" b="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A5CB3FD-9478-43AE-83A8-4EB7745A5219}"/>
              </a:ext>
            </a:extLst>
          </p:cNvPr>
          <p:cNvSpPr txBox="1">
            <a:spLocks/>
          </p:cNvSpPr>
          <p:nvPr/>
        </p:nvSpPr>
        <p:spPr bwMode="auto">
          <a:xfrm>
            <a:off x="685801" y="1352550"/>
            <a:ext cx="76962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number of point-on-wave samples is given by the number of degrees of freedom in the model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there is a problem: numbers an octave higher also work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means 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 links the problem to the sampling problem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Adding more samples to the POW system is one solution (faster sampling)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is another solution (Nyquist-frequency filter)</a:t>
            </a:r>
          </a:p>
        </p:txBody>
      </p:sp>
    </p:spTree>
    <p:extLst>
      <p:ext uri="{BB962C8B-B14F-4D97-AF65-F5344CB8AC3E}">
        <p14:creationId xmlns:p14="http://schemas.microsoft.com/office/powerpoint/2010/main" val="2789615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277B23-82FC-426D-A223-1867C38D8BEF}"/>
              </a:ext>
            </a:extLst>
          </p:cNvPr>
          <p:cNvSpPr txBox="1">
            <a:spLocks/>
          </p:cNvSpPr>
          <p:nvPr/>
        </p:nvSpPr>
        <p:spPr bwMode="auto">
          <a:xfrm>
            <a:off x="762000" y="666750"/>
            <a:ext cx="5084523" cy="4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Degrees of freedom are the key</a:t>
            </a:r>
            <a:endParaRPr lang="en-US" sz="2400" b="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C19CE67-4CC6-41FC-9738-CFCBDD93C724}"/>
              </a:ext>
            </a:extLst>
          </p:cNvPr>
          <p:cNvSpPr txBox="1">
            <a:spLocks/>
          </p:cNvSpPr>
          <p:nvPr/>
        </p:nvSpPr>
        <p:spPr bwMode="auto">
          <a:xfrm>
            <a:off x="734505" y="1352550"/>
            <a:ext cx="8329973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 links the problem to </a:t>
            </a:r>
            <a:r>
              <a:rPr lang="en-US" sz="1600" b="1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  <a:endParaRPr lang="en-US" sz="16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is a way of treating a measurement that is common to the work of the national metrology institute and the field application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NMI, you might constrain the temperature of some measurement, for example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field, you could filter a signal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are ways to reduce the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DOFs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needed to model the physical quantity</a:t>
            </a:r>
          </a:p>
        </p:txBody>
      </p:sp>
    </p:spTree>
    <p:extLst>
      <p:ext uri="{BB962C8B-B14F-4D97-AF65-F5344CB8AC3E}">
        <p14:creationId xmlns:p14="http://schemas.microsoft.com/office/powerpoint/2010/main" val="133548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277B23-82FC-426D-A223-1867C38D8BEF}"/>
              </a:ext>
            </a:extLst>
          </p:cNvPr>
          <p:cNvSpPr txBox="1">
            <a:spLocks/>
          </p:cNvSpPr>
          <p:nvPr/>
        </p:nvSpPr>
        <p:spPr bwMode="auto">
          <a:xfrm>
            <a:off x="762000" y="666750"/>
            <a:ext cx="5084523" cy="4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Degrees of freedom are the key</a:t>
            </a:r>
            <a:endParaRPr lang="en-US" sz="2400" b="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F1E81E1F-D406-40C5-87CE-E9A7EF8910F9}"/>
              </a:ext>
            </a:extLst>
          </p:cNvPr>
          <p:cNvSpPr txBox="1">
            <a:spLocks/>
          </p:cNvSpPr>
          <p:nvPr/>
        </p:nvSpPr>
        <p:spPr bwMode="auto">
          <a:xfrm>
            <a:off x="762001" y="1428750"/>
            <a:ext cx="7467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 links the problem uncertainty calculations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Something called the “effective degrees of freedom” is involved in the calculation of coverage factor in Type A uncertainty calculations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285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277B23-82FC-426D-A223-1867C38D8BEF}"/>
              </a:ext>
            </a:extLst>
          </p:cNvPr>
          <p:cNvSpPr txBox="1">
            <a:spLocks/>
          </p:cNvSpPr>
          <p:nvPr/>
        </p:nvSpPr>
        <p:spPr bwMode="auto">
          <a:xfrm>
            <a:off x="762000" y="666750"/>
            <a:ext cx="5084523" cy="4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Degrees of freedom are the key</a:t>
            </a:r>
            <a:endParaRPr lang="en-US" sz="2400" b="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5C9417EF-BCFD-42AD-8429-1F25B4463E99}"/>
              </a:ext>
            </a:extLst>
          </p:cNvPr>
          <p:cNvSpPr txBox="1">
            <a:spLocks/>
          </p:cNvSpPr>
          <p:nvPr/>
        </p:nvSpPr>
        <p:spPr bwMode="auto">
          <a:xfrm>
            <a:off x="1066800" y="1352550"/>
            <a:ext cx="70104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 links the problem to definitional uncertainty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GUM defines two kinds of definitional uncertainty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    incomplete definition of the measurand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  <a:buFontTx/>
              <a:buAutoNum type="alphaLcParenR" startAt="2"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imperfect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reaIization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definition of the measurand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  <a:buFontTx/>
              <a:buAutoNum type="alphaLcParenR" startAt="2"/>
            </a:pP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a) means that the 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measurand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 too 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DOFs</a:t>
            </a: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b) means that the 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quantity 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too 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DOFs</a:t>
            </a: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234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BD20976-6DED-4AF4-BEC8-72E9B76EBEDC}"/>
              </a:ext>
            </a:extLst>
          </p:cNvPr>
          <p:cNvSpPr txBox="1">
            <a:spLocks/>
          </p:cNvSpPr>
          <p:nvPr/>
        </p:nvSpPr>
        <p:spPr bwMode="auto">
          <a:xfrm>
            <a:off x="533400" y="625868"/>
            <a:ext cx="6987116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Background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257BE4-C6B8-4B85-B1D3-EB6F7A0CB60C}"/>
              </a:ext>
            </a:extLst>
          </p:cNvPr>
          <p:cNvSpPr txBox="1">
            <a:spLocks/>
          </p:cNvSpPr>
          <p:nvPr/>
        </p:nvSpPr>
        <p:spPr bwMode="auto">
          <a:xfrm>
            <a:off x="914400" y="1047751"/>
            <a:ext cx="890016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can measure frequency in many ways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Counting zero crossings per unit time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Fourier analysis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Measure zero-crossing interval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Finite-difference phase values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and there are more choices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But those are ideas for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how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measure, not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what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measure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Results from the phasor measurement unit are often regarded as not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useful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Why is that?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5A121FA5-5D1B-4E9D-85DE-F1A8600410E9}"/>
              </a:ext>
            </a:extLst>
          </p:cNvPr>
          <p:cNvSpPr txBox="1">
            <a:spLocks/>
          </p:cNvSpPr>
          <p:nvPr/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FFE4B61-D119-4C2A-B0FD-8BB9E4349C8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327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D44773-15CC-4627-AD28-BB3161E60B8B}"/>
              </a:ext>
            </a:extLst>
          </p:cNvPr>
          <p:cNvSpPr txBox="1">
            <a:spLocks/>
          </p:cNvSpPr>
          <p:nvPr/>
        </p:nvSpPr>
        <p:spPr bwMode="auto">
          <a:xfrm>
            <a:off x="304800" y="703263"/>
            <a:ext cx="4093923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97A00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To measure frequency </a:t>
            </a:r>
          </a:p>
          <a:p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(or anything else)</a:t>
            </a:r>
            <a:br>
              <a:rPr lang="en-US" sz="2400" b="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b="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3164314-8A14-4C78-AB9C-F85B75CF34BF}"/>
              </a:ext>
            </a:extLst>
          </p:cNvPr>
          <p:cNvSpPr txBox="1">
            <a:spLocks/>
          </p:cNvSpPr>
          <p:nvPr/>
        </p:nvSpPr>
        <p:spPr bwMode="auto">
          <a:xfrm>
            <a:off x="685800" y="1581150"/>
            <a:ext cx="80010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2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</a:t>
            </a:r>
            <a:r>
              <a:rPr lang="en-US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 MUST be addressed</a:t>
            </a: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    A definition with more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DOFs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be possible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  <a:buFontTx/>
              <a:buAutoNum type="alphaLcParenR" startAt="2"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Reducing the number of </a:t>
            </a:r>
            <a:r>
              <a:rPr lang="en-US" sz="16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DOFs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needed to represent the signal is still a possibility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  <a:buFontTx/>
              <a:buAutoNum type="alphaLcParenR" startAt="2"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means filtering the signal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  <a:buFontTx/>
              <a:buAutoNum type="alphaLcParenR" startAt="2"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means an Operational measurement is needed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954F72"/>
              </a:buClr>
            </a:pPr>
            <a:endParaRPr lang="en-US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254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E7F4452-8387-4209-8D5B-F20A363E7052}"/>
              </a:ext>
            </a:extLst>
          </p:cNvPr>
          <p:cNvSpPr txBox="1">
            <a:spLocks/>
          </p:cNvSpPr>
          <p:nvPr/>
        </p:nvSpPr>
        <p:spPr>
          <a:xfrm>
            <a:off x="1630680" y="2495550"/>
            <a:ext cx="754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>
                <a:solidFill>
                  <a:srgbClr val="C97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there be questions?</a:t>
            </a:r>
          </a:p>
        </p:txBody>
      </p:sp>
    </p:spTree>
    <p:extLst>
      <p:ext uri="{BB962C8B-B14F-4D97-AF65-F5344CB8AC3E}">
        <p14:creationId xmlns:p14="http://schemas.microsoft.com/office/powerpoint/2010/main" val="1192045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7E3470-03B6-4FEA-A8FE-875F4F44F565}"/>
              </a:ext>
            </a:extLst>
          </p:cNvPr>
          <p:cNvSpPr txBox="1">
            <a:spLocks/>
          </p:cNvSpPr>
          <p:nvPr/>
        </p:nvSpPr>
        <p:spPr bwMode="auto">
          <a:xfrm>
            <a:off x="632884" y="514350"/>
            <a:ext cx="6301316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IEEE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standard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 C37.118.1-2011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8F40171-C3F8-4566-8CAF-18A45EC232CF}"/>
              </a:ext>
            </a:extLst>
          </p:cNvPr>
          <p:cNvSpPr txBox="1">
            <a:spLocks/>
          </p:cNvSpPr>
          <p:nvPr/>
        </p:nvSpPr>
        <p:spPr bwMode="auto">
          <a:xfrm>
            <a:off x="632884" y="1189831"/>
            <a:ext cx="7977716" cy="290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 was one of the writers of this standard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The standard does not define frequency as a measurand—though we thought it did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It describes a frequency error between the measured frequency and an undefined “theoretical” frequency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It gives the analytic equation of a sinusoidal signal, the text-book definition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And it starts out by explaining a phasor based on a sinusoid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1F497D"/>
              </a:buClr>
              <a:buSzPct val="80000"/>
              <a:buFontTx/>
              <a:buBlip>
                <a:blip r:embed="rId3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400050" marR="0" lvl="0" indent="-3429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In fact, the (2019) meaning of phasor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does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 assume a sinusoid whose frequency is known and constant</a:t>
            </a:r>
          </a:p>
          <a:p>
            <a:pPr marL="400050" marR="0" lvl="0" indent="-3429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400050" marR="0" lvl="0" indent="-3429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Why measure a signal whose frequency is constant?</a:t>
            </a:r>
          </a:p>
        </p:txBody>
      </p:sp>
    </p:spTree>
    <p:extLst>
      <p:ext uri="{BB962C8B-B14F-4D97-AF65-F5344CB8AC3E}">
        <p14:creationId xmlns:p14="http://schemas.microsoft.com/office/powerpoint/2010/main" val="36683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16D92B8-95C6-4923-9F7E-99C7D144BBEF}"/>
              </a:ext>
            </a:extLst>
          </p:cNvPr>
          <p:cNvSpPr txBox="1">
            <a:spLocks/>
          </p:cNvSpPr>
          <p:nvPr/>
        </p:nvSpPr>
        <p:spPr bwMode="auto">
          <a:xfrm>
            <a:off x="533400" y="574333"/>
            <a:ext cx="548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What’s the problem?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C84F9D3-3468-49B1-8617-9FC7DC448783}"/>
              </a:ext>
            </a:extLst>
          </p:cNvPr>
          <p:cNvSpPr txBox="1">
            <a:spLocks/>
          </p:cNvSpPr>
          <p:nvPr/>
        </p:nvSpPr>
        <p:spPr bwMode="auto">
          <a:xfrm>
            <a:off x="664446" y="1173955"/>
            <a:ext cx="8088409" cy="339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think about our signal in one of two ways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A function of time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A function of frequency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Idealizations! Either infinitely many sharply defined instants of time 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                                           or 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infinitely long signals of defined frequencies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5D0221-7A07-46A6-A197-79F2093A7D8E}"/>
                  </a:ext>
                </a:extLst>
              </p:cNvPr>
              <p:cNvSpPr txBox="1"/>
              <p:nvPr/>
            </p:nvSpPr>
            <p:spPr>
              <a:xfrm>
                <a:off x="3581400" y="2709322"/>
                <a:ext cx="3183244" cy="6058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ctrlP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n-US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4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40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sz="140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5D0221-7A07-46A6-A197-79F2093A7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709322"/>
                <a:ext cx="3183244" cy="6058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2A47C8-833A-4A5C-852B-7C822EDE18D8}"/>
                  </a:ext>
                </a:extLst>
              </p:cNvPr>
              <p:cNvSpPr txBox="1"/>
              <p:nvPr/>
            </p:nvSpPr>
            <p:spPr>
              <a:xfrm>
                <a:off x="1746019" y="2019405"/>
                <a:ext cx="6320576" cy="4840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(3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140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2A47C8-833A-4A5C-852B-7C822EDE1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019" y="2019405"/>
                <a:ext cx="6320576" cy="484043"/>
              </a:xfrm>
              <a:prstGeom prst="rect">
                <a:avLst/>
              </a:prstGeom>
              <a:blipFill>
                <a:blip r:embed="rId7"/>
                <a:stretch>
                  <a:fillRect r="-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691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996F6D0-307A-4F3C-BE0D-D0483601A8CC}"/>
              </a:ext>
            </a:extLst>
          </p:cNvPr>
          <p:cNvSpPr txBox="1">
            <a:spLocks/>
          </p:cNvSpPr>
          <p:nvPr/>
        </p:nvSpPr>
        <p:spPr bwMode="auto">
          <a:xfrm>
            <a:off x="457200" y="586875"/>
            <a:ext cx="622511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Our intuitions are all wrong!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F2CA199-B8F4-4EAE-91E8-8B21F6B7A1F4}"/>
              </a:ext>
            </a:extLst>
          </p:cNvPr>
          <p:cNvSpPr txBox="1">
            <a:spLocks/>
          </p:cNvSpPr>
          <p:nvPr/>
        </p:nvSpPr>
        <p:spPr bwMode="auto">
          <a:xfrm>
            <a:off x="762000" y="1095356"/>
            <a:ext cx="749046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The concept of a “changing frequency” is a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contradiction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“imagine” the bandwidth of frequency modulation is small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Can we even put information about a changing-frequency signal on this graph?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1600" kern="0" dirty="0">
              <a:solidFill>
                <a:sysClr val="windowText" lastClr="000000"/>
              </a:solidFill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How about a signal that does not last for ever?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-10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A90D117-C562-4DBD-BF98-FD7D76893671}"/>
              </a:ext>
            </a:extLst>
          </p:cNvPr>
          <p:cNvGrpSpPr/>
          <p:nvPr/>
        </p:nvGrpSpPr>
        <p:grpSpPr>
          <a:xfrm>
            <a:off x="3232678" y="2120970"/>
            <a:ext cx="2678643" cy="1593780"/>
            <a:chOff x="3473222" y="3436883"/>
            <a:chExt cx="2375785" cy="20509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E134BCA-A926-4CB0-B7D6-4427AED41CA8}"/>
                </a:ext>
              </a:extLst>
            </p:cNvPr>
            <p:cNvCxnSpPr>
              <a:cxnSpLocks/>
            </p:cNvCxnSpPr>
            <p:nvPr/>
          </p:nvCxnSpPr>
          <p:spPr>
            <a:xfrm>
              <a:off x="4025462" y="3436883"/>
              <a:ext cx="0" cy="158705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AE29F49-D08F-4A6E-97BC-F1BBFB6DD4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5462" y="5023938"/>
              <a:ext cx="1823545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884600-413B-404F-89EB-F8E716B150D5}"/>
                </a:ext>
              </a:extLst>
            </p:cNvPr>
            <p:cNvSpPr txBox="1"/>
            <p:nvPr/>
          </p:nvSpPr>
          <p:spPr>
            <a:xfrm>
              <a:off x="4445875" y="5118531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frequency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605E981-3341-4875-9BF1-07E92F6C7FDD}"/>
                </a:ext>
              </a:extLst>
            </p:cNvPr>
            <p:cNvSpPr txBox="1"/>
            <p:nvPr/>
          </p:nvSpPr>
          <p:spPr>
            <a:xfrm rot="16200000">
              <a:off x="3347546" y="4045743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61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2590D9E-F388-404A-B017-324D97B78744}"/>
              </a:ext>
            </a:extLst>
          </p:cNvPr>
          <p:cNvSpPr txBox="1">
            <a:spLocks/>
          </p:cNvSpPr>
          <p:nvPr/>
        </p:nvSpPr>
        <p:spPr bwMode="auto">
          <a:xfrm>
            <a:off x="663521" y="590550"/>
            <a:ext cx="3862916" cy="55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Further Problems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63AC7E6-81C2-483C-8484-35166942692B}"/>
              </a:ext>
            </a:extLst>
          </p:cNvPr>
          <p:cNvSpPr txBox="1">
            <a:spLocks/>
          </p:cNvSpPr>
          <p:nvPr/>
        </p:nvSpPr>
        <p:spPr bwMode="auto">
          <a:xfrm>
            <a:off x="741092" y="1178020"/>
            <a:ext cx="757068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Having a short window of observation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changes the meaning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of terms like “frequency” and “spectrum” 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The topic is the subject of much study, and no agreement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Two surveys identify over 250 papers on “instantaneous frequency”  (!)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215A40-4660-4252-9203-665C00382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089356"/>
              </p:ext>
            </p:extLst>
          </p:nvPr>
        </p:nvGraphicFramePr>
        <p:xfrm>
          <a:off x="1371600" y="2952750"/>
          <a:ext cx="6553200" cy="1257300"/>
        </p:xfrm>
        <a:graphic>
          <a:graphicData uri="http://schemas.openxmlformats.org/drawingml/2006/table">
            <a:tbl>
              <a:tblPr firstRow="1" firstCol="1" bandRow="1"/>
              <a:tblGrid>
                <a:gridCol w="655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L. Cohen, "Time-Frequency Distributions-A Review," Proceedings of IEEE, vol. 77, no. 7, pp. 941-981, July 1989. 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B. Boashash, "Estimating and Interpreting the Instantaneous Frequency of a Signal--Part 1: Fundamentals," Proceedings of IEEE , vol. 80, no. 4, pp. 520-538, April 1992. 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84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ED558D-29C4-4301-95E5-DC5C8EFF8EEF}"/>
              </a:ext>
            </a:extLst>
          </p:cNvPr>
          <p:cNvSpPr txBox="1">
            <a:spLocks/>
          </p:cNvSpPr>
          <p:nvPr/>
        </p:nvSpPr>
        <p:spPr bwMode="auto">
          <a:xfrm>
            <a:off x="609600" y="666750"/>
            <a:ext cx="6758516" cy="12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What do WE (the PMU people) do?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4C48C8-EBAC-41B1-A035-12E67D2C380E}"/>
              </a:ext>
            </a:extLst>
          </p:cNvPr>
          <p:cNvSpPr txBox="1">
            <a:spLocks/>
          </p:cNvSpPr>
          <p:nvPr/>
        </p:nvSpPr>
        <p:spPr bwMode="auto">
          <a:xfrm>
            <a:off x="786384" y="1428750"/>
            <a:ext cx="777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rgbClr val="737373"/>
              </a:buClr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  <a:ea typeface="ＭＳ Ｐゴシック" pitchFamily="-109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observe for two cycles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pretend we have infinitely long signals: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”force” them to be periodic: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We shape the window (in case the actual “frequency” is a bit off)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In other words, we use slightly inappropriate mathematics </a:t>
            </a:r>
          </a:p>
        </p:txBody>
      </p:sp>
    </p:spTree>
    <p:extLst>
      <p:ext uri="{BB962C8B-B14F-4D97-AF65-F5344CB8AC3E}">
        <p14:creationId xmlns:p14="http://schemas.microsoft.com/office/powerpoint/2010/main" val="1506377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DFE772-B275-4D4A-AB80-D8B4CD43A90F}"/>
              </a:ext>
            </a:extLst>
          </p:cNvPr>
          <p:cNvSpPr txBox="1">
            <a:spLocks/>
          </p:cNvSpPr>
          <p:nvPr/>
        </p:nvSpPr>
        <p:spPr bwMode="auto">
          <a:xfrm>
            <a:off x="731859" y="596692"/>
            <a:ext cx="4610629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+mj-lt"/>
                <a:ea typeface="ＭＳ Ｐゴシック" pitchFamily="-109" charset="-128"/>
                <a:cs typeface="ＭＳ Ｐゴシック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  <a:ea typeface="ＭＳ Ｐゴシック" pitchFamily="-109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CB702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B7023"/>
                </a:solidFill>
                <a:effectLst/>
                <a:uLnTx/>
                <a:uFillTx/>
                <a:latin typeface="Arial"/>
                <a:ea typeface="ＭＳ Ｐゴシック" pitchFamily="-109" charset="-128"/>
              </a:rPr>
              <a:t>What else do WE do?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A8A28B4-1FFD-4DA9-A36D-9BECBDB3D6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31859" y="1238250"/>
                <a:ext cx="9054315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lnSpc>
                    <a:spcPct val="8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folHlink"/>
                  </a:buClr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ＭＳ Ｐゴシック"/>
                  </a:defRPr>
                </a:lvl1pPr>
                <a:lvl2pPr marL="742950" indent="-285750" algn="l" rtl="0" eaLnBrk="0" fontAlgn="base" hangingPunct="0">
                  <a:lnSpc>
                    <a:spcPct val="8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Blip>
                    <a:blip r:embed="rId3"/>
                  </a:buBlip>
                  <a:defRPr sz="2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ＭＳ Ｐゴシック"/>
                  </a:defRPr>
                </a:lvl2pPr>
                <a:lvl3pPr marL="1143000" indent="-228600" algn="l" rtl="0" eaLnBrk="0" fontAlgn="base" hangingPunct="0">
                  <a:lnSpc>
                    <a:spcPct val="8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737373"/>
                  </a:buClr>
                  <a:buSzPct val="60000"/>
                  <a:buBlip>
                    <a:blip r:embed="rId4"/>
                  </a:buBlip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ＭＳ Ｐゴシック"/>
                  </a:defRPr>
                </a:lvl3pPr>
                <a:lvl4pPr marL="1600200" indent="-228600" algn="l" rtl="0" eaLnBrk="0" fontAlgn="base" hangingPunct="0">
                  <a:lnSpc>
                    <a:spcPct val="85000"/>
                  </a:lnSpc>
                  <a:spcBef>
                    <a:spcPct val="30000"/>
                  </a:spcBef>
                  <a:spcAft>
                    <a:spcPct val="0"/>
                  </a:spcAft>
                  <a:buBlip>
                    <a:blip r:embed="rId5"/>
                  </a:buBlip>
                  <a:defRPr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ＭＳ Ｐゴシック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ＭＳ Ｐゴシック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342900" marR="0" lvl="0" indent="-342900" algn="l" defTabSz="914400" rtl="0" eaLnBrk="0" fontAlgn="base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Blip>
                    <a:blip r:embed="rId2"/>
                  </a:buBlip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The path forward involves understanding and using </a:t>
                </a: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measurement theory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Blip>
                    <a:blip r:embed="rId2"/>
                  </a:buBlip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Blip>
                    <a:blip r:embed="rId2"/>
                  </a:buBlip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The PMU standard has this in Appx C: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sz="16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d>
                          <m:dPr>
                            <m:begChr m:val="["/>
                            <m:endChr m:val="]"/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</m:d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kumimoji="0" lang="en-US" sz="16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d>
                          <m:dPr>
                            <m:begChr m:val="["/>
                            <m:endChr m:val="]"/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kumimoji="0" lang="en-US" sz="16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d>
                          <m:dPr>
                            <m:begChr m:val="["/>
                            <m:endChr m:val="]"/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</m:d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d>
                              <m:dPr>
                                <m:ctrlP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kumimoji="0" lang="en-US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a:rPr kumimoji="0" lang="en-US" sz="16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𝟐𝟎</m:t>
                        </m:r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×∆</m:t>
                        </m:r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      where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 is the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en-US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th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 estimate of the phase angle, and so on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Blip>
                    <a:blip r:embed="rId2"/>
                  </a:buBlip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Is that a definition of frequency?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No, it’s a definition of </a:t>
                </a:r>
                <a:r>
                  <a:rPr kumimoji="0" lang="en-US" sz="1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how</a:t>
                </a:r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 something is to be measured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endParaRPr lang="en-US" sz="1600" i="1" kern="0" dirty="0">
                  <a:solidFill>
                    <a:srgbClr val="FF0000"/>
                  </a:solidFill>
                  <a:latin typeface="Arial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Let’s look at kinds of</a:t>
                </a:r>
                <a:r>
                  <a:rPr kumimoji="0" lang="en-US" sz="1600" b="0" i="1" u="none" strike="noStrike" kern="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 measurement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800080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A8A28B4-1FFD-4DA9-A36D-9BECBDB3D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1859" y="1238250"/>
                <a:ext cx="9054315" cy="2667000"/>
              </a:xfrm>
              <a:prstGeom prst="rect">
                <a:avLst/>
              </a:prstGeom>
              <a:blipFill>
                <a:blip r:embed="rId6"/>
                <a:stretch>
                  <a:fillRect l="-1347" t="-1370" b="-25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A6B93D4-6514-444F-AC67-A4AC2FFEC1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763036"/>
            <a:ext cx="1586479" cy="158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6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6F3-640B-4C50-9091-B270F0D8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342F82C-CD3A-410B-A895-D039F884B619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4307627" cy="106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Expectations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5C33B8F-5CC5-497D-A1A9-17CA326CB1A0}"/>
              </a:ext>
            </a:extLst>
          </p:cNvPr>
          <p:cNvSpPr txBox="1">
            <a:spLocks/>
          </p:cNvSpPr>
          <p:nvPr/>
        </p:nvSpPr>
        <p:spPr>
          <a:xfrm>
            <a:off x="429920" y="1349374"/>
            <a:ext cx="7875880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As engineers, we expect that if we are going to measure something, we first need to define it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we have paid attention to Kelvin, we might even expect to involve mathematics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 it seems perfectly reasonable to demand definitions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But that is for representationalist measurements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 we dig into some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measurement theory</a:t>
            </a:r>
          </a:p>
        </p:txBody>
      </p:sp>
    </p:spTree>
    <p:extLst>
      <p:ext uri="{BB962C8B-B14F-4D97-AF65-F5344CB8AC3E}">
        <p14:creationId xmlns:p14="http://schemas.microsoft.com/office/powerpoint/2010/main" val="120140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10-IEEE-PES-Template-Office07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60577</TotalTime>
  <Words>1293</Words>
  <Application>Microsoft Office PowerPoint</Application>
  <PresentationFormat>On-screen Show (16:9)</PresentationFormat>
  <Paragraphs>242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2010-IEEE-PES-Template-Office07-V2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Compare and contrast…</vt:lpstr>
      <vt:lpstr>Compare and contrast…</vt:lpstr>
      <vt:lpstr>The answer can be found by looking at the problem from the viewpoint of a PMU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IEEE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IEEE</dc:creator>
  <cp:lastModifiedBy>Benita Brown</cp:lastModifiedBy>
  <cp:revision>398</cp:revision>
  <cp:lastPrinted>2019-07-31T21:13:38Z</cp:lastPrinted>
  <dcterms:created xsi:type="dcterms:W3CDTF">2010-10-12T18:25:44Z</dcterms:created>
  <dcterms:modified xsi:type="dcterms:W3CDTF">2019-08-02T01:02:17Z</dcterms:modified>
</cp:coreProperties>
</file>