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Default Extension="gif" ContentType="image/gif"/>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slides/slide49.xml" ContentType="application/vnd.openxmlformats-officedocument.presentationml.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378" r:id="rId3"/>
    <p:sldId id="445" r:id="rId4"/>
    <p:sldId id="409" r:id="rId5"/>
    <p:sldId id="410" r:id="rId6"/>
    <p:sldId id="411" r:id="rId7"/>
    <p:sldId id="412" r:id="rId8"/>
    <p:sldId id="379" r:id="rId9"/>
    <p:sldId id="380" r:id="rId10"/>
    <p:sldId id="385" r:id="rId11"/>
    <p:sldId id="403" r:id="rId12"/>
    <p:sldId id="381" r:id="rId13"/>
    <p:sldId id="433" r:id="rId14"/>
    <p:sldId id="383" r:id="rId15"/>
    <p:sldId id="401" r:id="rId16"/>
    <p:sldId id="384" r:id="rId17"/>
    <p:sldId id="404" r:id="rId18"/>
    <p:sldId id="386" r:id="rId19"/>
    <p:sldId id="388" r:id="rId20"/>
    <p:sldId id="387" r:id="rId21"/>
    <p:sldId id="405" r:id="rId22"/>
    <p:sldId id="396" r:id="rId23"/>
    <p:sldId id="397" r:id="rId24"/>
    <p:sldId id="398" r:id="rId25"/>
    <p:sldId id="406" r:id="rId26"/>
    <p:sldId id="399" r:id="rId27"/>
    <p:sldId id="400" r:id="rId28"/>
    <p:sldId id="407" r:id="rId29"/>
    <p:sldId id="413" r:id="rId30"/>
    <p:sldId id="389" r:id="rId31"/>
    <p:sldId id="390" r:id="rId32"/>
    <p:sldId id="443" r:id="rId33"/>
    <p:sldId id="391" r:id="rId34"/>
    <p:sldId id="392" r:id="rId35"/>
    <p:sldId id="414" r:id="rId36"/>
    <p:sldId id="393" r:id="rId37"/>
    <p:sldId id="295" r:id="rId38"/>
    <p:sldId id="437" r:id="rId39"/>
    <p:sldId id="438" r:id="rId40"/>
    <p:sldId id="442" r:id="rId41"/>
    <p:sldId id="441" r:id="rId42"/>
    <p:sldId id="444" r:id="rId43"/>
    <p:sldId id="415" r:id="rId44"/>
    <p:sldId id="419" r:id="rId45"/>
    <p:sldId id="420" r:id="rId46"/>
    <p:sldId id="421" r:id="rId47"/>
    <p:sldId id="422" r:id="rId48"/>
    <p:sldId id="424" r:id="rId49"/>
    <p:sldId id="430" r:id="rId50"/>
    <p:sldId id="416" r:id="rId51"/>
    <p:sldId id="425" r:id="rId52"/>
    <p:sldId id="426" r:id="rId53"/>
    <p:sldId id="431" r:id="rId54"/>
    <p:sldId id="427" r:id="rId55"/>
    <p:sldId id="428" r:id="rId56"/>
    <p:sldId id="429" r:id="rId57"/>
    <p:sldId id="434" r:id="rId58"/>
    <p:sldId id="432" r:id="rId59"/>
    <p:sldId id="417" r:id="rId60"/>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6E558D"/>
    <a:srgbClr val="00FF00"/>
    <a:srgbClr val="5E4878"/>
    <a:srgbClr val="008000"/>
    <a:srgbClr val="009242"/>
    <a:srgbClr val="FF00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9" autoAdjust="0"/>
    <p:restoredTop sz="94286" autoAdjust="0"/>
  </p:normalViewPr>
  <p:slideViewPr>
    <p:cSldViewPr snapToGrid="0">
      <p:cViewPr varScale="1">
        <p:scale>
          <a:sx n="83" d="100"/>
          <a:sy n="83" d="100"/>
        </p:scale>
        <p:origin x="-372" y="-96"/>
      </p:cViewPr>
      <p:guideLst>
        <p:guide orient="horz" pos="1706"/>
        <p:guide pos="10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184343675" cy="18434367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6F0A3A3-7995-407C-89A1-F9C7F223820E}" type="datetimeFigureOut">
              <a:rPr lang="it-IT" smtClean="0"/>
              <a:pPr/>
              <a:t>20/01/2014</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D0BD962-7320-48D4-9FCB-8ABA5148EC4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spTree>
      <p:nvGrpSpPr>
        <p:cNvPr id="1" name=""/>
        <p:cNvGrpSpPr/>
        <p:nvPr/>
      </p:nvGrpSpPr>
      <p:grpSpPr>
        <a:xfrm>
          <a:off x="0" y="0"/>
          <a:ext cx="0" cy="0"/>
          <a:chOff x="0" y="0"/>
          <a:chExt cx="0" cy="0"/>
        </a:xfrm>
      </p:grpSpPr>
      <p:sp>
        <p:nvSpPr>
          <p:cNvPr id="3" name="Segnaposto piè di pagina 2"/>
          <p:cNvSpPr>
            <a:spLocks noGrp="1"/>
          </p:cNvSpPr>
          <p:nvPr>
            <p:ph type="ftr" sz="quarter" idx="10"/>
          </p:nvPr>
        </p:nvSpPr>
        <p:spPr/>
        <p:txBody>
          <a:bodyPr/>
          <a:lstStyle/>
          <a:p>
            <a:r>
              <a:rPr lang="en-US" dirty="0" smtClean="0"/>
              <a:t>UCD Engineering and Materials Science Centre – Dublin – 21</a:t>
            </a:r>
            <a:r>
              <a:rPr lang="en-US" baseline="30000" dirty="0" smtClean="0"/>
              <a:t>st</a:t>
            </a:r>
            <a:r>
              <a:rPr lang="en-US" dirty="0" smtClean="0"/>
              <a:t> January 2014</a:t>
            </a:r>
            <a:endParaRPr lang="en-US" dirty="0"/>
          </a:p>
        </p:txBody>
      </p:sp>
      <p:sp>
        <p:nvSpPr>
          <p:cNvPr id="4" name="Segnaposto titolo 1"/>
          <p:cNvSpPr>
            <a:spLocks noGrp="1"/>
          </p:cNvSpPr>
          <p:nvPr>
            <p:ph type="title"/>
          </p:nvPr>
        </p:nvSpPr>
        <p:spPr>
          <a:xfrm>
            <a:off x="457200" y="337177"/>
            <a:ext cx="8229600" cy="591493"/>
          </a:xfrm>
          <a:prstGeom prst="rect">
            <a:avLst/>
          </a:prstGeom>
        </p:spPr>
        <p:txBody>
          <a:bodyPr vert="horz" lIns="91440" tIns="45720" rIns="91440" bIns="45720" rtlCol="0" anchor="ctr" anchorCtr="1">
            <a:normAutofit/>
          </a:bodyPr>
          <a:lstStyle/>
          <a:p>
            <a:r>
              <a:rPr lang="it-IT" dirty="0" smtClean="0"/>
              <a:t>Fare clic per modificare lo stile del titolo</a:t>
            </a:r>
            <a:endParaRPr lang="it-IT"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nter">
    <p:spTree>
      <p:nvGrpSpPr>
        <p:cNvPr id="1" name=""/>
        <p:cNvGrpSpPr/>
        <p:nvPr/>
      </p:nvGrpSpPr>
      <p:grpSpPr>
        <a:xfrm>
          <a:off x="0" y="0"/>
          <a:ext cx="0" cy="0"/>
          <a:chOff x="0" y="0"/>
          <a:chExt cx="0" cy="0"/>
        </a:xfrm>
      </p:grpSpPr>
      <p:sp>
        <p:nvSpPr>
          <p:cNvPr id="3" name="Segnaposto piè di pagina 2"/>
          <p:cNvSpPr>
            <a:spLocks noGrp="1"/>
          </p:cNvSpPr>
          <p:nvPr>
            <p:ph type="ftr" sz="quarter" idx="10"/>
          </p:nvPr>
        </p:nvSpPr>
        <p:spPr/>
        <p:txBody>
          <a:bodyPr/>
          <a:lstStyle/>
          <a:p>
            <a:r>
              <a:rPr lang="en-US" dirty="0" smtClean="0"/>
              <a:t>UCD Engineering and Materials Science Centre – Dublin – 21</a:t>
            </a:r>
            <a:r>
              <a:rPr lang="en-US" baseline="30000" dirty="0" smtClean="0"/>
              <a:t>st</a:t>
            </a:r>
            <a:r>
              <a:rPr lang="en-US" dirty="0" smtClean="0"/>
              <a:t> January 2014</a:t>
            </a:r>
            <a:endParaRPr lang="en-US" dirty="0"/>
          </a:p>
        </p:txBody>
      </p:sp>
      <p:sp>
        <p:nvSpPr>
          <p:cNvPr id="4" name="Segnaposto numero diapositiva 3"/>
          <p:cNvSpPr>
            <a:spLocks noGrp="1"/>
          </p:cNvSpPr>
          <p:nvPr>
            <p:ph type="sldNum" sz="quarter" idx="11"/>
          </p:nvPr>
        </p:nvSpPr>
        <p:spPr/>
        <p:txBody>
          <a:bodyPr/>
          <a:lstStyle/>
          <a:p>
            <a:fld id="{D259A1D8-85FB-4546-A04B-EF44469CE7E4}" type="slidenum">
              <a:rPr lang="it-IT" smtClean="0"/>
              <a:pPr/>
              <a:t>‹N›</a:t>
            </a:fld>
            <a:endParaRPr lang="it-IT" dirty="0"/>
          </a:p>
        </p:txBody>
      </p:sp>
      <p:sp>
        <p:nvSpPr>
          <p:cNvPr id="5" name="Segnaposto titolo 1"/>
          <p:cNvSpPr>
            <a:spLocks noGrp="1"/>
          </p:cNvSpPr>
          <p:nvPr>
            <p:ph type="title"/>
          </p:nvPr>
        </p:nvSpPr>
        <p:spPr>
          <a:xfrm>
            <a:off x="457200" y="200016"/>
            <a:ext cx="8229600" cy="591493"/>
          </a:xfrm>
          <a:prstGeom prst="rect">
            <a:avLst/>
          </a:prstGeom>
        </p:spPr>
        <p:txBody>
          <a:bodyPr vert="horz" lIns="91440" tIns="45720" rIns="91440" bIns="45720" rtlCol="0" anchor="ctr" anchorCtr="1">
            <a:normAutofit/>
          </a:bodyPr>
          <a:lstStyle/>
          <a:p>
            <a:r>
              <a:rPr lang="it-IT" dirty="0" smtClean="0"/>
              <a:t>Fare clic per modificare lo stile del titolo</a:t>
            </a:r>
            <a:endParaRPr lang="it-I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122863"/>
            <a:ext cx="8229600" cy="1446550"/>
          </a:xfrm>
          <a:prstGeom prst="rect">
            <a:avLst/>
          </a:prstGeom>
        </p:spPr>
        <p:txBody>
          <a:bodyPr vert="horz" lIns="91440" tIns="45720" rIns="91440" bIns="45720" rtlCol="0" anchor="ctr" anchorCtr="1">
            <a:normAutofit/>
          </a:bodyPr>
          <a:lstStyle/>
          <a:p>
            <a:r>
              <a:rPr lang="it-IT" dirty="0" smtClean="0"/>
              <a:t>Fare clic per modificare lo stile del titolo</a:t>
            </a:r>
            <a:endParaRPr lang="it-IT" dirty="0"/>
          </a:p>
        </p:txBody>
      </p:sp>
      <p:sp>
        <p:nvSpPr>
          <p:cNvPr id="5" name="Segnaposto piè di pagina 4"/>
          <p:cNvSpPr>
            <a:spLocks noGrp="1"/>
          </p:cNvSpPr>
          <p:nvPr>
            <p:ph type="ftr" sz="quarter" idx="3"/>
          </p:nvPr>
        </p:nvSpPr>
        <p:spPr>
          <a:xfrm>
            <a:off x="564543" y="6642580"/>
            <a:ext cx="8014914" cy="215444"/>
          </a:xfrm>
          <a:prstGeom prst="rect">
            <a:avLst/>
          </a:prstGeom>
        </p:spPr>
        <p:txBody>
          <a:bodyPr vert="horz" wrap="square" lIns="91440" tIns="45720" rIns="91440" bIns="45720" rtlCol="0" anchor="ctr" anchorCtr="1">
            <a:spAutoFit/>
          </a:bodyPr>
          <a:lstStyle>
            <a:lvl1pPr marL="0" marR="0" indent="0" algn="ctr" defTabSz="914400" rtl="0" eaLnBrk="1" fontAlgn="base" latinLnBrk="0" hangingPunct="1">
              <a:lnSpc>
                <a:spcPct val="100000"/>
              </a:lnSpc>
              <a:spcBef>
                <a:spcPct val="0"/>
              </a:spcBef>
              <a:spcAft>
                <a:spcPct val="0"/>
              </a:spcAft>
              <a:buClrTx/>
              <a:buSzTx/>
              <a:buFontTx/>
              <a:buNone/>
              <a:tabLst/>
              <a:defRPr sz="800">
                <a:solidFill>
                  <a:schemeClr val="tx1">
                    <a:tint val="75000"/>
                  </a:schemeClr>
                </a:solidFill>
                <a:latin typeface="+mn-lt"/>
              </a:defRPr>
            </a:lvl1pPr>
          </a:lstStyle>
          <a:p>
            <a:r>
              <a:rPr lang="en-US" dirty="0" smtClean="0"/>
              <a:t>UCD Engineering and Materials Science Centre – Dublin – 21</a:t>
            </a:r>
            <a:r>
              <a:rPr lang="en-US" baseline="30000" dirty="0" smtClean="0"/>
              <a:t>st</a:t>
            </a:r>
            <a:r>
              <a:rPr lang="en-US" dirty="0" smtClean="0"/>
              <a:t> January 2014</a:t>
            </a:r>
            <a:endParaRPr lang="en-US" dirty="0"/>
          </a:p>
        </p:txBody>
      </p:sp>
      <p:sp>
        <p:nvSpPr>
          <p:cNvPr id="6" name="Segnaposto numero diapositiva 5"/>
          <p:cNvSpPr>
            <a:spLocks noGrp="1"/>
          </p:cNvSpPr>
          <p:nvPr>
            <p:ph type="sldNum" sz="quarter" idx="4"/>
          </p:nvPr>
        </p:nvSpPr>
        <p:spPr>
          <a:xfrm>
            <a:off x="8572528" y="6642579"/>
            <a:ext cx="543305" cy="215444"/>
          </a:xfrm>
          <a:prstGeom prst="rect">
            <a:avLst/>
          </a:prstGeom>
        </p:spPr>
        <p:txBody>
          <a:bodyPr vert="horz" lIns="91440" tIns="45720" rIns="91440" bIns="45720" rtlCol="0" anchor="ctr" anchorCtr="1">
            <a:spAutoFit/>
          </a:bodyPr>
          <a:lstStyle>
            <a:lvl1pPr algn="r">
              <a:defRPr sz="800">
                <a:solidFill>
                  <a:schemeClr val="tx1">
                    <a:tint val="75000"/>
                  </a:schemeClr>
                </a:solidFill>
                <a:latin typeface="+mn-lt"/>
              </a:defRPr>
            </a:lvl1pPr>
          </a:lstStyle>
          <a:p>
            <a:fld id="{D259A1D8-85FB-4546-A04B-EF44469CE7E4}"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Lst>
  <p:timing>
    <p:tnLst>
      <p:par>
        <p:cTn id="1" dur="indefinite" restart="never" nodeType="tmRoot"/>
      </p:par>
    </p:tnLst>
  </p:timing>
  <p:hf sldNum="0" hdr="0" dt="0"/>
  <p:txStyles>
    <p:titleStyle>
      <a:lvl1pPr algn="ctr" defTabSz="914400" rtl="0" eaLnBrk="1" latinLnBrk="0" hangingPunct="1">
        <a:spcBef>
          <a:spcPct val="0"/>
        </a:spcBef>
        <a:buNone/>
        <a:defRPr sz="2400" b="1" i="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2.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5.xml"/><Relationship Id="rId16" Type="http://schemas.openxmlformats.org/officeDocument/2006/relationships/image" Target="../media/image15.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0.png"/><Relationship Id="rId5" Type="http://schemas.openxmlformats.org/officeDocument/2006/relationships/tags" Target="../tags/tag8.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tags" Target="../tags/tag7.xml"/><Relationship Id="rId9" Type="http://schemas.openxmlformats.org/officeDocument/2006/relationships/image" Target="../media/image8.pn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29.png"/><Relationship Id="rId3" Type="http://schemas.openxmlformats.org/officeDocument/2006/relationships/tags" Target="../tags/tag13.xml"/><Relationship Id="rId21" Type="http://schemas.openxmlformats.org/officeDocument/2006/relationships/slideLayout" Target="../slideLayouts/slideLayout2.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image" Target="../media/image28.png"/><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32.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image" Target="../media/image27.pn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image" Target="../media/image25.png"/><Relationship Id="rId27"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5.xml"/><Relationship Id="rId7" Type="http://schemas.openxmlformats.org/officeDocument/2006/relationships/image" Target="../media/image3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44.png"/><Relationship Id="rId18" Type="http://schemas.openxmlformats.org/officeDocument/2006/relationships/image" Target="../media/image39.pn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43.png"/><Relationship Id="rId17" Type="http://schemas.openxmlformats.org/officeDocument/2006/relationships/image" Target="../media/image47.png"/><Relationship Id="rId2" Type="http://schemas.openxmlformats.org/officeDocument/2006/relationships/tags" Target="../tags/tag39.xml"/><Relationship Id="rId16" Type="http://schemas.openxmlformats.org/officeDocument/2006/relationships/image" Target="../media/image46.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42.png"/><Relationship Id="rId5" Type="http://schemas.openxmlformats.org/officeDocument/2006/relationships/tags" Target="../tags/tag42.xml"/><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tags" Target="../tags/tag41.xml"/><Relationship Id="rId9" Type="http://schemas.openxmlformats.org/officeDocument/2006/relationships/slideLayout" Target="../slideLayouts/slideLayout2.xml"/><Relationship Id="rId14" Type="http://schemas.openxmlformats.org/officeDocument/2006/relationships/image" Target="../media/image45.png"/></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8.xml"/><Relationship Id="rId7" Type="http://schemas.openxmlformats.org/officeDocument/2006/relationships/image" Target="../media/image49.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8.png"/><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52.xml"/><Relationship Id="rId7" Type="http://schemas.openxmlformats.org/officeDocument/2006/relationships/image" Target="../media/image5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7.xml"/><Relationship Id="rId7" Type="http://schemas.openxmlformats.org/officeDocument/2006/relationships/image" Target="../media/image62.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11" Type="http://schemas.openxmlformats.org/officeDocument/2006/relationships/image" Target="../media/image66.png"/><Relationship Id="rId5" Type="http://schemas.openxmlformats.org/officeDocument/2006/relationships/tags" Target="../tags/tag59.xml"/><Relationship Id="rId10" Type="http://schemas.openxmlformats.org/officeDocument/2006/relationships/image" Target="../media/image65.png"/><Relationship Id="rId4" Type="http://schemas.openxmlformats.org/officeDocument/2006/relationships/tags" Target="../tags/tag58.xml"/><Relationship Id="rId9" Type="http://schemas.openxmlformats.org/officeDocument/2006/relationships/image" Target="../media/image64.png"/></Relationships>
</file>

<file path=ppt/slides/_rels/slide4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62.xml"/><Relationship Id="rId7" Type="http://schemas.openxmlformats.org/officeDocument/2006/relationships/image" Target="../media/image67.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11" Type="http://schemas.openxmlformats.org/officeDocument/2006/relationships/image" Target="../media/image71.png"/><Relationship Id="rId5" Type="http://schemas.openxmlformats.org/officeDocument/2006/relationships/tags" Target="../tags/tag64.xml"/><Relationship Id="rId10" Type="http://schemas.openxmlformats.org/officeDocument/2006/relationships/image" Target="../media/image70.png"/><Relationship Id="rId4" Type="http://schemas.openxmlformats.org/officeDocument/2006/relationships/tags" Target="../tags/tag63.xml"/><Relationship Id="rId9"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73.png"/><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tags" Target="../tags/tag69.xml"/><Relationship Id="rId7" Type="http://schemas.openxmlformats.org/officeDocument/2006/relationships/slideLayout" Target="../slideLayouts/slideLayout2.xml"/><Relationship Id="rId12" Type="http://schemas.openxmlformats.org/officeDocument/2006/relationships/image" Target="../media/image78.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77.png"/><Relationship Id="rId5" Type="http://schemas.openxmlformats.org/officeDocument/2006/relationships/tags" Target="../tags/tag71.xml"/><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tags" Target="../tags/tag70.xml"/><Relationship Id="rId9" Type="http://schemas.openxmlformats.org/officeDocument/2006/relationships/image" Target="../media/image75.png"/><Relationship Id="rId14" Type="http://schemas.openxmlformats.org/officeDocument/2006/relationships/image" Target="../media/image80.png"/></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9.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85.png"/><Relationship Id="rId17" Type="http://schemas.openxmlformats.org/officeDocument/2006/relationships/image" Target="../media/image87.png"/><Relationship Id="rId2" Type="http://schemas.openxmlformats.org/officeDocument/2006/relationships/tags" Target="../tags/tag74.xml"/><Relationship Id="rId16" Type="http://schemas.openxmlformats.org/officeDocument/2006/relationships/image" Target="../media/image86.png"/><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84.png"/><Relationship Id="rId5" Type="http://schemas.openxmlformats.org/officeDocument/2006/relationships/tags" Target="../tags/tag77.xml"/><Relationship Id="rId15" Type="http://schemas.openxmlformats.org/officeDocument/2006/relationships/image" Target="../media/image81.png"/><Relationship Id="rId10" Type="http://schemas.openxmlformats.org/officeDocument/2006/relationships/image" Target="../media/image83.png"/><Relationship Id="rId4" Type="http://schemas.openxmlformats.org/officeDocument/2006/relationships/tags" Target="../tags/tag76.xml"/><Relationship Id="rId9" Type="http://schemas.openxmlformats.org/officeDocument/2006/relationships/image" Target="../media/image82.png"/><Relationship Id="rId14" Type="http://schemas.openxmlformats.org/officeDocument/2006/relationships/image" Target="../media/image80.png"/></Relationships>
</file>

<file path=ppt/slides/_rels/slide4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82.xml"/><Relationship Id="rId7" Type="http://schemas.openxmlformats.org/officeDocument/2006/relationships/image" Target="../media/image89.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88.png"/><Relationship Id="rId5" Type="http://schemas.openxmlformats.org/officeDocument/2006/relationships/slideLayout" Target="../slideLayouts/slideLayout2.xml"/><Relationship Id="rId10" Type="http://schemas.openxmlformats.org/officeDocument/2006/relationships/image" Target="../media/image92.png"/><Relationship Id="rId4" Type="http://schemas.openxmlformats.org/officeDocument/2006/relationships/tags" Target="../tags/tag83.xml"/><Relationship Id="rId9" Type="http://schemas.openxmlformats.org/officeDocument/2006/relationships/image" Target="../media/image91.png"/></Relationships>
</file>

<file path=ppt/slides/_rels/slide49.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95.pn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94.png"/><Relationship Id="rId2" Type="http://schemas.openxmlformats.org/officeDocument/2006/relationships/tags" Target="../tags/tag85.xml"/><Relationship Id="rId16" Type="http://schemas.openxmlformats.org/officeDocument/2006/relationships/image" Target="../media/image97.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93.jpeg"/><Relationship Id="rId5" Type="http://schemas.openxmlformats.org/officeDocument/2006/relationships/tags" Target="../tags/tag88.xml"/><Relationship Id="rId1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tags" Target="../tags/tag87.xml"/><Relationship Id="rId9" Type="http://schemas.openxmlformats.org/officeDocument/2006/relationships/slideLayout" Target="../slideLayouts/slideLayout2.xml"/><Relationship Id="rId14" Type="http://schemas.openxmlformats.org/officeDocument/2006/relationships/image" Target="../media/image9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tags" Target="../tags/tag94.xml"/><Relationship Id="rId21" Type="http://schemas.openxmlformats.org/officeDocument/2006/relationships/image" Target="../media/image103.pn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image" Target="../media/image99.png"/><Relationship Id="rId25" Type="http://schemas.openxmlformats.org/officeDocument/2006/relationships/image" Target="../media/image107.png"/><Relationship Id="rId2" Type="http://schemas.openxmlformats.org/officeDocument/2006/relationships/tags" Target="../tags/tag93.xml"/><Relationship Id="rId16" Type="http://schemas.openxmlformats.org/officeDocument/2006/relationships/slideLayout" Target="../slideLayouts/slideLayout2.xml"/><Relationship Id="rId20" Type="http://schemas.openxmlformats.org/officeDocument/2006/relationships/image" Target="../media/image102.png"/><Relationship Id="rId29" Type="http://schemas.openxmlformats.org/officeDocument/2006/relationships/image" Target="../media/image111.png"/><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image" Target="../media/image106.png"/><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image" Target="../media/image105.png"/><Relationship Id="rId28" Type="http://schemas.openxmlformats.org/officeDocument/2006/relationships/image" Target="../media/image110.png"/><Relationship Id="rId10" Type="http://schemas.openxmlformats.org/officeDocument/2006/relationships/tags" Target="../tags/tag101.xml"/><Relationship Id="rId19" Type="http://schemas.openxmlformats.org/officeDocument/2006/relationships/image" Target="../media/image101.png"/><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s>
</file>

<file path=ppt/slides/_rels/slide54.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image" Target="../media/image105.png"/><Relationship Id="rId18" Type="http://schemas.openxmlformats.org/officeDocument/2006/relationships/image" Target="../media/image119.png"/><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104.png"/><Relationship Id="rId17" Type="http://schemas.openxmlformats.org/officeDocument/2006/relationships/image" Target="../media/image118.png"/><Relationship Id="rId2" Type="http://schemas.openxmlformats.org/officeDocument/2006/relationships/tags" Target="../tags/tag108.xml"/><Relationship Id="rId16" Type="http://schemas.openxmlformats.org/officeDocument/2006/relationships/image" Target="../media/image117.pn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114.png"/><Relationship Id="rId5" Type="http://schemas.openxmlformats.org/officeDocument/2006/relationships/tags" Target="../tags/tag111.xml"/><Relationship Id="rId15" Type="http://schemas.openxmlformats.org/officeDocument/2006/relationships/image" Target="../media/image116.png"/><Relationship Id="rId10" Type="http://schemas.openxmlformats.org/officeDocument/2006/relationships/image" Target="../media/image113.png"/><Relationship Id="rId4" Type="http://schemas.openxmlformats.org/officeDocument/2006/relationships/tags" Target="../tags/tag110.xml"/><Relationship Id="rId9" Type="http://schemas.openxmlformats.org/officeDocument/2006/relationships/slideLayout" Target="../slideLayouts/slideLayout2.xml"/><Relationship Id="rId14" Type="http://schemas.openxmlformats.org/officeDocument/2006/relationships/image" Target="../media/image115.png"/></Relationships>
</file>

<file path=ppt/slides/_rels/slide5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tags" Target="../tags/tag117.xml"/><Relationship Id="rId7" Type="http://schemas.openxmlformats.org/officeDocument/2006/relationships/image" Target="../media/image120.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2.xml"/><Relationship Id="rId11" Type="http://schemas.openxmlformats.org/officeDocument/2006/relationships/image" Target="../media/image124.png"/><Relationship Id="rId5" Type="http://schemas.openxmlformats.org/officeDocument/2006/relationships/tags" Target="../tags/tag119.xml"/><Relationship Id="rId10" Type="http://schemas.openxmlformats.org/officeDocument/2006/relationships/image" Target="../media/image123.png"/><Relationship Id="rId4" Type="http://schemas.openxmlformats.org/officeDocument/2006/relationships/tags" Target="../tags/tag118.xml"/><Relationship Id="rId9" Type="http://schemas.openxmlformats.org/officeDocument/2006/relationships/image" Target="../media/image122.png"/></Relationships>
</file>

<file path=ppt/slides/_rels/slide56.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27.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image" Target="../media/image129.png"/><Relationship Id="rId3" Type="http://schemas.openxmlformats.org/officeDocument/2006/relationships/tags" Target="../tags/tag125.xml"/><Relationship Id="rId21" Type="http://schemas.openxmlformats.org/officeDocument/2006/relationships/tags" Target="../tags/tag143.xml"/><Relationship Id="rId34" Type="http://schemas.openxmlformats.org/officeDocument/2006/relationships/image" Target="../media/image137.png"/><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image" Target="../media/image128.png"/><Relationship Id="rId33" Type="http://schemas.openxmlformats.org/officeDocument/2006/relationships/image" Target="../media/image136.png"/><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image" Target="../media/image132.png"/><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slideLayout" Target="../slideLayouts/slideLayout2.xml"/><Relationship Id="rId32" Type="http://schemas.openxmlformats.org/officeDocument/2006/relationships/image" Target="../media/image135.png"/><Relationship Id="rId37" Type="http://schemas.openxmlformats.org/officeDocument/2006/relationships/image" Target="../media/image140.png"/><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image" Target="../media/image131.png"/><Relationship Id="rId36" Type="http://schemas.openxmlformats.org/officeDocument/2006/relationships/image" Target="../media/image139.png"/><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image" Target="../media/image134.png"/><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image" Target="../media/image130.png"/><Relationship Id="rId30" Type="http://schemas.openxmlformats.org/officeDocument/2006/relationships/image" Target="../media/image133.png"/><Relationship Id="rId35" Type="http://schemas.openxmlformats.org/officeDocument/2006/relationships/image" Target="../media/image13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457200" y="337176"/>
            <a:ext cx="8229600" cy="1707283"/>
          </a:xfrm>
        </p:spPr>
        <p:txBody>
          <a:bodyPr>
            <a:noAutofit/>
          </a:bodyPr>
          <a:lstStyle/>
          <a:p>
            <a:r>
              <a:rPr lang="en-US" dirty="0" smtClean="0"/>
              <a:t>Advanced simulation of analog/digital circuits modeled as hybrid systems: the PAN simulation environment</a:t>
            </a:r>
            <a:endParaRPr lang="en-US" sz="1800" b="1" dirty="0">
              <a:solidFill>
                <a:schemeClr val="bg1">
                  <a:lumMod val="65000"/>
                </a:schemeClr>
              </a:solidFill>
            </a:endParaRPr>
          </a:p>
        </p:txBody>
      </p:sp>
      <p:sp>
        <p:nvSpPr>
          <p:cNvPr id="12" name="Text Box 2"/>
          <p:cNvSpPr txBox="1">
            <a:spLocks noChangeArrowheads="1"/>
          </p:cNvSpPr>
          <p:nvPr/>
        </p:nvSpPr>
        <p:spPr bwMode="auto">
          <a:xfrm>
            <a:off x="0" y="2531930"/>
            <a:ext cx="9144001" cy="1754326"/>
          </a:xfrm>
          <a:prstGeom prst="rect">
            <a:avLst/>
          </a:prstGeom>
          <a:noFill/>
          <a:ln w="9525">
            <a:noFill/>
            <a:miter lim="800000"/>
            <a:headEnd/>
            <a:tailEnd/>
          </a:ln>
          <a:effectLst/>
        </p:spPr>
        <p:txBody>
          <a:bodyPr wrap="square">
            <a:spAutoFit/>
          </a:bodyPr>
          <a:lstStyle/>
          <a:p>
            <a:pPr algn="ctr"/>
            <a:r>
              <a:rPr lang="en-US" sz="2200" b="1" i="1" dirty="0" smtClean="0">
                <a:latin typeface="+mj-lt"/>
              </a:rPr>
              <a:t>Federico </a:t>
            </a:r>
            <a:r>
              <a:rPr lang="en-US" sz="2200" b="1" i="1" dirty="0" err="1" smtClean="0">
                <a:latin typeface="+mj-lt"/>
              </a:rPr>
              <a:t>Bizzarri</a:t>
            </a:r>
            <a:endParaRPr lang="en-US" b="1" i="1" dirty="0">
              <a:latin typeface="+mj-lt"/>
            </a:endParaRPr>
          </a:p>
          <a:p>
            <a:pPr algn="ctr"/>
            <a:endParaRPr lang="en-US" sz="1600" b="1" dirty="0">
              <a:latin typeface="+mj-lt"/>
              <a:cs typeface="Times New Roman" pitchFamily="18" charset="0"/>
            </a:endParaRPr>
          </a:p>
          <a:p>
            <a:pPr algn="ctr"/>
            <a:endParaRPr lang="en-US" sz="1600" b="1" dirty="0">
              <a:latin typeface="+mj-lt"/>
              <a:cs typeface="Times New Roman" pitchFamily="18" charset="0"/>
            </a:endParaRPr>
          </a:p>
          <a:p>
            <a:pPr algn="ctr"/>
            <a:r>
              <a:rPr lang="en-US" dirty="0" err="1" smtClean="0">
                <a:latin typeface="+mj-lt"/>
                <a:cs typeface="Times New Roman" pitchFamily="18" charset="0"/>
              </a:rPr>
              <a:t>Dipartimento</a:t>
            </a:r>
            <a:r>
              <a:rPr lang="en-US" dirty="0" smtClean="0">
                <a:latin typeface="+mj-lt"/>
                <a:cs typeface="Times New Roman" pitchFamily="18" charset="0"/>
              </a:rPr>
              <a:t> </a:t>
            </a:r>
            <a:r>
              <a:rPr lang="en-US" dirty="0" err="1" smtClean="0">
                <a:latin typeface="+mj-lt"/>
                <a:cs typeface="Times New Roman" pitchFamily="18" charset="0"/>
              </a:rPr>
              <a:t>di</a:t>
            </a:r>
            <a:r>
              <a:rPr lang="en-US" dirty="0" smtClean="0">
                <a:latin typeface="+mj-lt"/>
                <a:cs typeface="Times New Roman" pitchFamily="18" charset="0"/>
              </a:rPr>
              <a:t> </a:t>
            </a:r>
            <a:r>
              <a:rPr lang="en-US" dirty="0" err="1" smtClean="0">
                <a:latin typeface="+mj-lt"/>
                <a:cs typeface="Times New Roman" pitchFamily="18" charset="0"/>
              </a:rPr>
              <a:t>Elettronica</a:t>
            </a:r>
            <a:r>
              <a:rPr lang="en-US" dirty="0" smtClean="0">
                <a:latin typeface="+mj-lt"/>
                <a:cs typeface="Times New Roman" pitchFamily="18" charset="0"/>
              </a:rPr>
              <a:t>, </a:t>
            </a:r>
            <a:r>
              <a:rPr lang="en-US" dirty="0" err="1" smtClean="0">
                <a:latin typeface="+mj-lt"/>
                <a:cs typeface="Times New Roman" pitchFamily="18" charset="0"/>
              </a:rPr>
              <a:t>Informazione</a:t>
            </a:r>
            <a:r>
              <a:rPr lang="en-US" dirty="0" smtClean="0">
                <a:latin typeface="+mj-lt"/>
                <a:cs typeface="Times New Roman" pitchFamily="18" charset="0"/>
              </a:rPr>
              <a:t> e </a:t>
            </a:r>
            <a:r>
              <a:rPr lang="en-US" dirty="0" err="1" smtClean="0">
                <a:latin typeface="+mj-lt"/>
                <a:cs typeface="Times New Roman" pitchFamily="18" charset="0"/>
              </a:rPr>
              <a:t>Bioingegneria</a:t>
            </a:r>
            <a:r>
              <a:rPr lang="en-US" dirty="0" smtClean="0">
                <a:latin typeface="+mj-lt"/>
                <a:cs typeface="Times New Roman" pitchFamily="18" charset="0"/>
              </a:rPr>
              <a:t>, </a:t>
            </a:r>
            <a:r>
              <a:rPr lang="en-US" dirty="0" err="1" smtClean="0">
                <a:latin typeface="+mj-lt"/>
                <a:cs typeface="Times New Roman" pitchFamily="18" charset="0"/>
              </a:rPr>
              <a:t>Politecnico</a:t>
            </a:r>
            <a:r>
              <a:rPr lang="en-US" dirty="0" smtClean="0">
                <a:latin typeface="+mj-lt"/>
                <a:cs typeface="Times New Roman" pitchFamily="18" charset="0"/>
              </a:rPr>
              <a:t> </a:t>
            </a:r>
            <a:r>
              <a:rPr lang="en-US" dirty="0" err="1" smtClean="0">
                <a:latin typeface="+mj-lt"/>
                <a:cs typeface="Times New Roman" pitchFamily="18" charset="0"/>
              </a:rPr>
              <a:t>di</a:t>
            </a:r>
            <a:r>
              <a:rPr lang="en-US" dirty="0" smtClean="0">
                <a:latin typeface="+mj-lt"/>
                <a:cs typeface="Times New Roman" pitchFamily="18" charset="0"/>
              </a:rPr>
              <a:t> Milano</a:t>
            </a:r>
          </a:p>
          <a:p>
            <a:pPr algn="ctr"/>
            <a:r>
              <a:rPr lang="en-US" dirty="0" smtClean="0">
                <a:latin typeface="+mj-lt"/>
                <a:cs typeface="Times New Roman" pitchFamily="18" charset="0"/>
              </a:rPr>
              <a:t>P.za Leonardo </a:t>
            </a:r>
            <a:r>
              <a:rPr lang="en-US" dirty="0" err="1" smtClean="0">
                <a:latin typeface="+mj-lt"/>
                <a:cs typeface="Times New Roman" pitchFamily="18" charset="0"/>
              </a:rPr>
              <a:t>da</a:t>
            </a:r>
            <a:r>
              <a:rPr lang="en-US" dirty="0" smtClean="0">
                <a:latin typeface="+mj-lt"/>
                <a:cs typeface="Times New Roman" pitchFamily="18" charset="0"/>
              </a:rPr>
              <a:t> Vinci 32, I-20133 Milano, Italy</a:t>
            </a:r>
          </a:p>
          <a:p>
            <a:pPr algn="ctr"/>
            <a:r>
              <a:rPr lang="en-US" dirty="0" smtClean="0">
                <a:latin typeface="+mj-lt"/>
                <a:cs typeface="Times New Roman" pitchFamily="18" charset="0"/>
              </a:rPr>
              <a:t>e-mail: federico.bizzarri@polimi.it</a:t>
            </a:r>
          </a:p>
        </p:txBody>
      </p:sp>
      <p:pic>
        <p:nvPicPr>
          <p:cNvPr id="13" name="Picture 54" descr="polimi"/>
          <p:cNvPicPr>
            <a:picLocks noChangeAspect="1" noChangeArrowheads="1"/>
          </p:cNvPicPr>
          <p:nvPr/>
        </p:nvPicPr>
        <p:blipFill>
          <a:blip r:embed="rId2" cstate="print"/>
          <a:srcRect/>
          <a:stretch>
            <a:fillRect/>
          </a:stretch>
        </p:blipFill>
        <p:spPr bwMode="auto">
          <a:xfrm>
            <a:off x="3825082" y="4930796"/>
            <a:ext cx="1493837" cy="1427162"/>
          </a:xfrm>
          <a:prstGeom prst="rect">
            <a:avLst/>
          </a:prstGeom>
          <a:noFill/>
        </p:spPr>
      </p:pic>
      <p:sp>
        <p:nvSpPr>
          <p:cNvPr id="7" name="Segnaposto piè di pagina 6"/>
          <p:cNvSpPr>
            <a:spLocks noGrp="1"/>
          </p:cNvSpPr>
          <p:nvPr>
            <p:ph type="ftr" sz="quarter" idx="10"/>
          </p:nvPr>
        </p:nvSpPr>
        <p:spPr/>
        <p:txBody>
          <a:bodyPr/>
          <a:lstStyle/>
          <a:p>
            <a:r>
              <a:rPr lang="en-US" smtClean="0"/>
              <a:t>UCD Engineering and Materials Science Centre – Dublin – 21st January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16" name="Rettangolo 15"/>
          <p:cNvSpPr/>
          <p:nvPr/>
        </p:nvSpPr>
        <p:spPr>
          <a:xfrm>
            <a:off x="144090" y="182563"/>
            <a:ext cx="8858995" cy="2800767"/>
          </a:xfrm>
          <a:prstGeom prst="rect">
            <a:avLst/>
          </a:prstGeom>
        </p:spPr>
        <p:txBody>
          <a:bodyPr wrap="square">
            <a:spAutoFit/>
          </a:bodyPr>
          <a:lstStyle/>
          <a:p>
            <a:r>
              <a:rPr lang="en-US" sz="2200" b="1" dirty="0" smtClean="0"/>
              <a:t>Quasi-</a:t>
            </a:r>
            <a:r>
              <a:rPr lang="en-US" sz="2200" b="1" dirty="0" err="1" smtClean="0"/>
              <a:t>stationarity</a:t>
            </a:r>
            <a:r>
              <a:rPr lang="en-US" sz="2200" b="1" dirty="0" smtClean="0"/>
              <a:t> makes  circuit designers very happy because</a:t>
            </a:r>
          </a:p>
          <a:p>
            <a:endParaRPr lang="en-US" sz="2200" dirty="0" smtClean="0"/>
          </a:p>
          <a:p>
            <a:pPr indent="355600">
              <a:buFont typeface="Arial" pitchFamily="34" charset="0"/>
              <a:buChar char="•"/>
              <a:tabLst>
                <a:tab pos="355600" algn="l"/>
              </a:tabLst>
            </a:pPr>
            <a:r>
              <a:rPr lang="en-US" sz="2200" dirty="0" smtClean="0"/>
              <a:t>all phenomena related with electro-magnetic </a:t>
            </a:r>
            <a:r>
              <a:rPr lang="en-US" sz="2200" dirty="0" smtClean="0">
                <a:solidFill>
                  <a:srgbClr val="FF0000"/>
                </a:solidFill>
              </a:rPr>
              <a:t>propagation</a:t>
            </a:r>
            <a:r>
              <a:rPr lang="en-US" sz="2200" dirty="0" smtClean="0"/>
              <a:t> can be 	</a:t>
            </a:r>
            <a:r>
              <a:rPr lang="en-US" sz="2200" dirty="0" smtClean="0">
                <a:solidFill>
                  <a:srgbClr val="FF0000"/>
                </a:solidFill>
              </a:rPr>
              <a:t>neglected</a:t>
            </a:r>
            <a:r>
              <a:rPr lang="en-US" sz="2200" dirty="0" smtClean="0"/>
              <a:t>.</a:t>
            </a:r>
            <a:r>
              <a:rPr lang="en-US" sz="2200" baseline="30000" dirty="0" smtClean="0"/>
              <a:t> (1)</a:t>
            </a:r>
          </a:p>
          <a:p>
            <a:pPr indent="355600" algn="just">
              <a:buFont typeface="Arial" pitchFamily="34" charset="0"/>
              <a:buChar char="•"/>
              <a:tabLst>
                <a:tab pos="355600" algn="l"/>
              </a:tabLst>
            </a:pPr>
            <a:endParaRPr lang="en-US" sz="2200" dirty="0" smtClean="0"/>
          </a:p>
          <a:p>
            <a:pPr marL="355600" indent="-355600" algn="just">
              <a:buFont typeface="Arial" pitchFamily="34" charset="0"/>
              <a:buChar char="•"/>
            </a:pPr>
            <a:r>
              <a:rPr lang="en-US" sz="2200" dirty="0" smtClean="0"/>
              <a:t>the relative position of circuit components is no longer important and one can focus on </a:t>
            </a:r>
            <a:r>
              <a:rPr lang="en-US" sz="2200" dirty="0" smtClean="0">
                <a:solidFill>
                  <a:srgbClr val="FF0000"/>
                </a:solidFill>
              </a:rPr>
              <a:t>topology</a:t>
            </a:r>
            <a:r>
              <a:rPr lang="en-US" sz="2200" dirty="0" smtClean="0"/>
              <a:t> only, i.e. on the interconnections between components  without taking care of their positioning in space.</a:t>
            </a:r>
            <a:r>
              <a:rPr lang="en-US" sz="2200" baseline="30000" dirty="0" smtClean="0"/>
              <a:t>(2)</a:t>
            </a:r>
            <a:r>
              <a:rPr lang="en-US" sz="2200" dirty="0" smtClean="0"/>
              <a:t> </a:t>
            </a:r>
          </a:p>
        </p:txBody>
      </p:sp>
      <p:sp>
        <p:nvSpPr>
          <p:cNvPr id="17" name="Rettangolo 16"/>
          <p:cNvSpPr/>
          <p:nvPr/>
        </p:nvSpPr>
        <p:spPr>
          <a:xfrm>
            <a:off x="416595" y="3244625"/>
            <a:ext cx="8313986" cy="3477875"/>
          </a:xfrm>
          <a:prstGeom prst="rect">
            <a:avLst/>
          </a:prstGeom>
        </p:spPr>
        <p:txBody>
          <a:bodyPr wrap="square">
            <a:spAutoFit/>
          </a:bodyPr>
          <a:lstStyle/>
          <a:p>
            <a:pPr marL="457200" indent="-457200" algn="just">
              <a:buAutoNum type="arabicParenBoth"/>
            </a:pPr>
            <a:r>
              <a:rPr lang="en-US" sz="2000" u="sng" dirty="0" smtClean="0"/>
              <a:t>This means that signal propagation-time from one element to the other is negligible</a:t>
            </a:r>
            <a:r>
              <a:rPr lang="en-US" sz="2000" dirty="0" smtClean="0"/>
              <a:t>. 'Negligible' means that the time it takes for the signal produced at one point on the circuit to propagate to the rest of the circuit is (very) small compared to the times involved in circuit operation. </a:t>
            </a:r>
            <a:r>
              <a:rPr lang="en-US" sz="2000" dirty="0" smtClean="0">
                <a:solidFill>
                  <a:prstClr val="black"/>
                </a:solidFill>
              </a:rPr>
              <a:t>We are obviously not focusing on those circuits (or better on those sub circuits of a larger circuit) that are conceived to deal with </a:t>
            </a:r>
            <a:r>
              <a:rPr lang="en-US" sz="2000" dirty="0" smtClean="0"/>
              <a:t>electro-magnetic propagation (e.g. an FM receiver). </a:t>
            </a:r>
          </a:p>
          <a:p>
            <a:pPr marL="457200" indent="-457200">
              <a:buAutoNum type="arabicParenBoth"/>
            </a:pPr>
            <a:endParaRPr lang="en-US" sz="2000" dirty="0" smtClean="0">
              <a:solidFill>
                <a:prstClr val="black"/>
              </a:solidFill>
            </a:endParaRPr>
          </a:p>
          <a:p>
            <a:pPr marL="450850" indent="-450850" algn="just"/>
            <a:r>
              <a:rPr lang="en-US" sz="2000" dirty="0" smtClean="0">
                <a:solidFill>
                  <a:prstClr val="black"/>
                </a:solidFill>
              </a:rPr>
              <a:t>(2) 	We neglect all those problems  that a designer must face when trying to integrate millions of devices in few cm</a:t>
            </a:r>
            <a:r>
              <a:rPr lang="en-US" sz="2000" baseline="30000" dirty="0" smtClean="0">
                <a:solidFill>
                  <a:prstClr val="black"/>
                </a:solidFill>
              </a:rPr>
              <a:t>2</a:t>
            </a:r>
            <a:r>
              <a:rPr lang="en-US" sz="2000" dirty="0" smtClean="0">
                <a:solidFill>
                  <a:prstClr val="black"/>
                </a:solidFill>
              </a:rPr>
              <a:t>: it is hard but the difficulty does not basically depend on electromagnetic propagation.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The flow of ideas</a:t>
            </a:r>
            <a:endParaRPr lang="en-US" sz="3200" dirty="0"/>
          </a:p>
        </p:txBody>
      </p:sp>
      <p:sp>
        <p:nvSpPr>
          <p:cNvPr id="9" name="Rettangolo 8"/>
          <p:cNvSpPr/>
          <p:nvPr/>
        </p:nvSpPr>
        <p:spPr>
          <a:xfrm>
            <a:off x="441142" y="1195040"/>
            <a:ext cx="8223790" cy="892552"/>
          </a:xfrm>
          <a:prstGeom prst="rect">
            <a:avLst/>
          </a:prstGeom>
        </p:spPr>
        <p:txBody>
          <a:bodyPr wrap="none">
            <a:spAutoFit/>
          </a:bodyPr>
          <a:lstStyle/>
          <a:p>
            <a:r>
              <a:rPr lang="en-US" sz="3200" b="1" i="1" dirty="0" smtClean="0">
                <a:ea typeface="+mj-ea"/>
                <a:cs typeface="+mj-cs"/>
              </a:rPr>
              <a:t>Why </a:t>
            </a:r>
            <a:r>
              <a:rPr lang="en-US" sz="2800" b="1" dirty="0" smtClean="0">
                <a:ea typeface="+mj-ea"/>
                <a:cs typeface="+mj-cs"/>
              </a:rPr>
              <a:t>HST </a:t>
            </a:r>
            <a:r>
              <a:rPr lang="en-US" sz="2800" b="1" dirty="0" smtClean="0">
                <a:ea typeface="+mj-ea"/>
                <a:cs typeface="+mj-cs"/>
                <a:sym typeface="Symbol"/>
              </a:rPr>
              <a:t> </a:t>
            </a:r>
            <a:r>
              <a:rPr lang="en-US" sz="2800" b="1" dirty="0" smtClean="0">
                <a:ea typeface="+mj-ea"/>
                <a:cs typeface="+mj-cs"/>
              </a:rPr>
              <a:t>CS </a:t>
            </a:r>
            <a:r>
              <a:rPr lang="en-US" sz="2800" b="1" dirty="0" smtClean="0">
                <a:ea typeface="+mj-ea"/>
                <a:cs typeface="+mj-cs"/>
                <a:sym typeface="Symbol"/>
              </a:rPr>
              <a:t>?</a:t>
            </a:r>
          </a:p>
          <a:p>
            <a:pPr lvl="1">
              <a:buFont typeface="Arial" pitchFamily="34" charset="0"/>
              <a:buChar char="•"/>
            </a:pPr>
            <a:r>
              <a:rPr lang="en-US" b="1" dirty="0" smtClean="0">
                <a:solidFill>
                  <a:srgbClr val="FF0000"/>
                </a:solidFill>
                <a:ea typeface="+mj-ea"/>
                <a:cs typeface="+mj-cs"/>
                <a:sym typeface="Symbol"/>
              </a:rPr>
              <a:t> </a:t>
            </a:r>
            <a:r>
              <a:rPr lang="en-US" sz="2000" b="1" dirty="0" smtClean="0">
                <a:solidFill>
                  <a:srgbClr val="FF0000"/>
                </a:solidFill>
                <a:ea typeface="+mj-ea"/>
                <a:cs typeface="+mj-cs"/>
                <a:sym typeface="Symbol"/>
              </a:rPr>
              <a:t>We do not want to use Maxwell’s laws we rather prefer Kirchhoff laws.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24" name="Rettangolo 23"/>
          <p:cNvSpPr/>
          <p:nvPr/>
        </p:nvSpPr>
        <p:spPr>
          <a:xfrm>
            <a:off x="144090" y="181506"/>
            <a:ext cx="8858995" cy="769441"/>
          </a:xfrm>
          <a:prstGeom prst="rect">
            <a:avLst/>
          </a:prstGeom>
        </p:spPr>
        <p:txBody>
          <a:bodyPr wrap="square">
            <a:spAutoFit/>
          </a:bodyPr>
          <a:lstStyle/>
          <a:p>
            <a:pPr algn="just"/>
            <a:r>
              <a:rPr lang="en-US" sz="2200" dirty="0" smtClean="0"/>
              <a:t>We must spend some words on the </a:t>
            </a:r>
            <a:r>
              <a:rPr lang="en-US" sz="2200" b="1" dirty="0" smtClean="0">
                <a:solidFill>
                  <a:srgbClr val="FF0000"/>
                </a:solidFill>
              </a:rPr>
              <a:t>quasi-</a:t>
            </a:r>
            <a:r>
              <a:rPr lang="en-US" sz="2200" b="1" dirty="0" err="1" smtClean="0">
                <a:solidFill>
                  <a:srgbClr val="FF0000"/>
                </a:solidFill>
              </a:rPr>
              <a:t>stationarity</a:t>
            </a:r>
            <a:r>
              <a:rPr lang="en-US" sz="2200" dirty="0" smtClean="0"/>
              <a:t>  assumptions. </a:t>
            </a:r>
            <a:r>
              <a:rPr lang="en-US" sz="2200" b="1" dirty="0" smtClean="0"/>
              <a:t>What does it mean in practice? </a:t>
            </a:r>
          </a:p>
        </p:txBody>
      </p:sp>
      <p:sp>
        <p:nvSpPr>
          <p:cNvPr id="9" name="Rettangolo 8"/>
          <p:cNvSpPr/>
          <p:nvPr/>
        </p:nvSpPr>
        <p:spPr>
          <a:xfrm>
            <a:off x="144090" y="1045881"/>
            <a:ext cx="8858995" cy="1107996"/>
          </a:xfrm>
          <a:prstGeom prst="rect">
            <a:avLst/>
          </a:prstGeom>
        </p:spPr>
        <p:txBody>
          <a:bodyPr wrap="square">
            <a:spAutoFit/>
          </a:bodyPr>
          <a:lstStyle/>
          <a:p>
            <a:pPr algn="just"/>
            <a:r>
              <a:rPr lang="en-US" sz="2200" dirty="0" smtClean="0">
                <a:solidFill>
                  <a:srgbClr val="FF0000"/>
                </a:solidFill>
              </a:rPr>
              <a:t>The wavelength of the highest frequency component of all the waveforms (voltages and currents) involved in given circuit must be much larger  than the circuit dimension</a:t>
            </a:r>
            <a:r>
              <a:rPr lang="en-US" sz="2200" dirty="0" smtClean="0"/>
              <a:t>.</a:t>
            </a:r>
          </a:p>
        </p:txBody>
      </p:sp>
      <p:pic>
        <p:nvPicPr>
          <p:cNvPr id="27" name="Immagine 26" descr="yes.png"/>
          <p:cNvPicPr>
            <a:picLocks noChangeAspect="1"/>
          </p:cNvPicPr>
          <p:nvPr/>
        </p:nvPicPr>
        <p:blipFill>
          <a:blip r:embed="rId9" cstate="print"/>
          <a:stretch>
            <a:fillRect/>
          </a:stretch>
        </p:blipFill>
        <p:spPr>
          <a:xfrm>
            <a:off x="6134100" y="4809436"/>
            <a:ext cx="762000" cy="762000"/>
          </a:xfrm>
          <a:prstGeom prst="rect">
            <a:avLst/>
          </a:prstGeom>
        </p:spPr>
      </p:pic>
      <p:grpSp>
        <p:nvGrpSpPr>
          <p:cNvPr id="25" name="Gruppo 24"/>
          <p:cNvGrpSpPr/>
          <p:nvPr/>
        </p:nvGrpSpPr>
        <p:grpSpPr>
          <a:xfrm>
            <a:off x="4979460" y="2513435"/>
            <a:ext cx="3459766" cy="2321242"/>
            <a:chOff x="350310" y="4266788"/>
            <a:chExt cx="3459766" cy="2321242"/>
          </a:xfrm>
        </p:grpSpPr>
        <p:pic>
          <p:nvPicPr>
            <p:cNvPr id="39" name="Immagine 38" descr="addin_tmp.png"/>
            <p:cNvPicPr>
              <a:picLocks noChangeAspect="1"/>
            </p:cNvPicPr>
            <p:nvPr>
              <p:custDataLst>
                <p:tags r:id="rId5"/>
              </p:custDataLst>
            </p:nvPr>
          </p:nvPicPr>
          <p:blipFill>
            <a:blip r:embed="rId10" cstate="print"/>
            <a:stretch>
              <a:fillRect/>
            </a:stretch>
          </p:blipFill>
          <p:spPr>
            <a:xfrm>
              <a:off x="2377516" y="6079395"/>
              <a:ext cx="1432560" cy="508635"/>
            </a:xfrm>
            <a:prstGeom prst="rect">
              <a:avLst/>
            </a:prstGeom>
          </p:spPr>
        </p:pic>
        <p:pic>
          <p:nvPicPr>
            <p:cNvPr id="55" name="Immagine 54" descr="addin_tmp.png"/>
            <p:cNvPicPr>
              <a:picLocks noChangeAspect="1"/>
            </p:cNvPicPr>
            <p:nvPr>
              <p:custDataLst>
                <p:tags r:id="rId6"/>
              </p:custDataLst>
            </p:nvPr>
          </p:nvPicPr>
          <p:blipFill>
            <a:blip r:embed="rId11" cstate="print"/>
            <a:stretch>
              <a:fillRect/>
            </a:stretch>
          </p:blipFill>
          <p:spPr>
            <a:xfrm>
              <a:off x="3256925" y="5720119"/>
              <a:ext cx="95250" cy="114300"/>
            </a:xfrm>
            <a:prstGeom prst="rect">
              <a:avLst/>
            </a:prstGeom>
          </p:spPr>
        </p:pic>
        <p:cxnSp>
          <p:nvCxnSpPr>
            <p:cNvPr id="49" name="Connettore 2 48"/>
            <p:cNvCxnSpPr/>
            <p:nvPr/>
          </p:nvCxnSpPr>
          <p:spPr>
            <a:xfrm>
              <a:off x="487045" y="5621804"/>
              <a:ext cx="284797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ttore 2 49"/>
            <p:cNvCxnSpPr/>
            <p:nvPr/>
          </p:nvCxnSpPr>
          <p:spPr>
            <a:xfrm rot="5400000" flipH="1" flipV="1">
              <a:off x="-75929" y="5274806"/>
              <a:ext cx="15909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6" name="Immagine 55" descr="addin_tmp.png"/>
            <p:cNvPicPr>
              <a:picLocks noChangeAspect="1"/>
            </p:cNvPicPr>
            <p:nvPr>
              <p:custDataLst>
                <p:tags r:id="rId7"/>
              </p:custDataLst>
            </p:nvPr>
          </p:nvPicPr>
          <p:blipFill>
            <a:blip r:embed="rId12" cstate="print"/>
            <a:stretch>
              <a:fillRect/>
            </a:stretch>
          </p:blipFill>
          <p:spPr>
            <a:xfrm>
              <a:off x="797316" y="4266788"/>
              <a:ext cx="2030730" cy="255270"/>
            </a:xfrm>
            <a:prstGeom prst="rect">
              <a:avLst/>
            </a:prstGeom>
          </p:spPr>
        </p:pic>
        <p:sp>
          <p:nvSpPr>
            <p:cNvPr id="57" name="Figura a mano libera 56"/>
            <p:cNvSpPr/>
            <p:nvPr/>
          </p:nvSpPr>
          <p:spPr>
            <a:xfrm>
              <a:off x="1062990" y="4707255"/>
              <a:ext cx="708660" cy="916305"/>
            </a:xfrm>
            <a:custGeom>
              <a:avLst/>
              <a:gdLst>
                <a:gd name="connsiteX0" fmla="*/ 0 w 708660"/>
                <a:gd name="connsiteY0" fmla="*/ 904875 h 916305"/>
                <a:gd name="connsiteX1" fmla="*/ 342900 w 708660"/>
                <a:gd name="connsiteY1" fmla="*/ 1905 h 916305"/>
                <a:gd name="connsiteX2" fmla="*/ 708660 w 708660"/>
                <a:gd name="connsiteY2" fmla="*/ 916305 h 916305"/>
                <a:gd name="connsiteX3" fmla="*/ 708660 w 708660"/>
                <a:gd name="connsiteY3" fmla="*/ 916305 h 916305"/>
              </a:gdLst>
              <a:ahLst/>
              <a:cxnLst>
                <a:cxn ang="0">
                  <a:pos x="connsiteX0" y="connsiteY0"/>
                </a:cxn>
                <a:cxn ang="0">
                  <a:pos x="connsiteX1" y="connsiteY1"/>
                </a:cxn>
                <a:cxn ang="0">
                  <a:pos x="connsiteX2" y="connsiteY2"/>
                </a:cxn>
                <a:cxn ang="0">
                  <a:pos x="connsiteX3" y="connsiteY3"/>
                </a:cxn>
              </a:cxnLst>
              <a:rect l="l" t="t" r="r" b="b"/>
              <a:pathLst>
                <a:path w="708660" h="916305">
                  <a:moveTo>
                    <a:pt x="0" y="904875"/>
                  </a:moveTo>
                  <a:cubicBezTo>
                    <a:pt x="112395" y="452437"/>
                    <a:pt x="224790" y="0"/>
                    <a:pt x="342900" y="1905"/>
                  </a:cubicBezTo>
                  <a:cubicBezTo>
                    <a:pt x="461010" y="3810"/>
                    <a:pt x="708660" y="916305"/>
                    <a:pt x="708660" y="916305"/>
                  </a:cubicBezTo>
                  <a:lnTo>
                    <a:pt x="708660" y="91630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igura a mano libera 57"/>
            <p:cNvSpPr/>
            <p:nvPr/>
          </p:nvSpPr>
          <p:spPr>
            <a:xfrm flipV="1">
              <a:off x="1775460" y="5614670"/>
              <a:ext cx="708660" cy="916305"/>
            </a:xfrm>
            <a:custGeom>
              <a:avLst/>
              <a:gdLst>
                <a:gd name="connsiteX0" fmla="*/ 0 w 708660"/>
                <a:gd name="connsiteY0" fmla="*/ 904875 h 916305"/>
                <a:gd name="connsiteX1" fmla="*/ 342900 w 708660"/>
                <a:gd name="connsiteY1" fmla="*/ 1905 h 916305"/>
                <a:gd name="connsiteX2" fmla="*/ 708660 w 708660"/>
                <a:gd name="connsiteY2" fmla="*/ 916305 h 916305"/>
                <a:gd name="connsiteX3" fmla="*/ 708660 w 708660"/>
                <a:gd name="connsiteY3" fmla="*/ 916305 h 916305"/>
              </a:gdLst>
              <a:ahLst/>
              <a:cxnLst>
                <a:cxn ang="0">
                  <a:pos x="connsiteX0" y="connsiteY0"/>
                </a:cxn>
                <a:cxn ang="0">
                  <a:pos x="connsiteX1" y="connsiteY1"/>
                </a:cxn>
                <a:cxn ang="0">
                  <a:pos x="connsiteX2" y="connsiteY2"/>
                </a:cxn>
                <a:cxn ang="0">
                  <a:pos x="connsiteX3" y="connsiteY3"/>
                </a:cxn>
              </a:cxnLst>
              <a:rect l="l" t="t" r="r" b="b"/>
              <a:pathLst>
                <a:path w="708660" h="916305">
                  <a:moveTo>
                    <a:pt x="0" y="904875"/>
                  </a:moveTo>
                  <a:cubicBezTo>
                    <a:pt x="112395" y="452437"/>
                    <a:pt x="224790" y="0"/>
                    <a:pt x="342900" y="1905"/>
                  </a:cubicBezTo>
                  <a:cubicBezTo>
                    <a:pt x="461010" y="3810"/>
                    <a:pt x="708660" y="916305"/>
                    <a:pt x="708660" y="916305"/>
                  </a:cubicBezTo>
                  <a:lnTo>
                    <a:pt x="708660" y="91630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igura a mano libera 58"/>
            <p:cNvSpPr/>
            <p:nvPr/>
          </p:nvSpPr>
          <p:spPr>
            <a:xfrm>
              <a:off x="2483910" y="4713288"/>
              <a:ext cx="708660" cy="916305"/>
            </a:xfrm>
            <a:custGeom>
              <a:avLst/>
              <a:gdLst>
                <a:gd name="connsiteX0" fmla="*/ 0 w 708660"/>
                <a:gd name="connsiteY0" fmla="*/ 904875 h 916305"/>
                <a:gd name="connsiteX1" fmla="*/ 342900 w 708660"/>
                <a:gd name="connsiteY1" fmla="*/ 1905 h 916305"/>
                <a:gd name="connsiteX2" fmla="*/ 708660 w 708660"/>
                <a:gd name="connsiteY2" fmla="*/ 916305 h 916305"/>
                <a:gd name="connsiteX3" fmla="*/ 708660 w 708660"/>
                <a:gd name="connsiteY3" fmla="*/ 916305 h 916305"/>
              </a:gdLst>
              <a:ahLst/>
              <a:cxnLst>
                <a:cxn ang="0">
                  <a:pos x="connsiteX0" y="connsiteY0"/>
                </a:cxn>
                <a:cxn ang="0">
                  <a:pos x="connsiteX1" y="connsiteY1"/>
                </a:cxn>
                <a:cxn ang="0">
                  <a:pos x="connsiteX2" y="connsiteY2"/>
                </a:cxn>
                <a:cxn ang="0">
                  <a:pos x="connsiteX3" y="connsiteY3"/>
                </a:cxn>
              </a:cxnLst>
              <a:rect l="l" t="t" r="r" b="b"/>
              <a:pathLst>
                <a:path w="708660" h="916305">
                  <a:moveTo>
                    <a:pt x="0" y="904875"/>
                  </a:moveTo>
                  <a:cubicBezTo>
                    <a:pt x="112395" y="452437"/>
                    <a:pt x="224790" y="0"/>
                    <a:pt x="342900" y="1905"/>
                  </a:cubicBezTo>
                  <a:cubicBezTo>
                    <a:pt x="461010" y="3810"/>
                    <a:pt x="708660" y="916305"/>
                    <a:pt x="708660" y="916305"/>
                  </a:cubicBezTo>
                  <a:lnTo>
                    <a:pt x="708660" y="91630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igura a mano libera 59"/>
            <p:cNvSpPr/>
            <p:nvPr/>
          </p:nvSpPr>
          <p:spPr>
            <a:xfrm flipV="1">
              <a:off x="350310" y="5612655"/>
              <a:ext cx="708660" cy="916305"/>
            </a:xfrm>
            <a:custGeom>
              <a:avLst/>
              <a:gdLst>
                <a:gd name="connsiteX0" fmla="*/ 0 w 708660"/>
                <a:gd name="connsiteY0" fmla="*/ 904875 h 916305"/>
                <a:gd name="connsiteX1" fmla="*/ 342900 w 708660"/>
                <a:gd name="connsiteY1" fmla="*/ 1905 h 916305"/>
                <a:gd name="connsiteX2" fmla="*/ 708660 w 708660"/>
                <a:gd name="connsiteY2" fmla="*/ 916305 h 916305"/>
                <a:gd name="connsiteX3" fmla="*/ 708660 w 708660"/>
                <a:gd name="connsiteY3" fmla="*/ 916305 h 916305"/>
              </a:gdLst>
              <a:ahLst/>
              <a:cxnLst>
                <a:cxn ang="0">
                  <a:pos x="connsiteX0" y="connsiteY0"/>
                </a:cxn>
                <a:cxn ang="0">
                  <a:pos x="connsiteX1" y="connsiteY1"/>
                </a:cxn>
                <a:cxn ang="0">
                  <a:pos x="connsiteX2" y="connsiteY2"/>
                </a:cxn>
                <a:cxn ang="0">
                  <a:pos x="connsiteX3" y="connsiteY3"/>
                </a:cxn>
              </a:cxnLst>
              <a:rect l="l" t="t" r="r" b="b"/>
              <a:pathLst>
                <a:path w="708660" h="916305">
                  <a:moveTo>
                    <a:pt x="0" y="904875"/>
                  </a:moveTo>
                  <a:cubicBezTo>
                    <a:pt x="112395" y="452437"/>
                    <a:pt x="224790" y="0"/>
                    <a:pt x="342900" y="1905"/>
                  </a:cubicBezTo>
                  <a:cubicBezTo>
                    <a:pt x="461010" y="3810"/>
                    <a:pt x="708660" y="916305"/>
                    <a:pt x="708660" y="916305"/>
                  </a:cubicBezTo>
                  <a:lnTo>
                    <a:pt x="708660" y="91630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Connettore 2 61"/>
            <p:cNvCxnSpPr>
              <a:stCxn id="60" idx="1"/>
              <a:endCxn id="58" idx="1"/>
            </p:cNvCxnSpPr>
            <p:nvPr/>
          </p:nvCxnSpPr>
          <p:spPr>
            <a:xfrm>
              <a:off x="693210" y="6527055"/>
              <a:ext cx="1425150" cy="2015"/>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pSp>
      <p:pic>
        <p:nvPicPr>
          <p:cNvPr id="40962" name="Picture 2" descr="http://www.china-pcb-assemblies.com/photo/pl65599-electronic_printed_circuit_board_assembly.jpg"/>
          <p:cNvPicPr>
            <a:picLocks noChangeAspect="1" noChangeArrowheads="1"/>
          </p:cNvPicPr>
          <p:nvPr/>
        </p:nvPicPr>
        <p:blipFill>
          <a:blip r:embed="rId13" cstate="print"/>
          <a:srcRect/>
          <a:stretch>
            <a:fillRect/>
          </a:stretch>
        </p:blipFill>
        <p:spPr bwMode="auto">
          <a:xfrm>
            <a:off x="944246" y="5064388"/>
            <a:ext cx="2267316" cy="1333182"/>
          </a:xfrm>
          <a:prstGeom prst="rect">
            <a:avLst/>
          </a:prstGeom>
          <a:noFill/>
        </p:spPr>
      </p:pic>
      <p:grpSp>
        <p:nvGrpSpPr>
          <p:cNvPr id="36" name="Gruppo 35"/>
          <p:cNvGrpSpPr/>
          <p:nvPr/>
        </p:nvGrpSpPr>
        <p:grpSpPr>
          <a:xfrm>
            <a:off x="536348" y="2498896"/>
            <a:ext cx="3294935" cy="2025576"/>
            <a:chOff x="536348" y="2498896"/>
            <a:chExt cx="3294935" cy="2025576"/>
          </a:xfrm>
        </p:grpSpPr>
        <p:pic>
          <p:nvPicPr>
            <p:cNvPr id="8" name="Immagine 7" descr="addin_tmp.png"/>
            <p:cNvPicPr>
              <a:picLocks noChangeAspect="1"/>
            </p:cNvPicPr>
            <p:nvPr>
              <p:custDataLst>
                <p:tags r:id="rId1"/>
              </p:custDataLst>
            </p:nvPr>
          </p:nvPicPr>
          <p:blipFill>
            <a:blip r:embed="rId14" cstate="print"/>
            <a:stretch>
              <a:fillRect/>
            </a:stretch>
          </p:blipFill>
          <p:spPr>
            <a:xfrm>
              <a:off x="3492193" y="3952227"/>
              <a:ext cx="339090" cy="175260"/>
            </a:xfrm>
            <a:prstGeom prst="rect">
              <a:avLst/>
            </a:prstGeom>
          </p:spPr>
        </p:pic>
        <p:cxnSp>
          <p:nvCxnSpPr>
            <p:cNvPr id="10" name="Connettore 2 9"/>
            <p:cNvCxnSpPr/>
            <p:nvPr/>
          </p:nvCxnSpPr>
          <p:spPr>
            <a:xfrm>
              <a:off x="722313" y="3853911"/>
              <a:ext cx="284797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rot="5400000" flipH="1" flipV="1">
              <a:off x="159339" y="3728211"/>
              <a:ext cx="15909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rot="16200000" flipV="1">
              <a:off x="2307618" y="3552432"/>
              <a:ext cx="573891" cy="1168"/>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pic>
          <p:nvPicPr>
            <p:cNvPr id="32" name="Immagine 31" descr="addin_tmp.png"/>
            <p:cNvPicPr>
              <a:picLocks noChangeAspect="1"/>
            </p:cNvPicPr>
            <p:nvPr>
              <p:custDataLst>
                <p:tags r:id="rId2"/>
              </p:custDataLst>
            </p:nvPr>
          </p:nvPicPr>
          <p:blipFill>
            <a:blip r:embed="rId15" cstate="print"/>
            <a:stretch>
              <a:fillRect/>
            </a:stretch>
          </p:blipFill>
          <p:spPr>
            <a:xfrm>
              <a:off x="2494674" y="3941934"/>
              <a:ext cx="504825" cy="230505"/>
            </a:xfrm>
            <a:prstGeom prst="rect">
              <a:avLst/>
            </a:prstGeom>
          </p:spPr>
        </p:pic>
        <p:sp>
          <p:nvSpPr>
            <p:cNvPr id="29" name="Input manuale 28"/>
            <p:cNvSpPr/>
            <p:nvPr/>
          </p:nvSpPr>
          <p:spPr>
            <a:xfrm flipH="1">
              <a:off x="969963" y="3109858"/>
              <a:ext cx="1623060" cy="731520"/>
            </a:xfrm>
            <a:prstGeom prst="flowChartManualInput">
              <a:avLst/>
            </a:prstGeom>
            <a:solidFill>
              <a:srgbClr val="00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Immagine 33" descr="addin_tmp.png"/>
            <p:cNvPicPr>
              <a:picLocks noChangeAspect="1"/>
            </p:cNvPicPr>
            <p:nvPr>
              <p:custDataLst>
                <p:tags r:id="rId3"/>
              </p:custDataLst>
            </p:nvPr>
          </p:nvPicPr>
          <p:blipFill>
            <a:blip r:embed="rId16" cstate="print"/>
            <a:stretch>
              <a:fillRect/>
            </a:stretch>
          </p:blipFill>
          <p:spPr>
            <a:xfrm>
              <a:off x="1032585" y="2498896"/>
              <a:ext cx="596265" cy="287655"/>
            </a:xfrm>
            <a:prstGeom prst="rect">
              <a:avLst/>
            </a:prstGeom>
          </p:spPr>
        </p:pic>
        <p:pic>
          <p:nvPicPr>
            <p:cNvPr id="31" name="Immagine 30" descr="addin_tmp.png"/>
            <p:cNvPicPr>
              <a:picLocks noChangeAspect="1"/>
            </p:cNvPicPr>
            <p:nvPr>
              <p:custDataLst>
                <p:tags r:id="rId4"/>
              </p:custDataLst>
            </p:nvPr>
          </p:nvPicPr>
          <p:blipFill>
            <a:blip r:embed="rId17" cstate="print"/>
            <a:stretch>
              <a:fillRect/>
            </a:stretch>
          </p:blipFill>
          <p:spPr>
            <a:xfrm>
              <a:off x="536348" y="2932164"/>
              <a:ext cx="260985" cy="558165"/>
            </a:xfrm>
            <a:prstGeom prst="rect">
              <a:avLst/>
            </a:prstGeom>
          </p:spPr>
        </p:pic>
        <p:cxnSp>
          <p:nvCxnSpPr>
            <p:cNvPr id="35" name="Connettore 1 34"/>
            <p:cNvCxnSpPr/>
            <p:nvPr/>
          </p:nvCxnSpPr>
          <p:spPr>
            <a:xfrm rot="10800000">
              <a:off x="958788" y="3258105"/>
              <a:ext cx="162461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0962"/>
                                        </p:tgtEl>
                                        <p:attrNameLst>
                                          <p:attrName>style.visibility</p:attrName>
                                        </p:attrNameLst>
                                      </p:cBhvr>
                                      <p:to>
                                        <p:strVal val="visible"/>
                                      </p:to>
                                    </p:set>
                                    <p:animEffect transition="in" filter="fade">
                                      <p:cBhvr>
                                        <p:cTn id="13" dur="500"/>
                                        <p:tgtEl>
                                          <p:spTgt spid="4096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40962"/>
                                        </p:tgtEl>
                                      </p:cBhvr>
                                      <p:by x="10000" y="10000"/>
                                    </p:animScale>
                                  </p:childTnLst>
                                </p:cTn>
                              </p:par>
                            </p:childTnLst>
                          </p:cTn>
                        </p:par>
                        <p:par>
                          <p:cTn id="18" fill="hold">
                            <p:stCondLst>
                              <p:cond delay="2000"/>
                            </p:stCondLst>
                            <p:childTnLst>
                              <p:par>
                                <p:cTn id="19" presetID="56" presetClass="path" presetSubtype="0" accel="50000" decel="50000" fill="hold" nodeType="afterEffect">
                                  <p:stCondLst>
                                    <p:cond delay="0"/>
                                  </p:stCondLst>
                                  <p:childTnLst>
                                    <p:animMotion origin="layout" path="M 3.05556E-6 2.66019E-7 L 0.42656 -0.12144 " pathEditMode="relative" rAng="0" ptsTypes="AA">
                                      <p:cBhvr>
                                        <p:cTn id="20" dur="2000" fill="hold"/>
                                        <p:tgtEl>
                                          <p:spTgt spid="40962"/>
                                        </p:tgtEl>
                                        <p:attrNameLst>
                                          <p:attrName>ppt_x</p:attrName>
                                          <p:attrName>ppt_y</p:attrName>
                                        </p:attrNameLst>
                                      </p:cBhvr>
                                      <p:rCtr x="213" y="-61"/>
                                    </p:animMotion>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18" name="Rettangolo 17"/>
          <p:cNvSpPr/>
          <p:nvPr/>
        </p:nvSpPr>
        <p:spPr>
          <a:xfrm>
            <a:off x="1303738" y="42157"/>
            <a:ext cx="2033827" cy="430887"/>
          </a:xfrm>
          <a:prstGeom prst="rect">
            <a:avLst/>
          </a:prstGeom>
        </p:spPr>
        <p:txBody>
          <a:bodyPr wrap="none">
            <a:spAutoFit/>
          </a:bodyPr>
          <a:lstStyle/>
          <a:p>
            <a:r>
              <a:rPr lang="en-US" sz="2200" i="1" dirty="0" smtClean="0">
                <a:solidFill>
                  <a:prstClr val="black"/>
                </a:solidFill>
              </a:rPr>
              <a:t>A vintage stereo</a:t>
            </a:r>
            <a:endParaRPr lang="en-US" i="1" dirty="0"/>
          </a:p>
        </p:txBody>
      </p:sp>
      <p:sp>
        <p:nvSpPr>
          <p:cNvPr id="19" name="Rettangolo 18"/>
          <p:cNvSpPr/>
          <p:nvPr/>
        </p:nvSpPr>
        <p:spPr>
          <a:xfrm>
            <a:off x="4635055" y="115414"/>
            <a:ext cx="3778406" cy="2123658"/>
          </a:xfrm>
          <a:prstGeom prst="rect">
            <a:avLst/>
          </a:prstGeom>
        </p:spPr>
        <p:txBody>
          <a:bodyPr wrap="none">
            <a:spAutoFit/>
          </a:bodyPr>
          <a:lstStyle/>
          <a:p>
            <a:pPr algn="ctr"/>
            <a:r>
              <a:rPr lang="en-US" sz="2200" dirty="0" smtClean="0">
                <a:solidFill>
                  <a:prstClr val="black"/>
                </a:solidFill>
              </a:rPr>
              <a:t>Highest frequency:  from 25Khz</a:t>
            </a:r>
          </a:p>
          <a:p>
            <a:pPr algn="ctr"/>
            <a:r>
              <a:rPr lang="en-US" sz="2200" dirty="0" smtClean="0">
                <a:solidFill>
                  <a:prstClr val="black"/>
                </a:solidFill>
              </a:rPr>
              <a:t>(no radio receiver) to 100Mhz</a:t>
            </a:r>
          </a:p>
          <a:p>
            <a:pPr lvl="0" algn="ctr"/>
            <a:endParaRPr lang="en-US" sz="2200" dirty="0" smtClean="0">
              <a:solidFill>
                <a:prstClr val="black"/>
              </a:solidFill>
            </a:endParaRPr>
          </a:p>
          <a:p>
            <a:pPr lvl="0" algn="ctr"/>
            <a:r>
              <a:rPr lang="en-US" sz="2200" dirty="0" smtClean="0">
                <a:solidFill>
                  <a:prstClr val="black"/>
                </a:solidFill>
              </a:rPr>
              <a:t>Smallest wavelength:</a:t>
            </a:r>
          </a:p>
          <a:p>
            <a:pPr lvl="0" algn="ctr"/>
            <a:r>
              <a:rPr lang="en-US" sz="2200" dirty="0" smtClean="0">
                <a:solidFill>
                  <a:prstClr val="black"/>
                </a:solidFill>
              </a:rPr>
              <a:t>light speed/25Khz </a:t>
            </a:r>
            <a:r>
              <a:rPr lang="en-US" sz="2200" dirty="0" smtClean="0">
                <a:solidFill>
                  <a:prstClr val="black"/>
                </a:solidFill>
                <a:sym typeface="Symbol"/>
              </a:rPr>
              <a:t> 12km</a:t>
            </a:r>
          </a:p>
          <a:p>
            <a:pPr algn="ctr"/>
            <a:r>
              <a:rPr lang="en-US" sz="2200" dirty="0" smtClean="0">
                <a:solidFill>
                  <a:prstClr val="black"/>
                </a:solidFill>
              </a:rPr>
              <a:t>light speed/100Mhz </a:t>
            </a:r>
            <a:r>
              <a:rPr lang="en-US" sz="2200" dirty="0" smtClean="0">
                <a:solidFill>
                  <a:prstClr val="black"/>
                </a:solidFill>
                <a:sym typeface="Symbol"/>
              </a:rPr>
              <a:t> 3m</a:t>
            </a:r>
          </a:p>
        </p:txBody>
      </p:sp>
      <p:sp>
        <p:nvSpPr>
          <p:cNvPr id="7" name="Rettangolo 6"/>
          <p:cNvSpPr/>
          <p:nvPr/>
        </p:nvSpPr>
        <p:spPr>
          <a:xfrm>
            <a:off x="4929334" y="2712661"/>
            <a:ext cx="3189848" cy="1446550"/>
          </a:xfrm>
          <a:prstGeom prst="rect">
            <a:avLst/>
          </a:prstGeom>
        </p:spPr>
        <p:txBody>
          <a:bodyPr wrap="none">
            <a:spAutoFit/>
          </a:bodyPr>
          <a:lstStyle/>
          <a:p>
            <a:pPr algn="ctr"/>
            <a:r>
              <a:rPr lang="en-US" sz="2200" dirty="0" smtClean="0">
                <a:solidFill>
                  <a:prstClr val="black"/>
                </a:solidFill>
              </a:rPr>
              <a:t>Highest frequency: 25Mhz</a:t>
            </a:r>
          </a:p>
          <a:p>
            <a:pPr lvl="0" algn="ctr"/>
            <a:endParaRPr lang="en-US" sz="2200" dirty="0" smtClean="0">
              <a:solidFill>
                <a:prstClr val="black"/>
              </a:solidFill>
            </a:endParaRPr>
          </a:p>
          <a:p>
            <a:pPr lvl="0" algn="ctr"/>
            <a:r>
              <a:rPr lang="en-US" sz="2200" dirty="0" smtClean="0">
                <a:solidFill>
                  <a:prstClr val="black"/>
                </a:solidFill>
              </a:rPr>
              <a:t>Smallest wavelength:</a:t>
            </a:r>
          </a:p>
          <a:p>
            <a:pPr lvl="0" algn="ctr"/>
            <a:r>
              <a:rPr lang="en-US" sz="2200" dirty="0" smtClean="0">
                <a:solidFill>
                  <a:prstClr val="black"/>
                </a:solidFill>
              </a:rPr>
              <a:t>light speed/25Mhz </a:t>
            </a:r>
            <a:r>
              <a:rPr lang="en-US" sz="2200" dirty="0" smtClean="0">
                <a:solidFill>
                  <a:prstClr val="black"/>
                </a:solidFill>
                <a:sym typeface="Symbol"/>
              </a:rPr>
              <a:t> 12m</a:t>
            </a:r>
          </a:p>
        </p:txBody>
      </p:sp>
      <p:sp>
        <p:nvSpPr>
          <p:cNvPr id="6" name="Rettangolo 5"/>
          <p:cNvSpPr/>
          <p:nvPr/>
        </p:nvSpPr>
        <p:spPr>
          <a:xfrm>
            <a:off x="1517611" y="2395903"/>
            <a:ext cx="1606081" cy="430887"/>
          </a:xfrm>
          <a:prstGeom prst="rect">
            <a:avLst/>
          </a:prstGeom>
        </p:spPr>
        <p:txBody>
          <a:bodyPr wrap="none">
            <a:spAutoFit/>
          </a:bodyPr>
          <a:lstStyle/>
          <a:p>
            <a:r>
              <a:rPr lang="en-US" sz="2200" i="1" dirty="0" smtClean="0">
                <a:solidFill>
                  <a:prstClr val="black"/>
                </a:solidFill>
              </a:rPr>
              <a:t>A vintage PC</a:t>
            </a:r>
            <a:endParaRPr lang="en-US" i="1" dirty="0"/>
          </a:p>
        </p:txBody>
      </p:sp>
      <p:pic>
        <p:nvPicPr>
          <p:cNvPr id="8" name="Picture 2" descr="http://www.digibarn.com/stories/ibm-pc-25/erik-klein-photos/vintage%20084.jpg"/>
          <p:cNvPicPr>
            <a:picLocks noChangeAspect="1" noChangeArrowheads="1"/>
          </p:cNvPicPr>
          <p:nvPr/>
        </p:nvPicPr>
        <p:blipFill>
          <a:blip r:embed="rId2" cstate="print"/>
          <a:srcRect/>
          <a:stretch>
            <a:fillRect/>
          </a:stretch>
        </p:blipFill>
        <p:spPr bwMode="auto">
          <a:xfrm>
            <a:off x="1441382" y="2885757"/>
            <a:ext cx="1758538" cy="1484866"/>
          </a:xfrm>
          <a:prstGeom prst="rect">
            <a:avLst/>
          </a:prstGeom>
          <a:noFill/>
        </p:spPr>
      </p:pic>
      <p:sp>
        <p:nvSpPr>
          <p:cNvPr id="10" name="Rettangolo 9"/>
          <p:cNvSpPr/>
          <p:nvPr/>
        </p:nvSpPr>
        <p:spPr>
          <a:xfrm>
            <a:off x="1261290" y="4735780"/>
            <a:ext cx="2118722" cy="430887"/>
          </a:xfrm>
          <a:prstGeom prst="rect">
            <a:avLst/>
          </a:prstGeom>
        </p:spPr>
        <p:txBody>
          <a:bodyPr wrap="none">
            <a:spAutoFit/>
          </a:bodyPr>
          <a:lstStyle/>
          <a:p>
            <a:r>
              <a:rPr lang="en-US" sz="2200" i="1" dirty="0" smtClean="0">
                <a:solidFill>
                  <a:prstClr val="black"/>
                </a:solidFill>
              </a:rPr>
              <a:t>A modern laptop</a:t>
            </a:r>
            <a:endParaRPr lang="en-US" i="1" dirty="0"/>
          </a:p>
        </p:txBody>
      </p:sp>
      <p:sp>
        <p:nvSpPr>
          <p:cNvPr id="11" name="Rettangolo 10"/>
          <p:cNvSpPr/>
          <p:nvPr/>
        </p:nvSpPr>
        <p:spPr>
          <a:xfrm>
            <a:off x="4871114" y="4628443"/>
            <a:ext cx="3306290" cy="1938992"/>
          </a:xfrm>
          <a:prstGeom prst="rect">
            <a:avLst/>
          </a:prstGeom>
        </p:spPr>
        <p:txBody>
          <a:bodyPr wrap="none">
            <a:spAutoFit/>
          </a:bodyPr>
          <a:lstStyle/>
          <a:p>
            <a:pPr algn="ctr"/>
            <a:r>
              <a:rPr lang="en-US" sz="2200" dirty="0" smtClean="0">
                <a:solidFill>
                  <a:prstClr val="black"/>
                </a:solidFill>
              </a:rPr>
              <a:t>Highest frequency: 4GHz</a:t>
            </a:r>
            <a:endParaRPr lang="en-US" sz="1600" dirty="0" smtClean="0">
              <a:solidFill>
                <a:prstClr val="black"/>
              </a:solidFill>
            </a:endParaRPr>
          </a:p>
          <a:p>
            <a:pPr algn="ctr"/>
            <a:r>
              <a:rPr lang="en-US" sz="1600" dirty="0" smtClean="0">
                <a:solidFill>
                  <a:srgbClr val="0000FF"/>
                </a:solidFill>
              </a:rPr>
              <a:t>microprocessor speed</a:t>
            </a:r>
          </a:p>
          <a:p>
            <a:pPr algn="ctr"/>
            <a:r>
              <a:rPr lang="en-US" sz="1600" dirty="0" smtClean="0">
                <a:solidFill>
                  <a:srgbClr val="0000FF"/>
                </a:solidFill>
              </a:rPr>
              <a:t>package 0.0375m x 0.0375m</a:t>
            </a:r>
          </a:p>
          <a:p>
            <a:pPr lvl="0" algn="ctr"/>
            <a:endParaRPr lang="en-US" sz="2200" dirty="0" smtClean="0">
              <a:solidFill>
                <a:prstClr val="black"/>
              </a:solidFill>
            </a:endParaRPr>
          </a:p>
          <a:p>
            <a:pPr lvl="0" algn="ctr"/>
            <a:r>
              <a:rPr lang="en-US" sz="2200" dirty="0" smtClean="0">
                <a:solidFill>
                  <a:prstClr val="black"/>
                </a:solidFill>
              </a:rPr>
              <a:t>Smallest wavelength:</a:t>
            </a:r>
          </a:p>
          <a:p>
            <a:pPr lvl="0" algn="ctr"/>
            <a:r>
              <a:rPr lang="en-US" sz="2200" dirty="0" smtClean="0">
                <a:solidFill>
                  <a:prstClr val="black"/>
                </a:solidFill>
              </a:rPr>
              <a:t>light speed/4GHz </a:t>
            </a:r>
            <a:r>
              <a:rPr lang="en-US" sz="2200" dirty="0" smtClean="0">
                <a:solidFill>
                  <a:prstClr val="black"/>
                </a:solidFill>
                <a:sym typeface="Symbol"/>
              </a:rPr>
              <a:t> 0.075m</a:t>
            </a:r>
          </a:p>
        </p:txBody>
      </p:sp>
      <p:pic>
        <p:nvPicPr>
          <p:cNvPr id="12" name="Picture 4" descr="http://us.123rf.com/400wm/400/400/vladstar/vladstar1106/vladstar110600477/9701717-single-modern-laptop-with-a-sunflower-wallpaper-isolated-on-white-background.jpg"/>
          <p:cNvPicPr>
            <a:picLocks noChangeAspect="1" noChangeArrowheads="1"/>
          </p:cNvPicPr>
          <p:nvPr/>
        </p:nvPicPr>
        <p:blipFill>
          <a:blip r:embed="rId3" cstate="print"/>
          <a:srcRect/>
          <a:stretch>
            <a:fillRect/>
          </a:stretch>
        </p:blipFill>
        <p:spPr bwMode="auto">
          <a:xfrm>
            <a:off x="1474391" y="5109670"/>
            <a:ext cx="1692521" cy="1519470"/>
          </a:xfrm>
          <a:prstGeom prst="rect">
            <a:avLst/>
          </a:prstGeom>
          <a:noFill/>
        </p:spPr>
      </p:pic>
      <p:pic>
        <p:nvPicPr>
          <p:cNvPr id="13" name="Immagine 12" descr="yes.png"/>
          <p:cNvPicPr>
            <a:picLocks noChangeAspect="1"/>
          </p:cNvPicPr>
          <p:nvPr/>
        </p:nvPicPr>
        <p:blipFill>
          <a:blip r:embed="rId4" cstate="print"/>
          <a:stretch>
            <a:fillRect/>
          </a:stretch>
        </p:blipFill>
        <p:spPr>
          <a:xfrm>
            <a:off x="7999899" y="1427039"/>
            <a:ext cx="762000" cy="762000"/>
          </a:xfrm>
          <a:prstGeom prst="rect">
            <a:avLst/>
          </a:prstGeom>
        </p:spPr>
      </p:pic>
      <p:pic>
        <p:nvPicPr>
          <p:cNvPr id="49154" name="Picture 2" descr="http://us.123rf.com/400wm/400/400/viktorus/viktorus1209/viktorus120900025/15167839-vintage-hi-fi-stereo-amplifier-tuner-and-speakers-in-wooden-cabinets-perspective.jpg"/>
          <p:cNvPicPr>
            <a:picLocks noChangeAspect="1" noChangeArrowheads="1"/>
          </p:cNvPicPr>
          <p:nvPr/>
        </p:nvPicPr>
        <p:blipFill>
          <a:blip r:embed="rId5" cstate="print"/>
          <a:srcRect/>
          <a:stretch>
            <a:fillRect/>
          </a:stretch>
        </p:blipFill>
        <p:spPr bwMode="auto">
          <a:xfrm>
            <a:off x="1140568" y="514902"/>
            <a:ext cx="2360166" cy="1575410"/>
          </a:xfrm>
          <a:prstGeom prst="rect">
            <a:avLst/>
          </a:prstGeom>
          <a:noFill/>
        </p:spPr>
      </p:pic>
      <p:pic>
        <p:nvPicPr>
          <p:cNvPr id="14" name="Immagine 13" descr="yes.png"/>
          <p:cNvPicPr>
            <a:picLocks noChangeAspect="1"/>
          </p:cNvPicPr>
          <p:nvPr/>
        </p:nvPicPr>
        <p:blipFill>
          <a:blip r:embed="rId4" cstate="print"/>
          <a:stretch>
            <a:fillRect/>
          </a:stretch>
        </p:blipFill>
        <p:spPr>
          <a:xfrm>
            <a:off x="7999899" y="3381569"/>
            <a:ext cx="762000" cy="762000"/>
          </a:xfrm>
          <a:prstGeom prst="rect">
            <a:avLst/>
          </a:prstGeom>
        </p:spPr>
      </p:pic>
      <p:pic>
        <p:nvPicPr>
          <p:cNvPr id="16" name="Immagine 15" descr="yes.png"/>
          <p:cNvPicPr>
            <a:picLocks noChangeAspect="1"/>
          </p:cNvPicPr>
          <p:nvPr/>
        </p:nvPicPr>
        <p:blipFill>
          <a:blip r:embed="rId4" cstate="print"/>
          <a:stretch>
            <a:fillRect/>
          </a:stretch>
        </p:blipFill>
        <p:spPr>
          <a:xfrm>
            <a:off x="7999899" y="4945528"/>
            <a:ext cx="762000" cy="762000"/>
          </a:xfrm>
          <a:prstGeom prst="rect">
            <a:avLst/>
          </a:prstGeom>
        </p:spPr>
      </p:pic>
      <p:sp>
        <p:nvSpPr>
          <p:cNvPr id="17" name="Rettangolo 16"/>
          <p:cNvSpPr/>
          <p:nvPr/>
        </p:nvSpPr>
        <p:spPr>
          <a:xfrm>
            <a:off x="7769880" y="5640426"/>
            <a:ext cx="1194430" cy="369332"/>
          </a:xfrm>
          <a:prstGeom prst="rect">
            <a:avLst/>
          </a:prstGeom>
        </p:spPr>
        <p:txBody>
          <a:bodyPr wrap="none">
            <a:spAutoFit/>
          </a:bodyPr>
          <a:lstStyle/>
          <a:p>
            <a:r>
              <a:rPr lang="en-US" dirty="0" smtClean="0">
                <a:solidFill>
                  <a:srgbClr val="0000FF"/>
                </a:solidFill>
              </a:rPr>
              <a:t>(with care)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fade">
                                      <p:cBhvr>
                                        <p:cTn id="30" dur="500"/>
                                        <p:tgtEl>
                                          <p:spTgt spid="11">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fade">
                                      <p:cBhvr>
                                        <p:cTn id="38" dur="500"/>
                                        <p:tgtEl>
                                          <p:spTgt spid="11">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fade">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11" grpId="0" uiExpand="1" build="allAtOnce"/>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19" name="Rettangolo 18"/>
          <p:cNvSpPr/>
          <p:nvPr/>
        </p:nvSpPr>
        <p:spPr>
          <a:xfrm>
            <a:off x="0" y="182563"/>
            <a:ext cx="9144000" cy="1107996"/>
          </a:xfrm>
          <a:prstGeom prst="rect">
            <a:avLst/>
          </a:prstGeom>
        </p:spPr>
        <p:txBody>
          <a:bodyPr wrap="square">
            <a:spAutoFit/>
          </a:bodyPr>
          <a:lstStyle/>
          <a:p>
            <a:pPr algn="ctr"/>
            <a:r>
              <a:rPr lang="en-US" sz="2200" dirty="0" smtClean="0">
                <a:solidFill>
                  <a:prstClr val="black"/>
                </a:solidFill>
              </a:rPr>
              <a:t>If we want to go faster being sure to work with lumped circuits, we must reduce the dimension of the circuit but  history says that </a:t>
            </a:r>
            <a:r>
              <a:rPr lang="en-US" sz="2200" b="1" dirty="0" smtClean="0">
                <a:solidFill>
                  <a:srgbClr val="FF0000"/>
                </a:solidFill>
              </a:rPr>
              <a:t>“we cannot reduce” the number of devices (transistors) …</a:t>
            </a:r>
            <a:endParaRPr lang="en-US" sz="2200" b="1" dirty="0" smtClean="0">
              <a:solidFill>
                <a:prstClr val="black"/>
              </a:solidFill>
            </a:endParaRPr>
          </a:p>
        </p:txBody>
      </p:sp>
      <p:sp>
        <p:nvSpPr>
          <p:cNvPr id="6" name="Rettangolo 5"/>
          <p:cNvSpPr/>
          <p:nvPr/>
        </p:nvSpPr>
        <p:spPr>
          <a:xfrm>
            <a:off x="0" y="2442559"/>
            <a:ext cx="3693226" cy="2462213"/>
          </a:xfrm>
          <a:prstGeom prst="rect">
            <a:avLst/>
          </a:prstGeom>
        </p:spPr>
        <p:txBody>
          <a:bodyPr wrap="square">
            <a:spAutoFit/>
          </a:bodyPr>
          <a:lstStyle/>
          <a:p>
            <a:pPr lvl="0" algn="ctr"/>
            <a:r>
              <a:rPr lang="en-US" sz="2200" b="1" dirty="0" smtClean="0">
                <a:solidFill>
                  <a:prstClr val="black"/>
                </a:solidFill>
              </a:rPr>
              <a:t>Moore's law</a:t>
            </a:r>
            <a:endParaRPr lang="en-US" sz="2200" dirty="0" smtClean="0">
              <a:solidFill>
                <a:prstClr val="black"/>
              </a:solidFill>
            </a:endParaRPr>
          </a:p>
          <a:p>
            <a:pPr lvl="0" algn="ctr"/>
            <a:r>
              <a:rPr lang="en-US" sz="2200" dirty="0" smtClean="0">
                <a:solidFill>
                  <a:prstClr val="black"/>
                </a:solidFill>
              </a:rPr>
              <a:t>is the observation that, over the history of computing hardware, the number of transistors on integrated circuits doubles approximately every two years. </a:t>
            </a:r>
            <a:endParaRPr lang="en-US" sz="2200" dirty="0" smtClean="0">
              <a:solidFill>
                <a:srgbClr val="FF0000"/>
              </a:solidFill>
            </a:endParaRPr>
          </a:p>
        </p:txBody>
      </p:sp>
      <p:pic>
        <p:nvPicPr>
          <p:cNvPr id="40962" name="Picture 2" descr="File:Transistor Count and Moore's Law - 2011.svg"/>
          <p:cNvPicPr>
            <a:picLocks noChangeAspect="1" noChangeArrowheads="1"/>
          </p:cNvPicPr>
          <p:nvPr/>
        </p:nvPicPr>
        <p:blipFill>
          <a:blip r:embed="rId2" cstate="print"/>
          <a:srcRect l="4714" t="2559" r="2742" b="5338"/>
          <a:stretch>
            <a:fillRect/>
          </a:stretch>
        </p:blipFill>
        <p:spPr bwMode="auto">
          <a:xfrm>
            <a:off x="4144488" y="1682138"/>
            <a:ext cx="4999512" cy="44683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fade">
                                      <p:cBhvr>
                                        <p:cTn id="10"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pic>
        <p:nvPicPr>
          <p:cNvPr id="40962" name="Picture 2" descr="File:Transistor Count and Moore's Law - 2011.svg"/>
          <p:cNvPicPr>
            <a:picLocks noChangeAspect="1" noChangeArrowheads="1"/>
          </p:cNvPicPr>
          <p:nvPr/>
        </p:nvPicPr>
        <p:blipFill>
          <a:blip r:embed="rId2" cstate="print"/>
          <a:srcRect l="4714" t="2559" r="2742" b="5338"/>
          <a:stretch>
            <a:fillRect/>
          </a:stretch>
        </p:blipFill>
        <p:spPr bwMode="auto">
          <a:xfrm>
            <a:off x="748101" y="0"/>
            <a:ext cx="7353793" cy="6572572"/>
          </a:xfrm>
          <a:prstGeom prst="rect">
            <a:avLst/>
          </a:prstGeom>
          <a:noFill/>
        </p:spPr>
      </p:pic>
      <p:sp>
        <p:nvSpPr>
          <p:cNvPr id="4" name="Rettangolo 3"/>
          <p:cNvSpPr/>
          <p:nvPr/>
        </p:nvSpPr>
        <p:spPr>
          <a:xfrm>
            <a:off x="4069080" y="4558206"/>
            <a:ext cx="4914900" cy="923330"/>
          </a:xfrm>
          <a:prstGeom prst="rect">
            <a:avLst/>
          </a:prstGeom>
        </p:spPr>
        <p:txBody>
          <a:bodyPr wrap="square">
            <a:spAutoFit/>
          </a:bodyPr>
          <a:lstStyle/>
          <a:p>
            <a:pPr algn="ctr"/>
            <a:r>
              <a:rPr lang="en-US" b="1" dirty="0" smtClean="0">
                <a:solidFill>
                  <a:srgbClr val="FF0000"/>
                </a:solidFill>
              </a:rPr>
              <a:t>Intel estimates that about 10 quintillion (or a 1 followed by 19 zeros) transistors ship each year. That is 10,000 times the number of ants on Earth!</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10" name="Rettangolo 9"/>
          <p:cNvSpPr/>
          <p:nvPr/>
        </p:nvSpPr>
        <p:spPr>
          <a:xfrm>
            <a:off x="536271" y="2520122"/>
            <a:ext cx="2024743" cy="2123658"/>
          </a:xfrm>
          <a:prstGeom prst="rect">
            <a:avLst/>
          </a:prstGeom>
        </p:spPr>
        <p:txBody>
          <a:bodyPr wrap="square">
            <a:spAutoFit/>
          </a:bodyPr>
          <a:lstStyle/>
          <a:p>
            <a:pPr algn="ctr"/>
            <a:r>
              <a:rPr lang="en-US" sz="2200" dirty="0" smtClean="0"/>
              <a:t>10 µm — 1971</a:t>
            </a:r>
          </a:p>
          <a:p>
            <a:pPr algn="ctr"/>
            <a:r>
              <a:rPr lang="en-US" sz="2200" dirty="0" smtClean="0"/>
              <a:t>3 µm — 1975</a:t>
            </a:r>
          </a:p>
          <a:p>
            <a:pPr algn="ctr"/>
            <a:r>
              <a:rPr lang="en-US" sz="2200" dirty="0" smtClean="0"/>
              <a:t>1.5 µm — 1982</a:t>
            </a:r>
          </a:p>
          <a:p>
            <a:pPr algn="ctr"/>
            <a:r>
              <a:rPr lang="en-US" sz="2200" dirty="0" smtClean="0"/>
              <a:t>1 µm — 1985</a:t>
            </a:r>
          </a:p>
          <a:p>
            <a:pPr algn="ctr"/>
            <a:r>
              <a:rPr lang="en-US" sz="2200" dirty="0" smtClean="0"/>
              <a:t>800 nm — 1989</a:t>
            </a:r>
          </a:p>
          <a:p>
            <a:pPr algn="ctr"/>
            <a:r>
              <a:rPr lang="en-US" sz="2200" dirty="0" smtClean="0"/>
              <a:t>600 nm — 1994</a:t>
            </a:r>
          </a:p>
        </p:txBody>
      </p:sp>
      <p:sp>
        <p:nvSpPr>
          <p:cNvPr id="11" name="Rettangolo 10"/>
          <p:cNvSpPr/>
          <p:nvPr/>
        </p:nvSpPr>
        <p:spPr>
          <a:xfrm>
            <a:off x="1506785" y="2036904"/>
            <a:ext cx="6133606" cy="430887"/>
          </a:xfrm>
          <a:prstGeom prst="rect">
            <a:avLst/>
          </a:prstGeom>
        </p:spPr>
        <p:txBody>
          <a:bodyPr wrap="square">
            <a:spAutoFit/>
          </a:bodyPr>
          <a:lstStyle/>
          <a:p>
            <a:pPr algn="ctr"/>
            <a:r>
              <a:rPr lang="en-US" sz="2200" b="1" dirty="0" smtClean="0"/>
              <a:t>Semiconductor manufacturing processes</a:t>
            </a:r>
            <a:endParaRPr lang="en-US" sz="2200" b="1" dirty="0"/>
          </a:p>
        </p:txBody>
      </p:sp>
      <p:sp>
        <p:nvSpPr>
          <p:cNvPr id="12" name="Rettangolo 11"/>
          <p:cNvSpPr/>
          <p:nvPr/>
        </p:nvSpPr>
        <p:spPr>
          <a:xfrm>
            <a:off x="3097285" y="2520122"/>
            <a:ext cx="2331915" cy="2123658"/>
          </a:xfrm>
          <a:prstGeom prst="rect">
            <a:avLst/>
          </a:prstGeom>
        </p:spPr>
        <p:txBody>
          <a:bodyPr wrap="square">
            <a:spAutoFit/>
          </a:bodyPr>
          <a:lstStyle/>
          <a:p>
            <a:pPr algn="ctr"/>
            <a:r>
              <a:rPr lang="en-US" sz="2200" dirty="0" smtClean="0"/>
              <a:t>350 nm — 1995</a:t>
            </a:r>
          </a:p>
          <a:p>
            <a:pPr algn="ctr"/>
            <a:r>
              <a:rPr lang="en-US" sz="2200" dirty="0" smtClean="0"/>
              <a:t>250 nm — 1997</a:t>
            </a:r>
          </a:p>
          <a:p>
            <a:pPr algn="ctr"/>
            <a:r>
              <a:rPr lang="en-US" sz="2200" dirty="0" smtClean="0"/>
              <a:t>180 nm — 1999</a:t>
            </a:r>
          </a:p>
          <a:p>
            <a:pPr algn="ctr"/>
            <a:r>
              <a:rPr lang="en-US" sz="2200" dirty="0" smtClean="0"/>
              <a:t>130 nm — 2002</a:t>
            </a:r>
          </a:p>
          <a:p>
            <a:pPr algn="ctr"/>
            <a:r>
              <a:rPr lang="en-US" sz="2200" dirty="0" smtClean="0"/>
              <a:t>90 nm — 2004</a:t>
            </a:r>
          </a:p>
          <a:p>
            <a:pPr algn="ctr"/>
            <a:r>
              <a:rPr lang="en-US" sz="2200" dirty="0" smtClean="0"/>
              <a:t>65 nm — 2006</a:t>
            </a:r>
          </a:p>
        </p:txBody>
      </p:sp>
      <p:sp>
        <p:nvSpPr>
          <p:cNvPr id="8" name="Rettangolo 7"/>
          <p:cNvSpPr/>
          <p:nvPr/>
        </p:nvSpPr>
        <p:spPr>
          <a:xfrm>
            <a:off x="1588" y="176044"/>
            <a:ext cx="8999908" cy="430887"/>
          </a:xfrm>
          <a:prstGeom prst="rect">
            <a:avLst/>
          </a:prstGeom>
        </p:spPr>
        <p:txBody>
          <a:bodyPr wrap="square">
            <a:spAutoFit/>
          </a:bodyPr>
          <a:lstStyle/>
          <a:p>
            <a:pPr algn="ctr"/>
            <a:r>
              <a:rPr lang="en-US" sz="2200" b="1" dirty="0" smtClean="0">
                <a:solidFill>
                  <a:srgbClr val="FF0000"/>
                </a:solidFill>
              </a:rPr>
              <a:t>… then we must reduce the dimension of the single device!</a:t>
            </a:r>
            <a:endParaRPr lang="en-US" b="1" dirty="0">
              <a:solidFill>
                <a:srgbClr val="FF0000"/>
              </a:solidFill>
            </a:endParaRPr>
          </a:p>
        </p:txBody>
      </p:sp>
      <p:sp>
        <p:nvSpPr>
          <p:cNvPr id="9" name="Rettangolo 8"/>
          <p:cNvSpPr/>
          <p:nvPr/>
        </p:nvSpPr>
        <p:spPr>
          <a:xfrm>
            <a:off x="0" y="4999981"/>
            <a:ext cx="9147174" cy="769441"/>
          </a:xfrm>
          <a:prstGeom prst="rect">
            <a:avLst/>
          </a:prstGeom>
        </p:spPr>
        <p:txBody>
          <a:bodyPr wrap="square">
            <a:spAutoFit/>
          </a:bodyPr>
          <a:lstStyle/>
          <a:p>
            <a:pPr algn="ctr"/>
            <a:r>
              <a:rPr lang="en-US" sz="2200" dirty="0" smtClean="0">
                <a:solidFill>
                  <a:srgbClr val="FF0000"/>
                </a:solidFill>
              </a:rPr>
              <a:t>Let me say I see a limit </a:t>
            </a:r>
            <a:r>
              <a:rPr lang="en-US" sz="2200" dirty="0" smtClean="0">
                <a:solidFill>
                  <a:prstClr val="black"/>
                </a:solidFill>
              </a:rPr>
              <a:t>… could we put a transistor in a single atom?</a:t>
            </a:r>
          </a:p>
          <a:p>
            <a:pPr algn="ctr"/>
            <a:r>
              <a:rPr lang="en-US" sz="2200" dirty="0" smtClean="0">
                <a:solidFill>
                  <a:prstClr val="black"/>
                </a:solidFill>
              </a:rPr>
              <a:t>This is the basis of </a:t>
            </a:r>
            <a:r>
              <a:rPr lang="en-US" sz="2200" dirty="0" smtClean="0">
                <a:solidFill>
                  <a:srgbClr val="7030A0"/>
                </a:solidFill>
              </a:rPr>
              <a:t>quantum computation </a:t>
            </a:r>
            <a:r>
              <a:rPr lang="en-US" sz="2200" dirty="0" smtClean="0">
                <a:solidFill>
                  <a:prstClr val="black"/>
                </a:solidFill>
              </a:rPr>
              <a:t>but it is another story!</a:t>
            </a:r>
            <a:endParaRPr lang="en-US" dirty="0"/>
          </a:p>
        </p:txBody>
      </p:sp>
      <p:sp>
        <p:nvSpPr>
          <p:cNvPr id="13" name="Rettangolo 12"/>
          <p:cNvSpPr/>
          <p:nvPr/>
        </p:nvSpPr>
        <p:spPr>
          <a:xfrm>
            <a:off x="5965471" y="2520122"/>
            <a:ext cx="2642260" cy="2462213"/>
          </a:xfrm>
          <a:prstGeom prst="rect">
            <a:avLst/>
          </a:prstGeom>
        </p:spPr>
        <p:txBody>
          <a:bodyPr wrap="square">
            <a:spAutoFit/>
          </a:bodyPr>
          <a:lstStyle/>
          <a:p>
            <a:pPr lvl="0" algn="ctr"/>
            <a:r>
              <a:rPr lang="en-US" sz="2200" dirty="0" smtClean="0">
                <a:solidFill>
                  <a:prstClr val="black"/>
                </a:solidFill>
              </a:rPr>
              <a:t>45 nm — 2008</a:t>
            </a:r>
          </a:p>
          <a:p>
            <a:pPr lvl="0" algn="ctr"/>
            <a:r>
              <a:rPr lang="en-US" sz="2200" dirty="0" smtClean="0">
                <a:solidFill>
                  <a:prstClr val="black"/>
                </a:solidFill>
              </a:rPr>
              <a:t>32 nm — 2010</a:t>
            </a:r>
          </a:p>
          <a:p>
            <a:pPr lvl="0" algn="ctr"/>
            <a:r>
              <a:rPr lang="en-US" sz="2200" dirty="0" smtClean="0">
                <a:solidFill>
                  <a:prstClr val="black"/>
                </a:solidFill>
              </a:rPr>
              <a:t>22 nm — 2012</a:t>
            </a:r>
          </a:p>
          <a:p>
            <a:pPr lvl="0" algn="ctr"/>
            <a:r>
              <a:rPr lang="en-US" sz="2200" dirty="0" smtClean="0">
                <a:solidFill>
                  <a:prstClr val="black"/>
                </a:solidFill>
              </a:rPr>
              <a:t>14 nm — est. 2014</a:t>
            </a:r>
          </a:p>
          <a:p>
            <a:pPr lvl="0" algn="ctr"/>
            <a:r>
              <a:rPr lang="en-US" sz="2200" dirty="0" smtClean="0">
                <a:solidFill>
                  <a:prstClr val="black"/>
                </a:solidFill>
              </a:rPr>
              <a:t>10 nm — est. 2015</a:t>
            </a:r>
          </a:p>
          <a:p>
            <a:pPr lvl="0" algn="ctr"/>
            <a:r>
              <a:rPr lang="en-US" sz="2200" dirty="0" smtClean="0">
                <a:solidFill>
                  <a:prstClr val="black"/>
                </a:solidFill>
              </a:rPr>
              <a:t>7 nm — est. 2020</a:t>
            </a:r>
          </a:p>
          <a:p>
            <a:pPr lvl="0" algn="ctr"/>
            <a:r>
              <a:rPr lang="en-US" sz="2200" dirty="0" smtClean="0">
                <a:solidFill>
                  <a:prstClr val="black"/>
                </a:solidFill>
              </a:rPr>
              <a:t>5 nm — est. 2022</a:t>
            </a:r>
            <a:endParaRPr lang="en-US" sz="2200" dirty="0">
              <a:solidFill>
                <a:prstClr val="black"/>
              </a:solidFill>
            </a:endParaRPr>
          </a:p>
        </p:txBody>
      </p:sp>
      <p:sp>
        <p:nvSpPr>
          <p:cNvPr id="14" name="Rettangolo 13"/>
          <p:cNvSpPr/>
          <p:nvPr/>
        </p:nvSpPr>
        <p:spPr>
          <a:xfrm>
            <a:off x="6044540" y="3241188"/>
            <a:ext cx="2470068" cy="700644"/>
          </a:xfrm>
          <a:prstGeom prst="rect">
            <a:avLst/>
          </a:prstGeom>
          <a:solidFill>
            <a:srgbClr val="FFFF00">
              <a:alpha val="1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p:cNvSpPr/>
          <p:nvPr/>
        </p:nvSpPr>
        <p:spPr>
          <a:xfrm>
            <a:off x="0" y="721285"/>
            <a:ext cx="9144000" cy="1107996"/>
          </a:xfrm>
          <a:prstGeom prst="rect">
            <a:avLst/>
          </a:prstGeom>
        </p:spPr>
        <p:txBody>
          <a:bodyPr wrap="square">
            <a:spAutoFit/>
          </a:bodyPr>
          <a:lstStyle/>
          <a:p>
            <a:pPr algn="ctr"/>
            <a:r>
              <a:rPr lang="en-US" sz="2200" dirty="0" smtClean="0"/>
              <a:t>On Dec. 16, 1947 the transistor was invented at Bell Labs:</a:t>
            </a:r>
          </a:p>
          <a:p>
            <a:pPr algn="ctr"/>
            <a:r>
              <a:rPr lang="en-US" sz="2200" dirty="0" smtClean="0"/>
              <a:t>the first transistor was about the size of the palm of a hand,</a:t>
            </a:r>
          </a:p>
          <a:p>
            <a:pPr algn="ctr"/>
            <a:r>
              <a:rPr lang="en-US" sz="2200" dirty="0" smtClean="0"/>
              <a:t>with a depth of </a:t>
            </a:r>
            <a:r>
              <a:rPr lang="en-US" sz="2200" smtClean="0"/>
              <a:t>two matchboxes </a:t>
            </a:r>
            <a:r>
              <a:rPr lang="en-US" sz="2200" dirty="0" smtClean="0"/>
              <a:t>stacked on top of each other.</a:t>
            </a:r>
            <a:endParaRPr lang="en-US" sz="2200" dirty="0"/>
          </a:p>
        </p:txBody>
      </p:sp>
      <p:cxnSp>
        <p:nvCxnSpPr>
          <p:cNvPr id="18" name="Connettore 1 17"/>
          <p:cNvCxnSpPr/>
          <p:nvPr/>
        </p:nvCxnSpPr>
        <p:spPr>
          <a:xfrm>
            <a:off x="0" y="207738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1474" y="246061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0" y="4921204"/>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9" grpId="0"/>
      <p:bldP spid="13" grpId="0"/>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The flow of ideas</a:t>
            </a:r>
            <a:endParaRPr lang="en-US" sz="3200" dirty="0"/>
          </a:p>
        </p:txBody>
      </p:sp>
      <p:sp>
        <p:nvSpPr>
          <p:cNvPr id="9" name="Rettangolo 8"/>
          <p:cNvSpPr/>
          <p:nvPr/>
        </p:nvSpPr>
        <p:spPr>
          <a:xfrm>
            <a:off x="441143" y="1195040"/>
            <a:ext cx="8337098" cy="1815882"/>
          </a:xfrm>
          <a:prstGeom prst="rect">
            <a:avLst/>
          </a:prstGeom>
        </p:spPr>
        <p:txBody>
          <a:bodyPr wrap="square">
            <a:spAutoFit/>
          </a:bodyPr>
          <a:lstStyle/>
          <a:p>
            <a:r>
              <a:rPr lang="en-US" sz="3200" b="1" i="1" dirty="0" smtClean="0">
                <a:ea typeface="+mj-ea"/>
                <a:cs typeface="+mj-cs"/>
              </a:rPr>
              <a:t>Why </a:t>
            </a:r>
            <a:r>
              <a:rPr lang="en-US" sz="2800" b="1" dirty="0" smtClean="0">
                <a:ea typeface="+mj-ea"/>
                <a:cs typeface="+mj-cs"/>
              </a:rPr>
              <a:t>HST </a:t>
            </a:r>
            <a:r>
              <a:rPr lang="en-US" sz="2800" b="1" dirty="0" smtClean="0">
                <a:ea typeface="+mj-ea"/>
                <a:cs typeface="+mj-cs"/>
                <a:sym typeface="Symbol"/>
              </a:rPr>
              <a:t> </a:t>
            </a:r>
            <a:r>
              <a:rPr lang="en-US" sz="2800" b="1" dirty="0" smtClean="0">
                <a:ea typeface="+mj-ea"/>
                <a:cs typeface="+mj-cs"/>
              </a:rPr>
              <a:t>CS </a:t>
            </a:r>
            <a:r>
              <a:rPr lang="en-US" sz="2800" b="1" dirty="0" smtClean="0">
                <a:ea typeface="+mj-ea"/>
                <a:cs typeface="+mj-cs"/>
                <a:sym typeface="Symbol"/>
              </a:rPr>
              <a:t>?</a:t>
            </a:r>
          </a:p>
          <a:p>
            <a:pPr lvl="1">
              <a:buFont typeface="Arial" pitchFamily="34" charset="0"/>
              <a:buChar char="•"/>
            </a:pPr>
            <a:r>
              <a:rPr lang="en-US" b="1" dirty="0" smtClean="0">
                <a:ea typeface="+mj-ea"/>
                <a:cs typeface="+mj-cs"/>
                <a:sym typeface="Symbol"/>
              </a:rPr>
              <a:t> </a:t>
            </a:r>
            <a:r>
              <a:rPr lang="en-US" sz="2000" b="1" dirty="0" smtClean="0">
                <a:ea typeface="+mj-ea"/>
                <a:cs typeface="+mj-cs"/>
                <a:sym typeface="Symbol"/>
              </a:rPr>
              <a:t>We do not want to use Maxwell’s laws we rather prefer Kirchhoff laws.</a:t>
            </a:r>
          </a:p>
          <a:p>
            <a:pPr lvl="1">
              <a:buFont typeface="Arial" pitchFamily="34" charset="0"/>
              <a:buChar char="•"/>
            </a:pPr>
            <a:endParaRPr lang="en-US" sz="2000" b="1" dirty="0" smtClean="0">
              <a:solidFill>
                <a:srgbClr val="FF0000"/>
              </a:solidFill>
              <a:ea typeface="+mj-ea"/>
              <a:cs typeface="+mj-cs"/>
              <a:sym typeface="Symbol"/>
            </a:endParaRPr>
          </a:p>
          <a:p>
            <a:pPr lvl="1">
              <a:buFont typeface="Arial" pitchFamily="34" charset="0"/>
              <a:buChar char="•"/>
            </a:pPr>
            <a:r>
              <a:rPr lang="en-US" sz="2000" b="1" dirty="0" smtClean="0">
                <a:solidFill>
                  <a:srgbClr val="FF0000"/>
                </a:solidFill>
                <a:ea typeface="+mj-ea"/>
                <a:cs typeface="+mj-cs"/>
                <a:sym typeface="Symbol"/>
              </a:rPr>
              <a:t> To use </a:t>
            </a:r>
            <a:r>
              <a:rPr lang="en-US" sz="2000" b="1" dirty="0" smtClean="0">
                <a:solidFill>
                  <a:srgbClr val="FF0000"/>
                </a:solidFill>
                <a:sym typeface="Symbol"/>
              </a:rPr>
              <a:t>Kirchhoff laws the quasi-</a:t>
            </a:r>
            <a:r>
              <a:rPr lang="en-US" sz="2000" b="1" dirty="0" err="1" smtClean="0">
                <a:solidFill>
                  <a:srgbClr val="FF0000"/>
                </a:solidFill>
                <a:sym typeface="Symbol"/>
              </a:rPr>
              <a:t>stationarity</a:t>
            </a:r>
            <a:r>
              <a:rPr lang="en-US" sz="2000" b="1" dirty="0" smtClean="0">
                <a:solidFill>
                  <a:srgbClr val="FF0000"/>
                </a:solidFill>
                <a:sym typeface="Symbol"/>
              </a:rPr>
              <a:t> condition must be satisfied (mind the circuit dimension vs. minimum wavelength!).</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8" name="Rettangolo 7"/>
          <p:cNvSpPr/>
          <p:nvPr/>
        </p:nvSpPr>
        <p:spPr>
          <a:xfrm>
            <a:off x="0" y="182563"/>
            <a:ext cx="8999908" cy="430887"/>
          </a:xfrm>
          <a:prstGeom prst="rect">
            <a:avLst/>
          </a:prstGeom>
        </p:spPr>
        <p:txBody>
          <a:bodyPr wrap="square">
            <a:spAutoFit/>
          </a:bodyPr>
          <a:lstStyle/>
          <a:p>
            <a:pPr algn="ctr"/>
            <a:r>
              <a:rPr lang="en-US" sz="2200" b="1" dirty="0" smtClean="0">
                <a:solidFill>
                  <a:prstClr val="black"/>
                </a:solidFill>
              </a:rPr>
              <a:t>“Which mathematical model one should use to describe a lumped circuit”?</a:t>
            </a:r>
            <a:endParaRPr lang="en-US" b="1" dirty="0"/>
          </a:p>
        </p:txBody>
      </p:sp>
      <p:sp>
        <p:nvSpPr>
          <p:cNvPr id="14" name="Rettangolo 13"/>
          <p:cNvSpPr/>
          <p:nvPr/>
        </p:nvSpPr>
        <p:spPr>
          <a:xfrm>
            <a:off x="0" y="930708"/>
            <a:ext cx="8999908" cy="769441"/>
          </a:xfrm>
          <a:prstGeom prst="rect">
            <a:avLst/>
          </a:prstGeom>
        </p:spPr>
        <p:txBody>
          <a:bodyPr wrap="square">
            <a:spAutoFit/>
          </a:bodyPr>
          <a:lstStyle/>
          <a:p>
            <a:pPr algn="just"/>
            <a:r>
              <a:rPr lang="en-US" sz="2200" dirty="0" smtClean="0">
                <a:solidFill>
                  <a:prstClr val="black"/>
                </a:solidFill>
              </a:rPr>
              <a:t>The correct answer would be “Differential Algebraic Equations” (DAEs) but we can limit our discussion to “</a:t>
            </a:r>
            <a:r>
              <a:rPr lang="en-US" sz="2200" b="1" dirty="0" smtClean="0">
                <a:solidFill>
                  <a:prstClr val="black"/>
                </a:solidFill>
              </a:rPr>
              <a:t>Ordinary Differential Equations</a:t>
            </a:r>
            <a:r>
              <a:rPr lang="en-US" sz="2200" dirty="0" smtClean="0">
                <a:solidFill>
                  <a:prstClr val="black"/>
                </a:solidFill>
              </a:rPr>
              <a:t>” (ODEs).</a:t>
            </a:r>
            <a:endParaRPr lang="en-US" dirty="0"/>
          </a:p>
        </p:txBody>
      </p:sp>
      <p:sp>
        <p:nvSpPr>
          <p:cNvPr id="15" name="Rettangolo 14"/>
          <p:cNvSpPr/>
          <p:nvPr/>
        </p:nvSpPr>
        <p:spPr>
          <a:xfrm>
            <a:off x="73634" y="2152252"/>
            <a:ext cx="8999908" cy="1107996"/>
          </a:xfrm>
          <a:prstGeom prst="rect">
            <a:avLst/>
          </a:prstGeom>
        </p:spPr>
        <p:txBody>
          <a:bodyPr wrap="square">
            <a:spAutoFit/>
          </a:bodyPr>
          <a:lstStyle/>
          <a:p>
            <a:r>
              <a:rPr lang="en-US" sz="2200" b="1" dirty="0" smtClean="0">
                <a:solidFill>
                  <a:prstClr val="black"/>
                </a:solidFill>
              </a:rPr>
              <a:t>Who are the state variables? </a:t>
            </a:r>
          </a:p>
          <a:p>
            <a:r>
              <a:rPr lang="en-US" sz="2200" dirty="0" smtClean="0">
                <a:solidFill>
                  <a:prstClr val="black"/>
                </a:solidFill>
              </a:rPr>
              <a:t>“In a lumped </a:t>
            </a:r>
            <a:r>
              <a:rPr lang="en-US" sz="2200" smtClean="0">
                <a:solidFill>
                  <a:prstClr val="black"/>
                </a:solidFill>
              </a:rPr>
              <a:t>circuit the states </a:t>
            </a:r>
            <a:r>
              <a:rPr lang="en-US" sz="2200" dirty="0" smtClean="0">
                <a:solidFill>
                  <a:prstClr val="black"/>
                </a:solidFill>
              </a:rPr>
              <a:t>variables are </a:t>
            </a:r>
            <a:r>
              <a:rPr lang="en-US" sz="2200" dirty="0" smtClean="0">
                <a:solidFill>
                  <a:srgbClr val="FF0000"/>
                </a:solidFill>
              </a:rPr>
              <a:t>voltage</a:t>
            </a:r>
            <a:r>
              <a:rPr lang="en-US" sz="2200" dirty="0" smtClean="0">
                <a:solidFill>
                  <a:prstClr val="black"/>
                </a:solidFill>
              </a:rPr>
              <a:t> across </a:t>
            </a:r>
            <a:r>
              <a:rPr lang="en-US" sz="2200" dirty="0" smtClean="0">
                <a:solidFill>
                  <a:srgbClr val="FF0000"/>
                </a:solidFill>
              </a:rPr>
              <a:t>capacitors</a:t>
            </a:r>
            <a:r>
              <a:rPr lang="en-US" sz="2200" dirty="0" smtClean="0">
                <a:solidFill>
                  <a:prstClr val="black"/>
                </a:solidFill>
              </a:rPr>
              <a:t> and </a:t>
            </a:r>
            <a:r>
              <a:rPr lang="en-US" sz="2200" dirty="0" smtClean="0">
                <a:solidFill>
                  <a:schemeClr val="accent1"/>
                </a:solidFill>
              </a:rPr>
              <a:t>current</a:t>
            </a:r>
            <a:r>
              <a:rPr lang="en-US" sz="2200" dirty="0" smtClean="0">
                <a:solidFill>
                  <a:prstClr val="black"/>
                </a:solidFill>
              </a:rPr>
              <a:t> through </a:t>
            </a:r>
            <a:r>
              <a:rPr lang="en-US" sz="2200" dirty="0" smtClean="0">
                <a:solidFill>
                  <a:schemeClr val="accent1"/>
                </a:solidFill>
              </a:rPr>
              <a:t>inductors</a:t>
            </a:r>
            <a:r>
              <a:rPr lang="en-US" sz="2200" dirty="0" smtClean="0">
                <a:solidFill>
                  <a:prstClr val="black"/>
                </a:solidFill>
              </a:rPr>
              <a:t>”.</a:t>
            </a:r>
          </a:p>
        </p:txBody>
      </p:sp>
      <p:sp>
        <p:nvSpPr>
          <p:cNvPr id="7" name="Rettangolo 6"/>
          <p:cNvSpPr/>
          <p:nvPr/>
        </p:nvSpPr>
        <p:spPr>
          <a:xfrm>
            <a:off x="73634" y="3775650"/>
            <a:ext cx="8999908" cy="2123658"/>
          </a:xfrm>
          <a:prstGeom prst="rect">
            <a:avLst/>
          </a:prstGeom>
        </p:spPr>
        <p:txBody>
          <a:bodyPr wrap="square">
            <a:spAutoFit/>
          </a:bodyPr>
          <a:lstStyle/>
          <a:p>
            <a:r>
              <a:rPr lang="en-US" sz="2200" b="1" dirty="0" smtClean="0">
                <a:solidFill>
                  <a:prstClr val="black"/>
                </a:solidFill>
              </a:rPr>
              <a:t>How many state variables? </a:t>
            </a:r>
          </a:p>
          <a:p>
            <a:r>
              <a:rPr lang="en-US" sz="2200" dirty="0" smtClean="0">
                <a:solidFill>
                  <a:prstClr val="black"/>
                </a:solidFill>
              </a:rPr>
              <a:t>“It depends on how many capacitors and inductors </a:t>
            </a:r>
            <a:r>
              <a:rPr lang="en-US" sz="2200" dirty="0" smtClean="0">
                <a:solidFill>
                  <a:srgbClr val="FF0000"/>
                </a:solidFill>
              </a:rPr>
              <a:t>we really want </a:t>
            </a:r>
            <a:r>
              <a:rPr lang="en-US" sz="2200" dirty="0" smtClean="0">
                <a:solidFill>
                  <a:prstClr val="black"/>
                </a:solidFill>
              </a:rPr>
              <a:t>in a given circuit but …</a:t>
            </a:r>
          </a:p>
          <a:p>
            <a:endParaRPr lang="en-US" sz="2200" dirty="0" smtClean="0">
              <a:solidFill>
                <a:prstClr val="black"/>
              </a:solidFill>
            </a:endParaRPr>
          </a:p>
          <a:p>
            <a:r>
              <a:rPr lang="en-US" sz="2200" dirty="0" smtClean="0">
                <a:solidFill>
                  <a:prstClr val="black"/>
                </a:solidFill>
              </a:rPr>
              <a:t>… it depends also on </a:t>
            </a:r>
            <a:r>
              <a:rPr lang="en-US" sz="2200" dirty="0" smtClean="0">
                <a:solidFill>
                  <a:srgbClr val="FF0000"/>
                </a:solidFill>
              </a:rPr>
              <a:t>parasitic components</a:t>
            </a:r>
            <a:r>
              <a:rPr lang="en-US" sz="2200" dirty="0" smtClean="0">
                <a:solidFill>
                  <a:prstClr val="black"/>
                </a:solidFill>
              </a:rPr>
              <a:t> that are always present in the real model of nonlinear components such as MOS transistor”.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pic>
        <p:nvPicPr>
          <p:cNvPr id="9" name="Immagine 8" descr="MOS_LARGE_SIGNAL.png"/>
          <p:cNvPicPr>
            <a:picLocks noChangeAspect="1"/>
          </p:cNvPicPr>
          <p:nvPr/>
        </p:nvPicPr>
        <p:blipFill>
          <a:blip r:embed="rId2" cstate="print"/>
          <a:srcRect l="2695" t="2654" r="2115" b="4494"/>
          <a:stretch>
            <a:fillRect/>
          </a:stretch>
        </p:blipFill>
        <p:spPr>
          <a:xfrm>
            <a:off x="3788230" y="713910"/>
            <a:ext cx="4607626" cy="3188814"/>
          </a:xfrm>
          <a:prstGeom prst="rect">
            <a:avLst/>
          </a:prstGeom>
        </p:spPr>
      </p:pic>
      <p:pic>
        <p:nvPicPr>
          <p:cNvPr id="10" name="Immagine 9" descr="MOS.png"/>
          <p:cNvPicPr>
            <a:picLocks noChangeAspect="1"/>
          </p:cNvPicPr>
          <p:nvPr/>
        </p:nvPicPr>
        <p:blipFill>
          <a:blip r:embed="rId3" cstate="print"/>
          <a:stretch>
            <a:fillRect/>
          </a:stretch>
        </p:blipFill>
        <p:spPr>
          <a:xfrm rot="16200000">
            <a:off x="1055430" y="1197045"/>
            <a:ext cx="1844889" cy="2036712"/>
          </a:xfrm>
          <a:prstGeom prst="rect">
            <a:avLst/>
          </a:prstGeom>
        </p:spPr>
      </p:pic>
      <p:sp>
        <p:nvSpPr>
          <p:cNvPr id="12" name="Rettangolo 11"/>
          <p:cNvSpPr/>
          <p:nvPr/>
        </p:nvSpPr>
        <p:spPr>
          <a:xfrm>
            <a:off x="968390" y="3245724"/>
            <a:ext cx="2098331" cy="430887"/>
          </a:xfrm>
          <a:prstGeom prst="rect">
            <a:avLst/>
          </a:prstGeom>
        </p:spPr>
        <p:txBody>
          <a:bodyPr wrap="none">
            <a:spAutoFit/>
          </a:bodyPr>
          <a:lstStyle/>
          <a:p>
            <a:pPr lvl="0"/>
            <a:r>
              <a:rPr lang="en-US" sz="2200" i="1" dirty="0" smtClean="0">
                <a:solidFill>
                  <a:prstClr val="black"/>
                </a:solidFill>
              </a:rPr>
              <a:t>n-channel MOST</a:t>
            </a:r>
            <a:endParaRPr lang="en-US" i="1" dirty="0">
              <a:solidFill>
                <a:prstClr val="black"/>
              </a:solidFill>
            </a:endParaRPr>
          </a:p>
        </p:txBody>
      </p:sp>
      <p:sp>
        <p:nvSpPr>
          <p:cNvPr id="13" name="Rettangolo 12"/>
          <p:cNvSpPr/>
          <p:nvPr/>
        </p:nvSpPr>
        <p:spPr>
          <a:xfrm>
            <a:off x="4006494" y="3896887"/>
            <a:ext cx="4274375" cy="769441"/>
          </a:xfrm>
          <a:prstGeom prst="rect">
            <a:avLst/>
          </a:prstGeom>
        </p:spPr>
        <p:txBody>
          <a:bodyPr wrap="none">
            <a:spAutoFit/>
          </a:bodyPr>
          <a:lstStyle/>
          <a:p>
            <a:pPr lvl="0"/>
            <a:r>
              <a:rPr lang="en-US" sz="2200" i="1" dirty="0" smtClean="0">
                <a:solidFill>
                  <a:prstClr val="black"/>
                </a:solidFill>
              </a:rPr>
              <a:t>n-channel MOST: large signal model</a:t>
            </a:r>
          </a:p>
          <a:p>
            <a:pPr lvl="0"/>
            <a:r>
              <a:rPr lang="en-US" sz="2200" i="1" dirty="0" smtClean="0">
                <a:solidFill>
                  <a:prstClr val="black"/>
                </a:solidFill>
              </a:rPr>
              <a:t>(PSPICE level 2 model  - 1980)</a:t>
            </a:r>
            <a:endParaRPr lang="en-US" i="1" dirty="0">
              <a:solidFill>
                <a:prstClr val="black"/>
              </a:solidFill>
            </a:endParaRPr>
          </a:p>
        </p:txBody>
      </p:sp>
      <p:sp>
        <p:nvSpPr>
          <p:cNvPr id="16" name="Ovale 15"/>
          <p:cNvSpPr>
            <a:spLocks noChangeAspect="1"/>
          </p:cNvSpPr>
          <p:nvPr/>
        </p:nvSpPr>
        <p:spPr>
          <a:xfrm>
            <a:off x="4760417" y="1541431"/>
            <a:ext cx="524102" cy="524102"/>
          </a:xfrm>
          <a:prstGeom prst="ellipse">
            <a:avLst/>
          </a:prstGeom>
          <a:solidFill>
            <a:schemeClr val="accent4">
              <a:lumMod val="40000"/>
              <a:lumOff val="60000"/>
              <a:alpha val="10000"/>
            </a:schemeClr>
          </a:solidFill>
          <a:ln>
            <a:solidFill>
              <a:srgbClr val="5E4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p:cNvSpPr>
            <a:spLocks noChangeAspect="1"/>
          </p:cNvSpPr>
          <p:nvPr/>
        </p:nvSpPr>
        <p:spPr>
          <a:xfrm>
            <a:off x="5197825" y="1539452"/>
            <a:ext cx="524102" cy="524102"/>
          </a:xfrm>
          <a:prstGeom prst="ellipse">
            <a:avLst/>
          </a:prstGeom>
          <a:solidFill>
            <a:schemeClr val="accent4">
              <a:lumMod val="40000"/>
              <a:lumOff val="60000"/>
              <a:alpha val="10000"/>
            </a:schemeClr>
          </a:solidFill>
          <a:ln>
            <a:solidFill>
              <a:srgbClr val="5E4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p:cNvSpPr>
            <a:spLocks noChangeAspect="1"/>
          </p:cNvSpPr>
          <p:nvPr/>
        </p:nvSpPr>
        <p:spPr>
          <a:xfrm>
            <a:off x="6884121" y="1539452"/>
            <a:ext cx="524102" cy="524102"/>
          </a:xfrm>
          <a:prstGeom prst="ellipse">
            <a:avLst/>
          </a:prstGeom>
          <a:solidFill>
            <a:schemeClr val="accent4">
              <a:lumMod val="40000"/>
              <a:lumOff val="60000"/>
              <a:alpha val="10000"/>
            </a:schemeClr>
          </a:solidFill>
          <a:ln>
            <a:solidFill>
              <a:srgbClr val="5E4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e 18"/>
          <p:cNvSpPr>
            <a:spLocks noChangeAspect="1"/>
          </p:cNvSpPr>
          <p:nvPr/>
        </p:nvSpPr>
        <p:spPr>
          <a:xfrm>
            <a:off x="6884121" y="2451284"/>
            <a:ext cx="524102" cy="524102"/>
          </a:xfrm>
          <a:prstGeom prst="ellipse">
            <a:avLst/>
          </a:prstGeom>
          <a:solidFill>
            <a:schemeClr val="accent4">
              <a:lumMod val="40000"/>
              <a:lumOff val="60000"/>
              <a:alpha val="10000"/>
            </a:schemeClr>
          </a:solidFill>
          <a:ln>
            <a:solidFill>
              <a:srgbClr val="5E4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e 19"/>
          <p:cNvSpPr>
            <a:spLocks noChangeAspect="1"/>
          </p:cNvSpPr>
          <p:nvPr/>
        </p:nvSpPr>
        <p:spPr>
          <a:xfrm>
            <a:off x="5197825" y="2451284"/>
            <a:ext cx="524102" cy="524102"/>
          </a:xfrm>
          <a:prstGeom prst="ellipse">
            <a:avLst/>
          </a:prstGeom>
          <a:solidFill>
            <a:schemeClr val="accent4">
              <a:lumMod val="40000"/>
              <a:lumOff val="60000"/>
              <a:alpha val="10000"/>
            </a:schemeClr>
          </a:solidFill>
          <a:ln>
            <a:solidFill>
              <a:srgbClr val="5E4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p:cNvSpPr/>
          <p:nvPr/>
        </p:nvSpPr>
        <p:spPr>
          <a:xfrm>
            <a:off x="6393435" y="821179"/>
            <a:ext cx="2662524" cy="430887"/>
          </a:xfrm>
          <a:prstGeom prst="rect">
            <a:avLst/>
          </a:prstGeom>
        </p:spPr>
        <p:txBody>
          <a:bodyPr wrap="none">
            <a:spAutoFit/>
          </a:bodyPr>
          <a:lstStyle/>
          <a:p>
            <a:pPr lvl="0"/>
            <a:r>
              <a:rPr lang="en-US" sz="2200" b="1" i="1" dirty="0" smtClean="0">
                <a:solidFill>
                  <a:srgbClr val="6E558D"/>
                </a:solidFill>
              </a:rPr>
              <a:t>5 parasitic capacitors</a:t>
            </a:r>
            <a:endParaRPr lang="en-US" b="1" i="1" dirty="0">
              <a:solidFill>
                <a:srgbClr val="6E558D"/>
              </a:solidFill>
            </a:endParaRPr>
          </a:p>
        </p:txBody>
      </p:sp>
      <p:sp>
        <p:nvSpPr>
          <p:cNvPr id="23" name="Rettangolo 22"/>
          <p:cNvSpPr/>
          <p:nvPr/>
        </p:nvSpPr>
        <p:spPr>
          <a:xfrm>
            <a:off x="73634" y="5124493"/>
            <a:ext cx="8999908" cy="769441"/>
          </a:xfrm>
          <a:prstGeom prst="rect">
            <a:avLst/>
          </a:prstGeom>
        </p:spPr>
        <p:txBody>
          <a:bodyPr wrap="square">
            <a:spAutoFit/>
          </a:bodyPr>
          <a:lstStyle/>
          <a:p>
            <a:pPr algn="ctr"/>
            <a:r>
              <a:rPr lang="en-US" sz="2200" dirty="0" smtClean="0">
                <a:solidFill>
                  <a:prstClr val="black"/>
                </a:solidFill>
              </a:rPr>
              <a:t>This is a basic and extremely simplified model … parasitic capacitances are much more than 5 … they are tens in a modern simulation model.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I would like to show you that </a:t>
            </a:r>
            <a:r>
              <a:rPr lang="en-US" sz="2800" i="0" dirty="0" smtClean="0">
                <a:solidFill>
                  <a:srgbClr val="FF0000"/>
                </a:solidFill>
                <a:ea typeface="+mn-ea"/>
                <a:cs typeface="+mn-cs"/>
              </a:rPr>
              <a:t>HST </a:t>
            </a:r>
            <a:r>
              <a:rPr lang="en-US" sz="2800" i="0" dirty="0" smtClean="0">
                <a:solidFill>
                  <a:srgbClr val="FF0000"/>
                </a:solidFill>
                <a:ea typeface="+mn-ea"/>
                <a:cs typeface="+mn-cs"/>
                <a:sym typeface="Symbol"/>
              </a:rPr>
              <a:t> </a:t>
            </a:r>
            <a:r>
              <a:rPr lang="en-US" sz="2800" i="0" dirty="0" smtClean="0">
                <a:solidFill>
                  <a:srgbClr val="FF0000"/>
                </a:solidFill>
                <a:ea typeface="+mn-ea"/>
                <a:cs typeface="+mn-cs"/>
              </a:rPr>
              <a:t>CS</a:t>
            </a:r>
            <a:r>
              <a:rPr lang="en-US" sz="2800" i="0" dirty="0" smtClean="0">
                <a:solidFill>
                  <a:srgbClr val="FF0000"/>
                </a:solidFill>
                <a:ea typeface="+mn-ea"/>
                <a:cs typeface="+mn-cs"/>
                <a:sym typeface="Symbol"/>
              </a:rPr>
              <a:t></a:t>
            </a:r>
            <a:endParaRPr lang="en-US" sz="3200" dirty="0"/>
          </a:p>
        </p:txBody>
      </p:sp>
      <p:sp>
        <p:nvSpPr>
          <p:cNvPr id="15" name="Rettangolo 14"/>
          <p:cNvSpPr/>
          <p:nvPr/>
        </p:nvSpPr>
        <p:spPr>
          <a:xfrm>
            <a:off x="191593" y="5830793"/>
            <a:ext cx="8763990" cy="830997"/>
          </a:xfrm>
          <a:prstGeom prst="rect">
            <a:avLst/>
          </a:prstGeom>
        </p:spPr>
        <p:txBody>
          <a:bodyPr wrap="square">
            <a:spAutoFit/>
          </a:bodyPr>
          <a:lstStyle/>
          <a:p>
            <a:pPr marL="182563" lvl="0" indent="-182563" algn="ctr"/>
            <a:r>
              <a:rPr lang="en-US" sz="2400" dirty="0" smtClean="0">
                <a:solidFill>
                  <a:prstClr val="black"/>
                </a:solidFill>
                <a:sym typeface="Symbol" pitchFamily="18" charset="2"/>
              </a:rPr>
              <a:t>… </a:t>
            </a:r>
            <a:r>
              <a:rPr lang="en-US" sz="2400" b="1" dirty="0" smtClean="0">
                <a:solidFill>
                  <a:prstClr val="black"/>
                </a:solidFill>
                <a:sym typeface="Symbol" pitchFamily="18" charset="2"/>
              </a:rPr>
              <a:t>anyone using a mobile phone (and hoping in a cheaper one) should be interested in this talk!</a:t>
            </a:r>
          </a:p>
        </p:txBody>
      </p:sp>
      <p:sp>
        <p:nvSpPr>
          <p:cNvPr id="17" name="Ovale 16"/>
          <p:cNvSpPr/>
          <p:nvPr/>
        </p:nvSpPr>
        <p:spPr>
          <a:xfrm>
            <a:off x="81546" y="1401300"/>
            <a:ext cx="4039199" cy="3716976"/>
          </a:xfrm>
          <a:prstGeom prst="ellipse">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p:cNvSpPr txBox="1"/>
          <p:nvPr/>
        </p:nvSpPr>
        <p:spPr>
          <a:xfrm>
            <a:off x="717670" y="2042565"/>
            <a:ext cx="2766951" cy="646331"/>
          </a:xfrm>
          <a:prstGeom prst="rect">
            <a:avLst/>
          </a:prstGeom>
          <a:noFill/>
        </p:spPr>
        <p:txBody>
          <a:bodyPr wrap="square" rtlCol="0">
            <a:spAutoFit/>
          </a:bodyPr>
          <a:lstStyle/>
          <a:p>
            <a:pPr algn="ctr"/>
            <a:r>
              <a:rPr lang="en-US" dirty="0" smtClean="0"/>
              <a:t>Hybrid Systems Theory</a:t>
            </a:r>
          </a:p>
          <a:p>
            <a:pPr algn="ctr"/>
            <a:r>
              <a:rPr lang="en-US" dirty="0" smtClean="0"/>
              <a:t>(HST)</a:t>
            </a:r>
            <a:endParaRPr lang="en-US" dirty="0"/>
          </a:p>
        </p:txBody>
      </p:sp>
      <p:grpSp>
        <p:nvGrpSpPr>
          <p:cNvPr id="11" name="Gruppo 10"/>
          <p:cNvGrpSpPr/>
          <p:nvPr/>
        </p:nvGrpSpPr>
        <p:grpSpPr>
          <a:xfrm>
            <a:off x="2090063" y="2992592"/>
            <a:ext cx="2458193" cy="2208810"/>
            <a:chOff x="2090063" y="2992592"/>
            <a:chExt cx="2458193" cy="2208810"/>
          </a:xfrm>
        </p:grpSpPr>
        <p:sp>
          <p:nvSpPr>
            <p:cNvPr id="21" name="Ovale 20"/>
            <p:cNvSpPr/>
            <p:nvPr/>
          </p:nvSpPr>
          <p:spPr>
            <a:xfrm>
              <a:off x="2090063" y="2992592"/>
              <a:ext cx="2458193" cy="2208810"/>
            </a:xfrm>
            <a:prstGeom prst="ellipse">
              <a:avLst/>
            </a:prstGeom>
            <a:solidFill>
              <a:srgbClr val="FFC000">
                <a:alpha val="6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21"/>
            <p:cNvSpPr/>
            <p:nvPr/>
          </p:nvSpPr>
          <p:spPr>
            <a:xfrm>
              <a:off x="2673548" y="4331975"/>
              <a:ext cx="1839863" cy="646331"/>
            </a:xfrm>
            <a:prstGeom prst="rect">
              <a:avLst/>
            </a:prstGeom>
          </p:spPr>
          <p:txBody>
            <a:bodyPr wrap="none">
              <a:spAutoFit/>
            </a:bodyPr>
            <a:lstStyle/>
            <a:p>
              <a:pPr algn="ctr"/>
              <a:r>
                <a:rPr lang="en-US" dirty="0" smtClean="0"/>
                <a:t>Circuit Simulation</a:t>
              </a:r>
              <a:br>
                <a:rPr lang="en-US" dirty="0" smtClean="0"/>
              </a:br>
              <a:r>
                <a:rPr lang="en-US" dirty="0" smtClean="0"/>
                <a:t>(CS)</a:t>
              </a:r>
              <a:endParaRPr lang="en-US" dirty="0"/>
            </a:p>
          </p:txBody>
        </p:sp>
      </p:grpSp>
      <p:sp>
        <p:nvSpPr>
          <p:cNvPr id="23" name="Rettangolo 22"/>
          <p:cNvSpPr/>
          <p:nvPr/>
        </p:nvSpPr>
        <p:spPr>
          <a:xfrm>
            <a:off x="4690756" y="1330439"/>
            <a:ext cx="4346369" cy="1877437"/>
          </a:xfrm>
          <a:prstGeom prst="rect">
            <a:avLst/>
          </a:prstGeom>
        </p:spPr>
        <p:txBody>
          <a:bodyPr wrap="square">
            <a:spAutoFit/>
          </a:bodyPr>
          <a:lstStyle/>
          <a:p>
            <a:pPr algn="ctr"/>
            <a:r>
              <a:rPr lang="en-US" sz="2800" b="1" dirty="0" smtClean="0">
                <a:solidFill>
                  <a:srgbClr val="FF0000"/>
                </a:solidFill>
              </a:rPr>
              <a:t>HST </a:t>
            </a:r>
            <a:r>
              <a:rPr lang="en-US" sz="2800" b="1" dirty="0" smtClean="0">
                <a:solidFill>
                  <a:srgbClr val="FF0000"/>
                </a:solidFill>
                <a:sym typeface="Symbol"/>
              </a:rPr>
              <a:t> </a:t>
            </a:r>
            <a:r>
              <a:rPr lang="en-US" sz="2800" b="1" dirty="0" smtClean="0">
                <a:solidFill>
                  <a:srgbClr val="FF0000"/>
                </a:solidFill>
              </a:rPr>
              <a:t>CS</a:t>
            </a:r>
          </a:p>
          <a:p>
            <a:pPr algn="ctr"/>
            <a:r>
              <a:rPr lang="en-US" sz="2200" dirty="0" smtClean="0"/>
              <a:t>has a great impact in modern electronic circuit design which means a </a:t>
            </a:r>
            <a:r>
              <a:rPr lang="en-US" sz="2200" b="1" dirty="0" smtClean="0">
                <a:solidFill>
                  <a:srgbClr val="FF0000"/>
                </a:solidFill>
              </a:rPr>
              <a:t>great impact in the day life of all of us</a:t>
            </a:r>
            <a:r>
              <a:rPr lang="en-US" sz="2200" dirty="0" smtClean="0"/>
              <a:t>.</a:t>
            </a:r>
            <a:endParaRPr lang="en-US" sz="2200" dirty="0"/>
          </a:p>
        </p:txBody>
      </p:sp>
      <p:sp>
        <p:nvSpPr>
          <p:cNvPr id="24" name="Rettangolo 23"/>
          <p:cNvSpPr/>
          <p:nvPr/>
        </p:nvSpPr>
        <p:spPr>
          <a:xfrm>
            <a:off x="4690756" y="3479873"/>
            <a:ext cx="4346369" cy="2123658"/>
          </a:xfrm>
          <a:prstGeom prst="rect">
            <a:avLst/>
          </a:prstGeom>
        </p:spPr>
        <p:txBody>
          <a:bodyPr wrap="square">
            <a:spAutoFit/>
          </a:bodyPr>
          <a:lstStyle/>
          <a:p>
            <a:pPr algn="ctr"/>
            <a:r>
              <a:rPr lang="en-US" sz="2200" dirty="0" smtClean="0"/>
              <a:t>Provide circuit designers with reliable and effective simulation tools </a:t>
            </a:r>
            <a:r>
              <a:rPr lang="en-US" sz="2200" b="1" dirty="0" smtClean="0">
                <a:solidFill>
                  <a:srgbClr val="FF0000"/>
                </a:solidFill>
              </a:rPr>
              <a:t>improves the quality and reduce the cost</a:t>
            </a:r>
            <a:r>
              <a:rPr lang="en-US" sz="2200" dirty="0" smtClean="0">
                <a:solidFill>
                  <a:srgbClr val="FF0000"/>
                </a:solidFill>
              </a:rPr>
              <a:t> </a:t>
            </a:r>
            <a:r>
              <a:rPr lang="en-US" sz="2200" dirty="0" smtClean="0"/>
              <a:t>of a lot of equipments that are pervasive in our society …</a:t>
            </a:r>
            <a:endParaRPr lang="en-US" sz="2200" dirty="0"/>
          </a:p>
        </p:txBody>
      </p:sp>
      <p:sp>
        <p:nvSpPr>
          <p:cNvPr id="14" name="Segnaposto piè di pagina 13"/>
          <p:cNvSpPr>
            <a:spLocks noGrp="1"/>
          </p:cNvSpPr>
          <p:nvPr>
            <p:ph type="ftr" sz="quarter" idx="10"/>
          </p:nvPr>
        </p:nvSpPr>
        <p:spPr/>
        <p:txBody>
          <a:bodyPr/>
          <a:lstStyle/>
          <a:p>
            <a:r>
              <a:rPr lang="en-US" dirty="0" smtClean="0"/>
              <a:t>UCD Engineering and Materials Science Centre – Dublin – 21st January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11" name="Rettangolo 10"/>
          <p:cNvSpPr/>
          <p:nvPr/>
        </p:nvSpPr>
        <p:spPr>
          <a:xfrm>
            <a:off x="-3176" y="1080062"/>
            <a:ext cx="9147176" cy="430887"/>
          </a:xfrm>
          <a:prstGeom prst="rect">
            <a:avLst/>
          </a:prstGeom>
        </p:spPr>
        <p:txBody>
          <a:bodyPr wrap="square">
            <a:spAutoFit/>
          </a:bodyPr>
          <a:lstStyle/>
          <a:p>
            <a:pPr algn="ctr"/>
            <a:r>
              <a:rPr lang="en-US" sz="2200" dirty="0" smtClean="0"/>
              <a:t>Almost 50.000.000 … It means much more than 250.000.000 state variables! </a:t>
            </a:r>
            <a:endParaRPr lang="en-US" sz="2200" dirty="0"/>
          </a:p>
        </p:txBody>
      </p:sp>
      <p:sp>
        <p:nvSpPr>
          <p:cNvPr id="8" name="Rettangolo 7"/>
          <p:cNvSpPr/>
          <p:nvPr/>
        </p:nvSpPr>
        <p:spPr>
          <a:xfrm>
            <a:off x="73634" y="182563"/>
            <a:ext cx="8999908" cy="430887"/>
          </a:xfrm>
          <a:prstGeom prst="rect">
            <a:avLst/>
          </a:prstGeom>
        </p:spPr>
        <p:txBody>
          <a:bodyPr wrap="square">
            <a:spAutoFit/>
          </a:bodyPr>
          <a:lstStyle/>
          <a:p>
            <a:pPr algn="ctr"/>
            <a:r>
              <a:rPr lang="en-US" sz="2200" b="1" dirty="0" smtClean="0">
                <a:solidFill>
                  <a:srgbClr val="FF0000"/>
                </a:solidFill>
              </a:rPr>
              <a:t>How many transistor in your </a:t>
            </a:r>
            <a:r>
              <a:rPr lang="en-US" sz="2200" b="1" dirty="0" err="1" smtClean="0">
                <a:solidFill>
                  <a:srgbClr val="FF0000"/>
                </a:solidFill>
              </a:rPr>
              <a:t>smartphone</a:t>
            </a:r>
            <a:r>
              <a:rPr lang="en-US" sz="2200" b="1" dirty="0" smtClean="0">
                <a:solidFill>
                  <a:srgbClr val="FF0000"/>
                </a:solidFill>
              </a:rPr>
              <a:t>?</a:t>
            </a:r>
            <a:endParaRPr lang="en-US" b="1" dirty="0">
              <a:solidFill>
                <a:srgbClr val="FF0000"/>
              </a:solidFill>
            </a:endParaRPr>
          </a:p>
        </p:txBody>
      </p:sp>
      <p:sp>
        <p:nvSpPr>
          <p:cNvPr id="16" name="Rettangolo 15"/>
          <p:cNvSpPr/>
          <p:nvPr/>
        </p:nvSpPr>
        <p:spPr>
          <a:xfrm>
            <a:off x="154379" y="1907825"/>
            <a:ext cx="8838418" cy="1446550"/>
          </a:xfrm>
          <a:prstGeom prst="rect">
            <a:avLst/>
          </a:prstGeom>
        </p:spPr>
        <p:txBody>
          <a:bodyPr wrap="square">
            <a:spAutoFit/>
          </a:bodyPr>
          <a:lstStyle/>
          <a:p>
            <a:r>
              <a:rPr lang="en-US" sz="2200" b="1" dirty="0" smtClean="0">
                <a:solidFill>
                  <a:schemeClr val="tx2"/>
                </a:solidFill>
              </a:rPr>
              <a:t>A circuit designer says: </a:t>
            </a:r>
            <a:r>
              <a:rPr lang="en-US" sz="2200" dirty="0" smtClean="0"/>
              <a:t>“I am sorry but … I am not able to simulate your </a:t>
            </a:r>
            <a:r>
              <a:rPr lang="en-US" sz="2200" dirty="0" err="1" smtClean="0"/>
              <a:t>smartphone</a:t>
            </a:r>
            <a:r>
              <a:rPr lang="en-US" sz="2200" dirty="0" smtClean="0"/>
              <a:t> … with a fourth order variable step-size </a:t>
            </a:r>
            <a:r>
              <a:rPr lang="en-US" sz="2200" dirty="0" err="1" smtClean="0"/>
              <a:t>Runge-Kutta</a:t>
            </a:r>
            <a:r>
              <a:rPr lang="en-US" sz="2200" dirty="0" smtClean="0"/>
              <a:t> method (or with a more reliable method!) even if you provide me with the analytical expression of the vector field!”</a:t>
            </a:r>
          </a:p>
        </p:txBody>
      </p:sp>
      <p:sp>
        <p:nvSpPr>
          <p:cNvPr id="18" name="Rettangolo 17"/>
          <p:cNvSpPr/>
          <p:nvPr/>
        </p:nvSpPr>
        <p:spPr>
          <a:xfrm>
            <a:off x="154379" y="3492175"/>
            <a:ext cx="8838418" cy="769441"/>
          </a:xfrm>
          <a:prstGeom prst="rect">
            <a:avLst/>
          </a:prstGeom>
        </p:spPr>
        <p:txBody>
          <a:bodyPr wrap="square">
            <a:spAutoFit/>
          </a:bodyPr>
          <a:lstStyle/>
          <a:p>
            <a:r>
              <a:rPr lang="en-US" sz="2200" b="1" dirty="0" smtClean="0">
                <a:solidFill>
                  <a:srgbClr val="FFC000"/>
                </a:solidFill>
              </a:rPr>
              <a:t>A customer says: </a:t>
            </a:r>
            <a:r>
              <a:rPr lang="en-US" sz="2200" dirty="0" smtClean="0"/>
              <a:t>“But I really want a new </a:t>
            </a:r>
            <a:r>
              <a:rPr lang="en-US" sz="2200" dirty="0" err="1" smtClean="0"/>
              <a:t>smartphone</a:t>
            </a:r>
            <a:r>
              <a:rPr lang="en-US" sz="2200" dirty="0" smtClean="0"/>
              <a:t> … can you build prototypes?”</a:t>
            </a:r>
          </a:p>
        </p:txBody>
      </p:sp>
      <p:sp>
        <p:nvSpPr>
          <p:cNvPr id="19" name="Rettangolo 18"/>
          <p:cNvSpPr/>
          <p:nvPr/>
        </p:nvSpPr>
        <p:spPr>
          <a:xfrm>
            <a:off x="154379" y="4406500"/>
            <a:ext cx="8838418" cy="1107996"/>
          </a:xfrm>
          <a:prstGeom prst="rect">
            <a:avLst/>
          </a:prstGeom>
        </p:spPr>
        <p:txBody>
          <a:bodyPr wrap="square">
            <a:spAutoFit/>
          </a:bodyPr>
          <a:lstStyle/>
          <a:p>
            <a:r>
              <a:rPr lang="en-US" sz="2200" b="1" dirty="0" smtClean="0">
                <a:solidFill>
                  <a:schemeClr val="tx2"/>
                </a:solidFill>
              </a:rPr>
              <a:t>A circuit designer says: </a:t>
            </a:r>
            <a:r>
              <a:rPr lang="en-US" sz="2200" dirty="0" smtClean="0"/>
              <a:t>“I am sorry once more … if I built more than extremely few prototypes you would pay your new </a:t>
            </a:r>
            <a:r>
              <a:rPr lang="en-US" sz="2200" dirty="0" err="1" smtClean="0"/>
              <a:t>smartphone</a:t>
            </a:r>
            <a:r>
              <a:rPr lang="en-US" sz="2200" dirty="0" smtClean="0"/>
              <a:t>  more than my CEO private jet … ”</a:t>
            </a:r>
          </a:p>
        </p:txBody>
      </p:sp>
      <p:sp>
        <p:nvSpPr>
          <p:cNvPr id="21" name="Rettangolo 20"/>
          <p:cNvSpPr/>
          <p:nvPr/>
        </p:nvSpPr>
        <p:spPr>
          <a:xfrm>
            <a:off x="154379" y="5659381"/>
            <a:ext cx="8838418" cy="769441"/>
          </a:xfrm>
          <a:prstGeom prst="rect">
            <a:avLst/>
          </a:prstGeom>
        </p:spPr>
        <p:txBody>
          <a:bodyPr wrap="square">
            <a:spAutoFit/>
          </a:bodyPr>
          <a:lstStyle/>
          <a:p>
            <a:r>
              <a:rPr lang="en-US" sz="2200" b="1" dirty="0" smtClean="0">
                <a:solidFill>
                  <a:srgbClr val="FFC000"/>
                </a:solidFill>
              </a:rPr>
              <a:t>A customer says: </a:t>
            </a:r>
            <a:r>
              <a:rPr lang="en-US" sz="2200" dirty="0" smtClean="0"/>
              <a:t>“I do not understand … why my present </a:t>
            </a:r>
            <a:r>
              <a:rPr lang="en-US" sz="2200" dirty="0" err="1" smtClean="0"/>
              <a:t>smartphone</a:t>
            </a:r>
            <a:r>
              <a:rPr lang="en-US" sz="2200" dirty="0" smtClean="0"/>
              <a:t> was cheaper?”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The flow of ideas</a:t>
            </a:r>
            <a:endParaRPr lang="en-US" sz="3200" dirty="0"/>
          </a:p>
        </p:txBody>
      </p:sp>
      <p:sp>
        <p:nvSpPr>
          <p:cNvPr id="9" name="Rettangolo 8"/>
          <p:cNvSpPr/>
          <p:nvPr/>
        </p:nvSpPr>
        <p:spPr>
          <a:xfrm>
            <a:off x="441143" y="1195040"/>
            <a:ext cx="8337098" cy="2739211"/>
          </a:xfrm>
          <a:prstGeom prst="rect">
            <a:avLst/>
          </a:prstGeom>
        </p:spPr>
        <p:txBody>
          <a:bodyPr wrap="square">
            <a:spAutoFit/>
          </a:bodyPr>
          <a:lstStyle/>
          <a:p>
            <a:r>
              <a:rPr lang="en-US" sz="3200" b="1" i="1" dirty="0" smtClean="0">
                <a:ea typeface="+mj-ea"/>
                <a:cs typeface="+mj-cs"/>
              </a:rPr>
              <a:t>Why </a:t>
            </a:r>
            <a:r>
              <a:rPr lang="en-US" sz="2800" b="1" dirty="0" smtClean="0">
                <a:ea typeface="+mj-ea"/>
                <a:cs typeface="+mj-cs"/>
              </a:rPr>
              <a:t>HST </a:t>
            </a:r>
            <a:r>
              <a:rPr lang="en-US" sz="2800" b="1" dirty="0" smtClean="0">
                <a:ea typeface="+mj-ea"/>
                <a:cs typeface="+mj-cs"/>
                <a:sym typeface="Symbol"/>
              </a:rPr>
              <a:t> </a:t>
            </a:r>
            <a:r>
              <a:rPr lang="en-US" sz="2800" b="1" dirty="0" smtClean="0">
                <a:ea typeface="+mj-ea"/>
                <a:cs typeface="+mj-cs"/>
              </a:rPr>
              <a:t>CS </a:t>
            </a:r>
            <a:r>
              <a:rPr lang="en-US" sz="2800" b="1" dirty="0" smtClean="0">
                <a:ea typeface="+mj-ea"/>
                <a:cs typeface="+mj-cs"/>
                <a:sym typeface="Symbol"/>
              </a:rPr>
              <a:t>?</a:t>
            </a:r>
          </a:p>
          <a:p>
            <a:pPr lvl="1">
              <a:buFont typeface="Arial" pitchFamily="34" charset="0"/>
              <a:buChar char="•"/>
            </a:pPr>
            <a:r>
              <a:rPr lang="en-US" b="1" dirty="0" smtClean="0">
                <a:ea typeface="+mj-ea"/>
                <a:cs typeface="+mj-cs"/>
                <a:sym typeface="Symbol"/>
              </a:rPr>
              <a:t> </a:t>
            </a:r>
            <a:r>
              <a:rPr lang="en-US" sz="2000" b="1" dirty="0" smtClean="0">
                <a:ea typeface="+mj-ea"/>
                <a:cs typeface="+mj-cs"/>
                <a:sym typeface="Symbol"/>
              </a:rPr>
              <a:t>We do not want to use Maxwell’s laws we rather prefer Kirchhoff laws.</a:t>
            </a:r>
          </a:p>
          <a:p>
            <a:pPr lvl="1">
              <a:buFont typeface="Arial" pitchFamily="34" charset="0"/>
              <a:buChar char="•"/>
            </a:pPr>
            <a:endParaRPr lang="en-US" sz="2000" b="1" dirty="0" smtClean="0">
              <a:solidFill>
                <a:srgbClr val="FF0000"/>
              </a:solidFill>
              <a:ea typeface="+mj-ea"/>
              <a:cs typeface="+mj-cs"/>
              <a:sym typeface="Symbol"/>
            </a:endParaRPr>
          </a:p>
          <a:p>
            <a:pPr lvl="1">
              <a:buFont typeface="Arial" pitchFamily="34" charset="0"/>
              <a:buChar char="•"/>
            </a:pPr>
            <a:r>
              <a:rPr lang="en-US" sz="2000" b="1" dirty="0" smtClean="0">
                <a:ea typeface="+mj-ea"/>
                <a:cs typeface="+mj-cs"/>
                <a:sym typeface="Symbol"/>
              </a:rPr>
              <a:t> To use </a:t>
            </a:r>
            <a:r>
              <a:rPr lang="en-US" sz="2000" b="1" dirty="0" smtClean="0">
                <a:sym typeface="Symbol"/>
              </a:rPr>
              <a:t>Kirchhoff laws the quasi-</a:t>
            </a:r>
            <a:r>
              <a:rPr lang="en-US" sz="2000" b="1" dirty="0" err="1" smtClean="0">
                <a:sym typeface="Symbol"/>
              </a:rPr>
              <a:t>stationarity</a:t>
            </a:r>
            <a:r>
              <a:rPr lang="en-US" sz="2000" b="1" dirty="0" smtClean="0">
                <a:sym typeface="Symbol"/>
              </a:rPr>
              <a:t> condition must be satisfied (mind the circuit dimension vs. minimum wavelength!).</a:t>
            </a:r>
          </a:p>
          <a:p>
            <a:pPr lvl="1">
              <a:buFont typeface="Arial" pitchFamily="34" charset="0"/>
              <a:buChar char="•"/>
            </a:pPr>
            <a:endParaRPr lang="en-US" sz="2000" b="1" dirty="0" smtClean="0">
              <a:solidFill>
                <a:srgbClr val="FF0000"/>
              </a:solidFill>
              <a:sym typeface="Symbol"/>
            </a:endParaRPr>
          </a:p>
          <a:p>
            <a:pPr lvl="1">
              <a:buFont typeface="Arial" pitchFamily="34" charset="0"/>
              <a:buChar char="•"/>
            </a:pPr>
            <a:r>
              <a:rPr lang="en-US" sz="2000" b="1" dirty="0" smtClean="0">
                <a:solidFill>
                  <a:srgbClr val="FF0000"/>
                </a:solidFill>
                <a:sym typeface="Symbol"/>
              </a:rPr>
              <a:t> We must solve a lot of ODEs (DAEs) … so many that it is practically impossible to solve them.</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11" name="Rettangolo 10"/>
          <p:cNvSpPr/>
          <p:nvPr/>
        </p:nvSpPr>
        <p:spPr>
          <a:xfrm>
            <a:off x="0" y="1983032"/>
            <a:ext cx="9147176" cy="523220"/>
          </a:xfrm>
          <a:prstGeom prst="rect">
            <a:avLst/>
          </a:prstGeom>
        </p:spPr>
        <p:txBody>
          <a:bodyPr wrap="square">
            <a:spAutoFit/>
          </a:bodyPr>
          <a:lstStyle/>
          <a:p>
            <a:pPr algn="ctr"/>
            <a:r>
              <a:rPr lang="en-US" sz="2800" dirty="0" smtClean="0"/>
              <a:t>… in an analog world</a:t>
            </a:r>
            <a:r>
              <a:rPr lang="en-US" sz="2800" baseline="30000" dirty="0" smtClean="0"/>
              <a:t>(*)</a:t>
            </a:r>
            <a:r>
              <a:rPr lang="en-US" sz="2800" dirty="0" smtClean="0"/>
              <a:t> circuit designer love </a:t>
            </a:r>
            <a:r>
              <a:rPr lang="en-US" sz="2800" dirty="0" smtClean="0">
                <a:solidFill>
                  <a:srgbClr val="FF0000"/>
                </a:solidFill>
              </a:rPr>
              <a:t>digital modeling</a:t>
            </a:r>
            <a:r>
              <a:rPr lang="en-US" sz="2800" dirty="0" smtClean="0"/>
              <a:t>!</a:t>
            </a:r>
            <a:endParaRPr lang="en-US" sz="2800" dirty="0"/>
          </a:p>
        </p:txBody>
      </p:sp>
      <p:sp>
        <p:nvSpPr>
          <p:cNvPr id="8" name="Rettangolo 7"/>
          <p:cNvSpPr/>
          <p:nvPr/>
        </p:nvSpPr>
        <p:spPr>
          <a:xfrm>
            <a:off x="73634" y="182563"/>
            <a:ext cx="8999908" cy="584775"/>
          </a:xfrm>
          <a:prstGeom prst="rect">
            <a:avLst/>
          </a:prstGeom>
        </p:spPr>
        <p:txBody>
          <a:bodyPr wrap="square">
            <a:spAutoFit/>
          </a:bodyPr>
          <a:lstStyle/>
          <a:p>
            <a:pPr algn="ctr"/>
            <a:r>
              <a:rPr lang="en-US" sz="3200" dirty="0" smtClean="0">
                <a:solidFill>
                  <a:srgbClr val="FF0000"/>
                </a:solidFill>
              </a:rPr>
              <a:t>There is a missing ingredient … </a:t>
            </a:r>
            <a:endParaRPr lang="en-US" sz="3200" dirty="0">
              <a:solidFill>
                <a:srgbClr val="FF0000"/>
              </a:solidFill>
            </a:endParaRPr>
          </a:p>
        </p:txBody>
      </p:sp>
      <p:sp>
        <p:nvSpPr>
          <p:cNvPr id="10" name="Rettangolo 9"/>
          <p:cNvSpPr/>
          <p:nvPr/>
        </p:nvSpPr>
        <p:spPr>
          <a:xfrm>
            <a:off x="0" y="3411782"/>
            <a:ext cx="9147176" cy="769441"/>
          </a:xfrm>
          <a:prstGeom prst="rect">
            <a:avLst/>
          </a:prstGeom>
        </p:spPr>
        <p:txBody>
          <a:bodyPr wrap="square">
            <a:spAutoFit/>
          </a:bodyPr>
          <a:lstStyle/>
          <a:p>
            <a:pPr algn="ctr"/>
            <a:r>
              <a:rPr lang="en-US" sz="2200" dirty="0" smtClean="0"/>
              <a:t>A given analog circuit is divided in several </a:t>
            </a:r>
            <a:r>
              <a:rPr lang="en-US" sz="2200" dirty="0" smtClean="0">
                <a:solidFill>
                  <a:srgbClr val="FF0000"/>
                </a:solidFill>
              </a:rPr>
              <a:t>functional blocks</a:t>
            </a:r>
            <a:r>
              <a:rPr lang="en-US" sz="2200" dirty="0" smtClean="0"/>
              <a:t> that are represented in the digital world and their analog description can be forgotten.</a:t>
            </a:r>
            <a:endParaRPr lang="en-US" sz="2200" dirty="0"/>
          </a:p>
        </p:txBody>
      </p:sp>
      <p:sp>
        <p:nvSpPr>
          <p:cNvPr id="13" name="Rettangolo 12"/>
          <p:cNvSpPr/>
          <p:nvPr/>
        </p:nvSpPr>
        <p:spPr>
          <a:xfrm>
            <a:off x="164307" y="5212556"/>
            <a:ext cx="8818562" cy="1323439"/>
          </a:xfrm>
          <a:prstGeom prst="rect">
            <a:avLst/>
          </a:prstGeom>
        </p:spPr>
        <p:txBody>
          <a:bodyPr wrap="square">
            <a:spAutoFit/>
          </a:bodyPr>
          <a:lstStyle/>
          <a:p>
            <a:pPr marL="354013" indent="-354013" algn="just"/>
            <a:r>
              <a:rPr lang="en-US" sz="2000" dirty="0" smtClean="0">
                <a:solidFill>
                  <a:prstClr val="black"/>
                </a:solidFill>
              </a:rPr>
              <a:t>(*) 	It could be certainly interesting to discuss on the very nature of the real world: is it analog or is it digital? Perhaps we should say neither analog nor digital: they are two different but complementary ways of describing reality. But let me say that “common sense” is for an analog world.</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9" name="Rettangolo 8"/>
          <p:cNvSpPr/>
          <p:nvPr/>
        </p:nvSpPr>
        <p:spPr>
          <a:xfrm>
            <a:off x="-3176" y="908612"/>
            <a:ext cx="9147176" cy="430887"/>
          </a:xfrm>
          <a:prstGeom prst="rect">
            <a:avLst/>
          </a:prstGeom>
        </p:spPr>
        <p:txBody>
          <a:bodyPr wrap="square">
            <a:spAutoFit/>
          </a:bodyPr>
          <a:lstStyle/>
          <a:p>
            <a:pPr algn="ctr"/>
            <a:r>
              <a:rPr lang="en-US" sz="2200" dirty="0" smtClean="0"/>
              <a:t>Very basic examples are logical gates implementing Boolean Algebra</a:t>
            </a:r>
            <a:endParaRPr lang="en-US" sz="2200" dirty="0"/>
          </a:p>
        </p:txBody>
      </p:sp>
      <p:pic>
        <p:nvPicPr>
          <p:cNvPr id="14" name="Picture 2" descr="http://hyperphysics.phy-astr.gsu.edu/hbase/electronic/ietron/and.gif"/>
          <p:cNvPicPr>
            <a:picLocks noChangeAspect="1" noChangeArrowheads="1"/>
          </p:cNvPicPr>
          <p:nvPr/>
        </p:nvPicPr>
        <p:blipFill>
          <a:blip r:embed="rId2" cstate="print"/>
          <a:srcRect r="54938"/>
          <a:stretch>
            <a:fillRect/>
          </a:stretch>
        </p:blipFill>
        <p:spPr bwMode="auto">
          <a:xfrm>
            <a:off x="608367" y="2079624"/>
            <a:ext cx="2871831" cy="2149475"/>
          </a:xfrm>
          <a:prstGeom prst="rect">
            <a:avLst/>
          </a:prstGeom>
          <a:noFill/>
        </p:spPr>
      </p:pic>
      <p:pic>
        <p:nvPicPr>
          <p:cNvPr id="15" name="Picture 4" descr="http://sub.allaboutcircuits.com/images/04146.png"/>
          <p:cNvPicPr>
            <a:picLocks noChangeAspect="1" noChangeArrowheads="1"/>
          </p:cNvPicPr>
          <p:nvPr/>
        </p:nvPicPr>
        <p:blipFill>
          <a:blip r:embed="rId3" cstate="print"/>
          <a:srcRect/>
          <a:stretch>
            <a:fillRect/>
          </a:stretch>
        </p:blipFill>
        <p:spPr bwMode="auto">
          <a:xfrm>
            <a:off x="4057478" y="1657350"/>
            <a:ext cx="4509743" cy="3909060"/>
          </a:xfrm>
          <a:prstGeom prst="rect">
            <a:avLst/>
          </a:prstGeom>
          <a:noFill/>
        </p:spPr>
      </p:pic>
      <p:sp>
        <p:nvSpPr>
          <p:cNvPr id="16" name="Rettangolo 15"/>
          <p:cNvSpPr/>
          <p:nvPr/>
        </p:nvSpPr>
        <p:spPr>
          <a:xfrm>
            <a:off x="1072991" y="4147939"/>
            <a:ext cx="1820755" cy="369332"/>
          </a:xfrm>
          <a:prstGeom prst="rect">
            <a:avLst/>
          </a:prstGeom>
        </p:spPr>
        <p:txBody>
          <a:bodyPr wrap="none">
            <a:spAutoFit/>
          </a:bodyPr>
          <a:lstStyle/>
          <a:p>
            <a:r>
              <a:rPr lang="en-US" dirty="0" smtClean="0">
                <a:solidFill>
                  <a:srgbClr val="FF0000"/>
                </a:solidFill>
              </a:rPr>
              <a:t>Behavioral model</a:t>
            </a:r>
            <a:endParaRPr lang="en-US" dirty="0"/>
          </a:p>
        </p:txBody>
      </p:sp>
      <p:sp>
        <p:nvSpPr>
          <p:cNvPr id="17" name="Rettangolo 16"/>
          <p:cNvSpPr/>
          <p:nvPr/>
        </p:nvSpPr>
        <p:spPr>
          <a:xfrm>
            <a:off x="5557361" y="5660509"/>
            <a:ext cx="2112886" cy="646331"/>
          </a:xfrm>
          <a:prstGeom prst="rect">
            <a:avLst/>
          </a:prstGeom>
        </p:spPr>
        <p:txBody>
          <a:bodyPr wrap="none">
            <a:spAutoFit/>
          </a:bodyPr>
          <a:lstStyle/>
          <a:p>
            <a:r>
              <a:rPr lang="en-US" dirty="0" smtClean="0">
                <a:solidFill>
                  <a:srgbClr val="FF0000"/>
                </a:solidFill>
              </a:rPr>
              <a:t>Analog circuit model</a:t>
            </a:r>
          </a:p>
          <a:p>
            <a:pPr algn="ctr"/>
            <a:r>
              <a:rPr lang="en-US" dirty="0" smtClean="0">
                <a:solidFill>
                  <a:srgbClr val="FF0000"/>
                </a:solidFill>
              </a:rPr>
              <a:t>(6 transistors)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9" name="Rettangolo 8"/>
          <p:cNvSpPr/>
          <p:nvPr/>
        </p:nvSpPr>
        <p:spPr>
          <a:xfrm>
            <a:off x="-3176" y="908612"/>
            <a:ext cx="4426586" cy="1107996"/>
          </a:xfrm>
          <a:prstGeom prst="rect">
            <a:avLst/>
          </a:prstGeom>
        </p:spPr>
        <p:txBody>
          <a:bodyPr wrap="square">
            <a:spAutoFit/>
          </a:bodyPr>
          <a:lstStyle/>
          <a:p>
            <a:pPr algn="ctr"/>
            <a:r>
              <a:rPr lang="en-US" sz="2200" dirty="0" smtClean="0"/>
              <a:t>More complex functional blocks are typically described by</a:t>
            </a:r>
          </a:p>
          <a:p>
            <a:pPr algn="ctr"/>
            <a:r>
              <a:rPr lang="en-US" sz="2200" dirty="0" smtClean="0">
                <a:solidFill>
                  <a:srgbClr val="FF0000"/>
                </a:solidFill>
              </a:rPr>
              <a:t>behavioral languages.</a:t>
            </a:r>
            <a:endParaRPr lang="en-US" sz="2200" dirty="0">
              <a:solidFill>
                <a:srgbClr val="FF0000"/>
              </a:solidFill>
            </a:endParaRPr>
          </a:p>
        </p:txBody>
      </p:sp>
      <p:pic>
        <p:nvPicPr>
          <p:cNvPr id="13" name="Immagine 12" descr="addin_tmp.png"/>
          <p:cNvPicPr>
            <a:picLocks noChangeAspect="1"/>
          </p:cNvPicPr>
          <p:nvPr>
            <p:custDataLst>
              <p:tags r:id="rId1"/>
            </p:custDataLst>
          </p:nvPr>
        </p:nvPicPr>
        <p:blipFill>
          <a:blip r:embed="rId22" cstate="print"/>
          <a:srcRect r="47467"/>
          <a:stretch>
            <a:fillRect/>
          </a:stretch>
        </p:blipFill>
        <p:spPr>
          <a:xfrm>
            <a:off x="4790758" y="820324"/>
            <a:ext cx="4130518" cy="5810441"/>
          </a:xfrm>
          <a:prstGeom prst="rect">
            <a:avLst/>
          </a:prstGeom>
        </p:spPr>
      </p:pic>
      <p:grpSp>
        <p:nvGrpSpPr>
          <p:cNvPr id="56" name="Gruppo 55"/>
          <p:cNvGrpSpPr/>
          <p:nvPr/>
        </p:nvGrpSpPr>
        <p:grpSpPr>
          <a:xfrm>
            <a:off x="608330" y="2306891"/>
            <a:ext cx="2843021" cy="1559664"/>
            <a:chOff x="608330" y="3290572"/>
            <a:chExt cx="2843021" cy="1559664"/>
          </a:xfrm>
        </p:grpSpPr>
        <p:pic>
          <p:nvPicPr>
            <p:cNvPr id="10" name="Picture 2"/>
            <p:cNvPicPr>
              <a:picLocks noChangeAspect="1" noChangeArrowheads="1"/>
            </p:cNvPicPr>
            <p:nvPr/>
          </p:nvPicPr>
          <p:blipFill>
            <a:blip r:embed="rId23" cstate="print"/>
            <a:srcRect l="24993" r="42524" b="71371"/>
            <a:stretch>
              <a:fillRect/>
            </a:stretch>
          </p:blipFill>
          <p:spPr bwMode="auto">
            <a:xfrm>
              <a:off x="868680" y="3482414"/>
              <a:ext cx="2548890" cy="1077521"/>
            </a:xfrm>
            <a:prstGeom prst="rect">
              <a:avLst/>
            </a:prstGeom>
            <a:noFill/>
            <a:ln w="9525">
              <a:noFill/>
              <a:miter lim="800000"/>
              <a:headEnd/>
              <a:tailEnd/>
            </a:ln>
          </p:spPr>
        </p:pic>
        <p:pic>
          <p:nvPicPr>
            <p:cNvPr id="20" name="Immagine 19" descr="addin_tmp.png"/>
            <p:cNvPicPr>
              <a:picLocks noChangeAspect="1"/>
            </p:cNvPicPr>
            <p:nvPr>
              <p:custDataLst>
                <p:tags r:id="rId17"/>
              </p:custDataLst>
            </p:nvPr>
          </p:nvPicPr>
          <p:blipFill>
            <a:blip r:embed="rId24" cstate="print"/>
            <a:stretch>
              <a:fillRect/>
            </a:stretch>
          </p:blipFill>
          <p:spPr>
            <a:xfrm>
              <a:off x="608330" y="3774441"/>
              <a:ext cx="264033" cy="176022"/>
            </a:xfrm>
            <a:prstGeom prst="rect">
              <a:avLst/>
            </a:prstGeom>
          </p:spPr>
        </p:pic>
        <p:pic>
          <p:nvPicPr>
            <p:cNvPr id="23" name="Immagine 22" descr="addin_tmp.png"/>
            <p:cNvPicPr>
              <a:picLocks noChangeAspect="1"/>
            </p:cNvPicPr>
            <p:nvPr>
              <p:custDataLst>
                <p:tags r:id="rId18"/>
              </p:custDataLst>
            </p:nvPr>
          </p:nvPicPr>
          <p:blipFill>
            <a:blip r:embed="rId25" cstate="print"/>
            <a:stretch>
              <a:fillRect/>
            </a:stretch>
          </p:blipFill>
          <p:spPr>
            <a:xfrm>
              <a:off x="3317239" y="3774441"/>
              <a:ext cx="134112" cy="123634"/>
            </a:xfrm>
            <a:prstGeom prst="rect">
              <a:avLst/>
            </a:prstGeom>
          </p:spPr>
        </p:pic>
        <p:pic>
          <p:nvPicPr>
            <p:cNvPr id="27" name="Immagine 26" descr="addin_tmp.png"/>
            <p:cNvPicPr>
              <a:picLocks noChangeAspect="1"/>
            </p:cNvPicPr>
            <p:nvPr>
              <p:custDataLst>
                <p:tags r:id="rId19"/>
              </p:custDataLst>
            </p:nvPr>
          </p:nvPicPr>
          <p:blipFill>
            <a:blip r:embed="rId26" cstate="print"/>
            <a:stretch>
              <a:fillRect/>
            </a:stretch>
          </p:blipFill>
          <p:spPr>
            <a:xfrm>
              <a:off x="2402840" y="4569439"/>
              <a:ext cx="993267" cy="280797"/>
            </a:xfrm>
            <a:prstGeom prst="rect">
              <a:avLst/>
            </a:prstGeom>
          </p:spPr>
        </p:pic>
        <p:pic>
          <p:nvPicPr>
            <p:cNvPr id="28" name="Immagine 27" descr="addin_tmp.png"/>
            <p:cNvPicPr>
              <a:picLocks noChangeAspect="1"/>
            </p:cNvPicPr>
            <p:nvPr>
              <p:custDataLst>
                <p:tags r:id="rId20"/>
              </p:custDataLst>
            </p:nvPr>
          </p:nvPicPr>
          <p:blipFill>
            <a:blip r:embed="rId27" cstate="print"/>
            <a:stretch>
              <a:fillRect/>
            </a:stretch>
          </p:blipFill>
          <p:spPr>
            <a:xfrm>
              <a:off x="2402840" y="3290572"/>
              <a:ext cx="993267" cy="280797"/>
            </a:xfrm>
            <a:prstGeom prst="rect">
              <a:avLst/>
            </a:prstGeom>
          </p:spPr>
        </p:pic>
      </p:grpSp>
      <p:grpSp>
        <p:nvGrpSpPr>
          <p:cNvPr id="55" name="Gruppo 54"/>
          <p:cNvGrpSpPr/>
          <p:nvPr/>
        </p:nvGrpSpPr>
        <p:grpSpPr>
          <a:xfrm>
            <a:off x="800100" y="4789170"/>
            <a:ext cx="2971800" cy="1426337"/>
            <a:chOff x="834390" y="5166360"/>
            <a:chExt cx="2971800" cy="1426337"/>
          </a:xfrm>
        </p:grpSpPr>
        <p:pic>
          <p:nvPicPr>
            <p:cNvPr id="25" name="Immagine 24" descr="addin_tmp.png"/>
            <p:cNvPicPr>
              <a:picLocks noChangeAspect="1"/>
            </p:cNvPicPr>
            <p:nvPr>
              <p:custDataLst>
                <p:tags r:id="rId2"/>
              </p:custDataLst>
            </p:nvPr>
          </p:nvPicPr>
          <p:blipFill>
            <a:blip r:embed="rId27" cstate="print"/>
            <a:stretch>
              <a:fillRect/>
            </a:stretch>
          </p:blipFill>
          <p:spPr>
            <a:xfrm>
              <a:off x="955040" y="5199382"/>
              <a:ext cx="993267" cy="280797"/>
            </a:xfrm>
            <a:prstGeom prst="rect">
              <a:avLst/>
            </a:prstGeom>
          </p:spPr>
        </p:pic>
        <p:pic>
          <p:nvPicPr>
            <p:cNvPr id="29" name="Immagine 28" descr="addin_tmp.png"/>
            <p:cNvPicPr>
              <a:picLocks noChangeAspect="1"/>
            </p:cNvPicPr>
            <p:nvPr>
              <p:custDataLst>
                <p:tags r:id="rId3"/>
              </p:custDataLst>
            </p:nvPr>
          </p:nvPicPr>
          <p:blipFill>
            <a:blip r:embed="rId26" cstate="print"/>
            <a:stretch>
              <a:fillRect/>
            </a:stretch>
          </p:blipFill>
          <p:spPr>
            <a:xfrm>
              <a:off x="2159000" y="5199382"/>
              <a:ext cx="993267" cy="280797"/>
            </a:xfrm>
            <a:prstGeom prst="rect">
              <a:avLst/>
            </a:prstGeom>
          </p:spPr>
        </p:pic>
        <p:pic>
          <p:nvPicPr>
            <p:cNvPr id="30" name="Immagine 29" descr="addin_tmp.png"/>
            <p:cNvPicPr>
              <a:picLocks noChangeAspect="1"/>
            </p:cNvPicPr>
            <p:nvPr>
              <p:custDataLst>
                <p:tags r:id="rId4"/>
              </p:custDataLst>
            </p:nvPr>
          </p:nvPicPr>
          <p:blipFill>
            <a:blip r:embed="rId25" cstate="print"/>
            <a:stretch>
              <a:fillRect/>
            </a:stretch>
          </p:blipFill>
          <p:spPr>
            <a:xfrm>
              <a:off x="3442302" y="5277963"/>
              <a:ext cx="134112" cy="123634"/>
            </a:xfrm>
            <a:prstGeom prst="rect">
              <a:avLst/>
            </a:prstGeom>
          </p:spPr>
        </p:pic>
        <p:cxnSp>
          <p:nvCxnSpPr>
            <p:cNvPr id="32" name="Connettore 1 31"/>
            <p:cNvCxnSpPr/>
            <p:nvPr/>
          </p:nvCxnSpPr>
          <p:spPr>
            <a:xfrm rot="5400000">
              <a:off x="1354455" y="5869305"/>
              <a:ext cx="14058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5400000">
              <a:off x="2566035" y="5869305"/>
              <a:ext cx="14058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a:off x="834390" y="5566410"/>
              <a:ext cx="29718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7" name="Immagine 36" descr="addin_tmp.png"/>
            <p:cNvPicPr>
              <a:picLocks noChangeAspect="1"/>
            </p:cNvPicPr>
            <p:nvPr>
              <p:custDataLst>
                <p:tags r:id="rId5"/>
              </p:custDataLst>
            </p:nvPr>
          </p:nvPicPr>
          <p:blipFill>
            <a:blip r:embed="rId28" cstate="print"/>
            <a:stretch>
              <a:fillRect/>
            </a:stretch>
          </p:blipFill>
          <p:spPr>
            <a:xfrm>
              <a:off x="1391952" y="5656580"/>
              <a:ext cx="119443" cy="178117"/>
            </a:xfrm>
            <a:prstGeom prst="rect">
              <a:avLst/>
            </a:prstGeom>
          </p:spPr>
        </p:pic>
        <p:pic>
          <p:nvPicPr>
            <p:cNvPr id="38" name="Immagine 37" descr="addin_tmp.png"/>
            <p:cNvPicPr>
              <a:picLocks noChangeAspect="1"/>
            </p:cNvPicPr>
            <p:nvPr>
              <p:custDataLst>
                <p:tags r:id="rId6"/>
              </p:custDataLst>
            </p:nvPr>
          </p:nvPicPr>
          <p:blipFill>
            <a:blip r:embed="rId28" cstate="print"/>
            <a:stretch>
              <a:fillRect/>
            </a:stretch>
          </p:blipFill>
          <p:spPr>
            <a:xfrm>
              <a:off x="2595912" y="5656580"/>
              <a:ext cx="119443" cy="178117"/>
            </a:xfrm>
            <a:prstGeom prst="rect">
              <a:avLst/>
            </a:prstGeom>
          </p:spPr>
        </p:pic>
        <p:pic>
          <p:nvPicPr>
            <p:cNvPr id="50" name="Immagine 49" descr="addin_tmp.png"/>
            <p:cNvPicPr>
              <a:picLocks noChangeAspect="1"/>
            </p:cNvPicPr>
            <p:nvPr>
              <p:custDataLst>
                <p:tags r:id="rId7"/>
              </p:custDataLst>
            </p:nvPr>
          </p:nvPicPr>
          <p:blipFill>
            <a:blip r:embed="rId29" cstate="print"/>
            <a:stretch>
              <a:fillRect/>
            </a:stretch>
          </p:blipFill>
          <p:spPr>
            <a:xfrm>
              <a:off x="1403477" y="5925184"/>
              <a:ext cx="96393" cy="176022"/>
            </a:xfrm>
            <a:prstGeom prst="rect">
              <a:avLst/>
            </a:prstGeom>
          </p:spPr>
        </p:pic>
        <p:pic>
          <p:nvPicPr>
            <p:cNvPr id="40" name="Immagine 39" descr="addin_tmp.png"/>
            <p:cNvPicPr>
              <a:picLocks noChangeAspect="1"/>
            </p:cNvPicPr>
            <p:nvPr>
              <p:custDataLst>
                <p:tags r:id="rId8"/>
              </p:custDataLst>
            </p:nvPr>
          </p:nvPicPr>
          <p:blipFill>
            <a:blip r:embed="rId28" cstate="print"/>
            <a:stretch>
              <a:fillRect/>
            </a:stretch>
          </p:blipFill>
          <p:spPr>
            <a:xfrm>
              <a:off x="2595912" y="5925185"/>
              <a:ext cx="119443" cy="178117"/>
            </a:xfrm>
            <a:prstGeom prst="rect">
              <a:avLst/>
            </a:prstGeom>
          </p:spPr>
        </p:pic>
        <p:pic>
          <p:nvPicPr>
            <p:cNvPr id="41" name="Immagine 40" descr="addin_tmp.png"/>
            <p:cNvPicPr>
              <a:picLocks noChangeAspect="1"/>
            </p:cNvPicPr>
            <p:nvPr>
              <p:custDataLst>
                <p:tags r:id="rId9"/>
              </p:custDataLst>
            </p:nvPr>
          </p:nvPicPr>
          <p:blipFill>
            <a:blip r:embed="rId28" cstate="print"/>
            <a:stretch>
              <a:fillRect/>
            </a:stretch>
          </p:blipFill>
          <p:spPr>
            <a:xfrm>
              <a:off x="3449637" y="5656580"/>
              <a:ext cx="119443" cy="178117"/>
            </a:xfrm>
            <a:prstGeom prst="rect">
              <a:avLst/>
            </a:prstGeom>
          </p:spPr>
        </p:pic>
        <p:pic>
          <p:nvPicPr>
            <p:cNvPr id="42" name="Immagine 41" descr="addin_tmp.png"/>
            <p:cNvPicPr>
              <a:picLocks noChangeAspect="1"/>
            </p:cNvPicPr>
            <p:nvPr>
              <p:custDataLst>
                <p:tags r:id="rId10"/>
              </p:custDataLst>
            </p:nvPr>
          </p:nvPicPr>
          <p:blipFill>
            <a:blip r:embed="rId28" cstate="print"/>
            <a:stretch>
              <a:fillRect/>
            </a:stretch>
          </p:blipFill>
          <p:spPr>
            <a:xfrm>
              <a:off x="3449637" y="5925185"/>
              <a:ext cx="119443" cy="178117"/>
            </a:xfrm>
            <a:prstGeom prst="rect">
              <a:avLst/>
            </a:prstGeom>
          </p:spPr>
        </p:pic>
        <p:pic>
          <p:nvPicPr>
            <p:cNvPr id="44" name="Immagine 43" descr="addin_tmp.png"/>
            <p:cNvPicPr>
              <a:picLocks noChangeAspect="1"/>
            </p:cNvPicPr>
            <p:nvPr>
              <p:custDataLst>
                <p:tags r:id="rId11"/>
              </p:custDataLst>
            </p:nvPr>
          </p:nvPicPr>
          <p:blipFill>
            <a:blip r:embed="rId28" cstate="print"/>
            <a:stretch>
              <a:fillRect/>
            </a:stretch>
          </p:blipFill>
          <p:spPr>
            <a:xfrm>
              <a:off x="1391952" y="6148070"/>
              <a:ext cx="119443" cy="178117"/>
            </a:xfrm>
            <a:prstGeom prst="rect">
              <a:avLst/>
            </a:prstGeom>
          </p:spPr>
        </p:pic>
        <p:pic>
          <p:nvPicPr>
            <p:cNvPr id="51" name="Immagine 50" descr="addin_tmp.png"/>
            <p:cNvPicPr>
              <a:picLocks noChangeAspect="1"/>
            </p:cNvPicPr>
            <p:nvPr>
              <p:custDataLst>
                <p:tags r:id="rId12"/>
              </p:custDataLst>
            </p:nvPr>
          </p:nvPicPr>
          <p:blipFill>
            <a:blip r:embed="rId29" cstate="print"/>
            <a:stretch>
              <a:fillRect/>
            </a:stretch>
          </p:blipFill>
          <p:spPr>
            <a:xfrm>
              <a:off x="2607437" y="6148070"/>
              <a:ext cx="96393" cy="176022"/>
            </a:xfrm>
            <a:prstGeom prst="rect">
              <a:avLst/>
            </a:prstGeom>
          </p:spPr>
        </p:pic>
        <p:pic>
          <p:nvPicPr>
            <p:cNvPr id="52" name="Immagine 51" descr="addin_tmp.png"/>
            <p:cNvPicPr>
              <a:picLocks noChangeAspect="1"/>
            </p:cNvPicPr>
            <p:nvPr>
              <p:custDataLst>
                <p:tags r:id="rId13"/>
              </p:custDataLst>
            </p:nvPr>
          </p:nvPicPr>
          <p:blipFill>
            <a:blip r:embed="rId29" cstate="print"/>
            <a:stretch>
              <a:fillRect/>
            </a:stretch>
          </p:blipFill>
          <p:spPr>
            <a:xfrm>
              <a:off x="1403477" y="6416675"/>
              <a:ext cx="96393" cy="176022"/>
            </a:xfrm>
            <a:prstGeom prst="rect">
              <a:avLst/>
            </a:prstGeom>
          </p:spPr>
        </p:pic>
        <p:pic>
          <p:nvPicPr>
            <p:cNvPr id="53" name="Immagine 52" descr="addin_tmp.png"/>
            <p:cNvPicPr>
              <a:picLocks noChangeAspect="1"/>
            </p:cNvPicPr>
            <p:nvPr>
              <p:custDataLst>
                <p:tags r:id="rId14"/>
              </p:custDataLst>
            </p:nvPr>
          </p:nvPicPr>
          <p:blipFill>
            <a:blip r:embed="rId29" cstate="print"/>
            <a:stretch>
              <a:fillRect/>
            </a:stretch>
          </p:blipFill>
          <p:spPr>
            <a:xfrm>
              <a:off x="2607437" y="6416675"/>
              <a:ext cx="96393" cy="176022"/>
            </a:xfrm>
            <a:prstGeom prst="rect">
              <a:avLst/>
            </a:prstGeom>
          </p:spPr>
        </p:pic>
        <p:pic>
          <p:nvPicPr>
            <p:cNvPr id="48" name="Immagine 47" descr="addin_tmp.png"/>
            <p:cNvPicPr>
              <a:picLocks noChangeAspect="1"/>
            </p:cNvPicPr>
            <p:nvPr>
              <p:custDataLst>
                <p:tags r:id="rId15"/>
              </p:custDataLst>
            </p:nvPr>
          </p:nvPicPr>
          <p:blipFill>
            <a:blip r:embed="rId28" cstate="print"/>
            <a:stretch>
              <a:fillRect/>
            </a:stretch>
          </p:blipFill>
          <p:spPr>
            <a:xfrm>
              <a:off x="3449637" y="6148070"/>
              <a:ext cx="119443" cy="178117"/>
            </a:xfrm>
            <a:prstGeom prst="rect">
              <a:avLst/>
            </a:prstGeom>
          </p:spPr>
        </p:pic>
        <p:pic>
          <p:nvPicPr>
            <p:cNvPr id="54" name="Immagine 53" descr="addin_tmp.png"/>
            <p:cNvPicPr>
              <a:picLocks noChangeAspect="1"/>
            </p:cNvPicPr>
            <p:nvPr>
              <p:custDataLst>
                <p:tags r:id="rId16"/>
              </p:custDataLst>
            </p:nvPr>
          </p:nvPicPr>
          <p:blipFill>
            <a:blip r:embed="rId29" cstate="print"/>
            <a:stretch>
              <a:fillRect/>
            </a:stretch>
          </p:blipFill>
          <p:spPr>
            <a:xfrm>
              <a:off x="3461162" y="6416675"/>
              <a:ext cx="96393" cy="176022"/>
            </a:xfrm>
            <a:prstGeom prst="rect">
              <a:avLst/>
            </a:prstGeom>
          </p:spPr>
        </p:pic>
      </p:grpSp>
      <p:sp>
        <p:nvSpPr>
          <p:cNvPr id="60" name="Ovale 59"/>
          <p:cNvSpPr/>
          <p:nvPr/>
        </p:nvSpPr>
        <p:spPr>
          <a:xfrm>
            <a:off x="5306785" y="3339300"/>
            <a:ext cx="1836966" cy="511975"/>
          </a:xfrm>
          <a:prstGeom prst="ellipse">
            <a:avLst/>
          </a:prstGeom>
          <a:solidFill>
            <a:srgbClr val="FFFF00">
              <a:alpha val="3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Connettore 7 61"/>
          <p:cNvCxnSpPr>
            <a:stCxn id="41" idx="3"/>
            <a:endCxn id="42" idx="3"/>
          </p:cNvCxnSpPr>
          <p:nvPr/>
        </p:nvCxnSpPr>
        <p:spPr>
          <a:xfrm>
            <a:off x="3534790" y="5368449"/>
            <a:ext cx="1588" cy="268605"/>
          </a:xfrm>
          <a:prstGeom prst="curvedConnector3">
            <a:avLst>
              <a:gd name="adj1" fmla="val 14395466"/>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ttore 7 61"/>
          <p:cNvCxnSpPr>
            <a:stCxn id="42" idx="3"/>
            <a:endCxn id="48" idx="3"/>
          </p:cNvCxnSpPr>
          <p:nvPr/>
        </p:nvCxnSpPr>
        <p:spPr>
          <a:xfrm>
            <a:off x="3534790" y="5637054"/>
            <a:ext cx="1588" cy="222885"/>
          </a:xfrm>
          <a:prstGeom prst="curvedConnector3">
            <a:avLst>
              <a:gd name="adj1" fmla="val 14395466"/>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ttore 7 61"/>
          <p:cNvCxnSpPr>
            <a:stCxn id="48" idx="3"/>
            <a:endCxn id="54" idx="3"/>
          </p:cNvCxnSpPr>
          <p:nvPr/>
        </p:nvCxnSpPr>
        <p:spPr>
          <a:xfrm flipH="1">
            <a:off x="3523265" y="5859939"/>
            <a:ext cx="11525" cy="267557"/>
          </a:xfrm>
          <a:prstGeom prst="curvedConnector3">
            <a:avLst>
              <a:gd name="adj1" fmla="val -1983514"/>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ttore 7 61"/>
          <p:cNvCxnSpPr>
            <a:stCxn id="54" idx="2"/>
            <a:endCxn id="41" idx="0"/>
          </p:cNvCxnSpPr>
          <p:nvPr/>
        </p:nvCxnSpPr>
        <p:spPr>
          <a:xfrm rot="5400000" flipH="1">
            <a:off x="3007010" y="5747449"/>
            <a:ext cx="936117" cy="1588"/>
          </a:xfrm>
          <a:prstGeom prst="curvedConnector5">
            <a:avLst>
              <a:gd name="adj1" fmla="val -24420"/>
              <a:gd name="adj2" fmla="val 18156234"/>
              <a:gd name="adj3" fmla="val 124420"/>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39" name="Rettangolo 38"/>
          <p:cNvSpPr/>
          <p:nvPr/>
        </p:nvSpPr>
        <p:spPr>
          <a:xfrm>
            <a:off x="158591" y="4159369"/>
            <a:ext cx="4213718" cy="369332"/>
          </a:xfrm>
          <a:prstGeom prst="rect">
            <a:avLst/>
          </a:prstGeom>
        </p:spPr>
        <p:txBody>
          <a:bodyPr wrap="none">
            <a:spAutoFit/>
          </a:bodyPr>
          <a:lstStyle/>
          <a:p>
            <a:r>
              <a:rPr lang="en-US" dirty="0" smtClean="0">
                <a:solidFill>
                  <a:srgbClr val="0000FF"/>
                </a:solidFill>
              </a:rPr>
              <a:t>a two bit counter followed by an AND gate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The flow of ideas</a:t>
            </a:r>
            <a:endParaRPr lang="en-US" sz="3200" dirty="0"/>
          </a:p>
        </p:txBody>
      </p:sp>
      <p:sp>
        <p:nvSpPr>
          <p:cNvPr id="9" name="Rettangolo 8"/>
          <p:cNvSpPr/>
          <p:nvPr/>
        </p:nvSpPr>
        <p:spPr>
          <a:xfrm>
            <a:off x="441143" y="1195040"/>
            <a:ext cx="8337098" cy="3970318"/>
          </a:xfrm>
          <a:prstGeom prst="rect">
            <a:avLst/>
          </a:prstGeom>
        </p:spPr>
        <p:txBody>
          <a:bodyPr wrap="square">
            <a:spAutoFit/>
          </a:bodyPr>
          <a:lstStyle/>
          <a:p>
            <a:r>
              <a:rPr lang="en-US" sz="3200" b="1" i="1" dirty="0" smtClean="0">
                <a:ea typeface="+mj-ea"/>
                <a:cs typeface="+mj-cs"/>
              </a:rPr>
              <a:t>Why </a:t>
            </a:r>
            <a:r>
              <a:rPr lang="en-US" sz="2800" b="1" dirty="0" smtClean="0">
                <a:ea typeface="+mj-ea"/>
                <a:cs typeface="+mj-cs"/>
              </a:rPr>
              <a:t>HST </a:t>
            </a:r>
            <a:r>
              <a:rPr lang="en-US" sz="2800" b="1" dirty="0" smtClean="0">
                <a:ea typeface="+mj-ea"/>
                <a:cs typeface="+mj-cs"/>
                <a:sym typeface="Symbol"/>
              </a:rPr>
              <a:t> </a:t>
            </a:r>
            <a:r>
              <a:rPr lang="en-US" sz="2800" b="1" dirty="0" smtClean="0">
                <a:ea typeface="+mj-ea"/>
                <a:cs typeface="+mj-cs"/>
              </a:rPr>
              <a:t>CS </a:t>
            </a:r>
            <a:r>
              <a:rPr lang="en-US" sz="2800" b="1" dirty="0" smtClean="0">
                <a:ea typeface="+mj-ea"/>
                <a:cs typeface="+mj-cs"/>
                <a:sym typeface="Symbol"/>
              </a:rPr>
              <a:t>?</a:t>
            </a:r>
          </a:p>
          <a:p>
            <a:pPr lvl="1">
              <a:buFont typeface="Arial" pitchFamily="34" charset="0"/>
              <a:buChar char="•"/>
            </a:pPr>
            <a:r>
              <a:rPr lang="en-US" b="1" dirty="0" smtClean="0">
                <a:ea typeface="+mj-ea"/>
                <a:cs typeface="+mj-cs"/>
                <a:sym typeface="Symbol"/>
              </a:rPr>
              <a:t> </a:t>
            </a:r>
            <a:r>
              <a:rPr lang="en-US" sz="2000" b="1" dirty="0" smtClean="0">
                <a:ea typeface="+mj-ea"/>
                <a:cs typeface="+mj-cs"/>
                <a:sym typeface="Symbol"/>
              </a:rPr>
              <a:t>We do not want to use Maxwell’s laws we rather prefer Kirchhoff laws.</a:t>
            </a:r>
          </a:p>
          <a:p>
            <a:pPr lvl="1">
              <a:buFont typeface="Arial" pitchFamily="34" charset="0"/>
              <a:buChar char="•"/>
            </a:pPr>
            <a:endParaRPr lang="en-US" sz="2000" b="1" dirty="0" smtClean="0">
              <a:solidFill>
                <a:srgbClr val="FF0000"/>
              </a:solidFill>
              <a:ea typeface="+mj-ea"/>
              <a:cs typeface="+mj-cs"/>
              <a:sym typeface="Symbol"/>
            </a:endParaRPr>
          </a:p>
          <a:p>
            <a:pPr lvl="1">
              <a:buFont typeface="Arial" pitchFamily="34" charset="0"/>
              <a:buChar char="•"/>
            </a:pPr>
            <a:r>
              <a:rPr lang="en-US" sz="2000" b="1" dirty="0" smtClean="0">
                <a:ea typeface="+mj-ea"/>
                <a:cs typeface="+mj-cs"/>
                <a:sym typeface="Symbol"/>
              </a:rPr>
              <a:t> To use </a:t>
            </a:r>
            <a:r>
              <a:rPr lang="en-US" sz="2000" b="1" dirty="0" smtClean="0">
                <a:sym typeface="Symbol"/>
              </a:rPr>
              <a:t>Kirchhoff laws the quasi-</a:t>
            </a:r>
            <a:r>
              <a:rPr lang="en-US" sz="2000" b="1" dirty="0" err="1" smtClean="0">
                <a:sym typeface="Symbol"/>
              </a:rPr>
              <a:t>stationarity</a:t>
            </a:r>
            <a:r>
              <a:rPr lang="en-US" sz="2000" b="1" dirty="0" smtClean="0">
                <a:sym typeface="Symbol"/>
              </a:rPr>
              <a:t> condition must be satisfied (mind the circuit dimension vs. minimum wavelength!).</a:t>
            </a:r>
          </a:p>
          <a:p>
            <a:pPr lvl="1">
              <a:buFont typeface="Arial" pitchFamily="34" charset="0"/>
              <a:buChar char="•"/>
            </a:pPr>
            <a:endParaRPr lang="en-US" sz="2000" b="1" dirty="0" smtClean="0">
              <a:solidFill>
                <a:srgbClr val="FF0000"/>
              </a:solidFill>
              <a:sym typeface="Symbol"/>
            </a:endParaRPr>
          </a:p>
          <a:p>
            <a:pPr lvl="1">
              <a:buFont typeface="Arial" pitchFamily="34" charset="0"/>
              <a:buChar char="•"/>
            </a:pPr>
            <a:r>
              <a:rPr lang="en-US" sz="2000" b="1" dirty="0" smtClean="0">
                <a:sym typeface="Symbol"/>
              </a:rPr>
              <a:t> We must solve a lot of ODEs (DAEs) … so much that it is practically impossible to solve them.</a:t>
            </a:r>
          </a:p>
          <a:p>
            <a:pPr lvl="1">
              <a:buFont typeface="Arial" pitchFamily="34" charset="0"/>
              <a:buChar char="•"/>
            </a:pPr>
            <a:endParaRPr lang="en-US" sz="2000" b="1" dirty="0" smtClean="0">
              <a:sym typeface="Symbol"/>
            </a:endParaRPr>
          </a:p>
          <a:p>
            <a:pPr lvl="1">
              <a:buFont typeface="Arial" pitchFamily="34" charset="0"/>
              <a:buChar char="•"/>
            </a:pPr>
            <a:r>
              <a:rPr lang="en-US" sz="2000" b="1" dirty="0" smtClean="0">
                <a:solidFill>
                  <a:srgbClr val="FF0000"/>
                </a:solidFill>
                <a:sym typeface="Symbol"/>
              </a:rPr>
              <a:t> Digital/behavioral modeling makes it possible to simulate real life circuits</a:t>
            </a:r>
            <a:endParaRPr lang="en-US" sz="2000" dirty="0" smtClean="0"/>
          </a:p>
          <a:p>
            <a:pPr lvl="1"/>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8" name="Rettangolo 7"/>
          <p:cNvSpPr/>
          <p:nvPr/>
        </p:nvSpPr>
        <p:spPr>
          <a:xfrm>
            <a:off x="73634" y="182563"/>
            <a:ext cx="8999908" cy="1446550"/>
          </a:xfrm>
          <a:prstGeom prst="rect">
            <a:avLst/>
          </a:prstGeom>
        </p:spPr>
        <p:txBody>
          <a:bodyPr wrap="square">
            <a:spAutoFit/>
          </a:bodyPr>
          <a:lstStyle/>
          <a:p>
            <a:pPr algn="just"/>
            <a:r>
              <a:rPr lang="en-US" sz="2200" dirty="0" smtClean="0"/>
              <a:t>Commercial circuit simulators are equipped with mixed analog/digital simulation capabilities but they do not allow an </a:t>
            </a:r>
            <a:r>
              <a:rPr lang="en-US" sz="2200" dirty="0" smtClean="0">
                <a:solidFill>
                  <a:srgbClr val="FF0000"/>
                </a:solidFill>
              </a:rPr>
              <a:t>overall model</a:t>
            </a:r>
            <a:r>
              <a:rPr lang="en-US" sz="2200" dirty="0" smtClean="0"/>
              <a:t> and so doing important simulations that can be performed on analog circuits are not available for mixed signals ones.</a:t>
            </a:r>
            <a:endParaRPr lang="en-US" dirty="0"/>
          </a:p>
        </p:txBody>
      </p:sp>
      <p:sp>
        <p:nvSpPr>
          <p:cNvPr id="5" name="Ovale 4"/>
          <p:cNvSpPr/>
          <p:nvPr/>
        </p:nvSpPr>
        <p:spPr>
          <a:xfrm>
            <a:off x="969825" y="2759385"/>
            <a:ext cx="2743200" cy="2823210"/>
          </a:xfrm>
          <a:prstGeom prst="ellipse">
            <a:avLst/>
          </a:prstGeom>
          <a:solidFill>
            <a:srgbClr val="FFFF00">
              <a:alpha val="3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prstClr val="black"/>
                </a:solidFill>
              </a:rPr>
              <a:t>Analog  (sub)circuit</a:t>
            </a:r>
          </a:p>
        </p:txBody>
      </p:sp>
      <p:sp>
        <p:nvSpPr>
          <p:cNvPr id="6" name="Ovale 5"/>
          <p:cNvSpPr/>
          <p:nvPr/>
        </p:nvSpPr>
        <p:spPr>
          <a:xfrm>
            <a:off x="5407225" y="2866260"/>
            <a:ext cx="2743200" cy="2823210"/>
          </a:xfrm>
          <a:prstGeom prst="ellipse">
            <a:avLst/>
          </a:prstGeom>
          <a:solidFill>
            <a:srgbClr val="92D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dirty="0" smtClean="0">
                <a:solidFill>
                  <a:prstClr val="black"/>
                </a:solidFill>
              </a:rPr>
              <a:t>Digital behavioral (sub)circuit</a:t>
            </a:r>
          </a:p>
        </p:txBody>
      </p:sp>
      <p:sp>
        <p:nvSpPr>
          <p:cNvPr id="10" name="Pentagono 9"/>
          <p:cNvSpPr/>
          <p:nvPr/>
        </p:nvSpPr>
        <p:spPr>
          <a:xfrm>
            <a:off x="3175498" y="2286000"/>
            <a:ext cx="1131570" cy="640080"/>
          </a:xfrm>
          <a:prstGeom prst="homePlate">
            <a:avLst/>
          </a:prstGeom>
          <a:solidFill>
            <a:srgbClr val="00B0F0">
              <a:alpha val="3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A2D</a:t>
            </a:r>
            <a:endParaRPr lang="en-US" sz="2800" dirty="0">
              <a:solidFill>
                <a:schemeClr val="tx1"/>
              </a:solidFill>
            </a:endParaRPr>
          </a:p>
        </p:txBody>
      </p:sp>
      <p:sp>
        <p:nvSpPr>
          <p:cNvPr id="11" name="Pentagono 10"/>
          <p:cNvSpPr/>
          <p:nvPr/>
        </p:nvSpPr>
        <p:spPr>
          <a:xfrm rot="10800000" flipV="1">
            <a:off x="4793498" y="5510900"/>
            <a:ext cx="1131570" cy="640080"/>
          </a:xfrm>
          <a:prstGeom prst="homePlate">
            <a:avLst/>
          </a:prstGeom>
          <a:solidFill>
            <a:srgbClr val="00B0F0">
              <a:alpha val="3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endParaRPr>
          </a:p>
          <a:p>
            <a:pPr algn="ctr"/>
            <a:r>
              <a:rPr lang="en-US" sz="2800" dirty="0" smtClean="0">
                <a:solidFill>
                  <a:schemeClr val="tx1"/>
                </a:solidFill>
              </a:rPr>
              <a:t>D2A</a:t>
            </a:r>
          </a:p>
          <a:p>
            <a:pPr algn="ctr"/>
            <a:endParaRPr lang="en-US" sz="2800" dirty="0">
              <a:solidFill>
                <a:schemeClr val="tx1"/>
              </a:solidFill>
            </a:endParaRPr>
          </a:p>
        </p:txBody>
      </p:sp>
      <p:cxnSp>
        <p:nvCxnSpPr>
          <p:cNvPr id="13" name="Forma 12"/>
          <p:cNvCxnSpPr>
            <a:stCxn id="10" idx="3"/>
            <a:endCxn id="6" idx="0"/>
          </p:cNvCxnSpPr>
          <p:nvPr/>
        </p:nvCxnSpPr>
        <p:spPr>
          <a:xfrm>
            <a:off x="4307068" y="2606040"/>
            <a:ext cx="2471757" cy="26022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Forma 14"/>
          <p:cNvCxnSpPr>
            <a:stCxn id="6" idx="4"/>
            <a:endCxn id="11" idx="1"/>
          </p:cNvCxnSpPr>
          <p:nvPr/>
        </p:nvCxnSpPr>
        <p:spPr>
          <a:xfrm rot="5400000">
            <a:off x="6281212" y="5333327"/>
            <a:ext cx="141470" cy="853757"/>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Forma 16"/>
          <p:cNvCxnSpPr>
            <a:stCxn id="5" idx="0"/>
            <a:endCxn id="10" idx="1"/>
          </p:cNvCxnSpPr>
          <p:nvPr/>
        </p:nvCxnSpPr>
        <p:spPr>
          <a:xfrm rot="5400000" flipH="1" flipV="1">
            <a:off x="2681789" y="2265677"/>
            <a:ext cx="153345" cy="834073"/>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Forma 18"/>
          <p:cNvCxnSpPr>
            <a:stCxn id="11" idx="3"/>
            <a:endCxn id="5" idx="4"/>
          </p:cNvCxnSpPr>
          <p:nvPr/>
        </p:nvCxnSpPr>
        <p:spPr>
          <a:xfrm rot="10800000">
            <a:off x="2341426" y="5582596"/>
            <a:ext cx="2452073" cy="248345"/>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ttangolo arrotondato 13"/>
          <p:cNvSpPr/>
          <p:nvPr/>
        </p:nvSpPr>
        <p:spPr>
          <a:xfrm>
            <a:off x="795647" y="2181224"/>
            <a:ext cx="3730441" cy="405765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tangolo arrotondato 19"/>
          <p:cNvSpPr/>
          <p:nvPr/>
        </p:nvSpPr>
        <p:spPr>
          <a:xfrm>
            <a:off x="4621088" y="2181224"/>
            <a:ext cx="3730441" cy="405765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8" name="Rettangolo 7"/>
          <p:cNvSpPr/>
          <p:nvPr/>
        </p:nvSpPr>
        <p:spPr>
          <a:xfrm>
            <a:off x="73634" y="172649"/>
            <a:ext cx="8999908" cy="1107996"/>
          </a:xfrm>
          <a:prstGeom prst="rect">
            <a:avLst/>
          </a:prstGeom>
        </p:spPr>
        <p:txBody>
          <a:bodyPr wrap="square">
            <a:spAutoFit/>
          </a:bodyPr>
          <a:lstStyle/>
          <a:p>
            <a:pPr algn="ctr"/>
            <a:r>
              <a:rPr lang="en-US" sz="2200" dirty="0" smtClean="0"/>
              <a:t>We want to define </a:t>
            </a:r>
            <a:r>
              <a:rPr lang="en-US" sz="2200" dirty="0" smtClean="0">
                <a:solidFill>
                  <a:srgbClr val="FF0000"/>
                </a:solidFill>
              </a:rPr>
              <a:t>“a better” interface</a:t>
            </a:r>
            <a:r>
              <a:rPr lang="en-US" sz="2200" dirty="0" smtClean="0"/>
              <a:t> between</a:t>
            </a:r>
          </a:p>
          <a:p>
            <a:pPr algn="ctr"/>
            <a:r>
              <a:rPr lang="en-US" sz="2200" dirty="0" smtClean="0"/>
              <a:t>the analog part of the circuit and the digital/behavioral one.</a:t>
            </a:r>
          </a:p>
          <a:p>
            <a:pPr algn="ctr"/>
            <a:r>
              <a:rPr lang="en-US" sz="2200" dirty="0" smtClean="0">
                <a:solidFill>
                  <a:srgbClr val="FF0000"/>
                </a:solidFill>
              </a:rPr>
              <a:t>It is not a software problem … it is a modeling problem.</a:t>
            </a:r>
            <a:endParaRPr lang="en-US" dirty="0">
              <a:solidFill>
                <a:srgbClr val="FF0000"/>
              </a:solidFill>
            </a:endParaRPr>
          </a:p>
        </p:txBody>
      </p:sp>
      <p:sp>
        <p:nvSpPr>
          <p:cNvPr id="16" name="Rettangolo arrotondato 15"/>
          <p:cNvSpPr/>
          <p:nvPr/>
        </p:nvSpPr>
        <p:spPr>
          <a:xfrm>
            <a:off x="657225" y="1519160"/>
            <a:ext cx="7829550" cy="4537710"/>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uppo 13"/>
          <p:cNvGrpSpPr/>
          <p:nvPr/>
        </p:nvGrpSpPr>
        <p:grpSpPr>
          <a:xfrm>
            <a:off x="1219200" y="1736330"/>
            <a:ext cx="6705600" cy="4126230"/>
            <a:chOff x="1219200" y="2286000"/>
            <a:chExt cx="6705600" cy="4126230"/>
          </a:xfrm>
        </p:grpSpPr>
        <p:sp>
          <p:nvSpPr>
            <p:cNvPr id="5" name="Ovale 4"/>
            <p:cNvSpPr/>
            <p:nvPr/>
          </p:nvSpPr>
          <p:spPr>
            <a:xfrm>
              <a:off x="1219200" y="2937510"/>
              <a:ext cx="2743200" cy="2823210"/>
            </a:xfrm>
            <a:prstGeom prst="ellipse">
              <a:avLst/>
            </a:prstGeom>
            <a:solidFill>
              <a:schemeClr val="accent4">
                <a:lumMod val="40000"/>
                <a:lumOff val="6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prstClr val="black"/>
                  </a:solidFill>
                </a:rPr>
                <a:t>Analog  (sub)circuit</a:t>
              </a:r>
            </a:p>
          </p:txBody>
        </p:sp>
        <p:sp>
          <p:nvSpPr>
            <p:cNvPr id="6" name="Ovale 5"/>
            <p:cNvSpPr/>
            <p:nvPr/>
          </p:nvSpPr>
          <p:spPr>
            <a:xfrm>
              <a:off x="5181600" y="2937510"/>
              <a:ext cx="2743200" cy="2823210"/>
            </a:xfrm>
            <a:prstGeom prst="ellipse">
              <a:avLst/>
            </a:prstGeom>
            <a:solidFill>
              <a:schemeClr val="accent4">
                <a:lumMod val="40000"/>
                <a:lumOff val="6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Digital behavioral (sub)circuit</a:t>
              </a:r>
            </a:p>
          </p:txBody>
        </p:sp>
        <p:sp>
          <p:nvSpPr>
            <p:cNvPr id="10" name="Pentagono 9"/>
            <p:cNvSpPr/>
            <p:nvPr/>
          </p:nvSpPr>
          <p:spPr>
            <a:xfrm>
              <a:off x="3424873" y="2286000"/>
              <a:ext cx="1131570" cy="640080"/>
            </a:xfrm>
            <a:prstGeom prst="homePlate">
              <a:avLst/>
            </a:prstGeom>
            <a:solidFill>
              <a:schemeClr val="accent4">
                <a:lumMod val="40000"/>
                <a:lumOff val="6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A2D</a:t>
              </a:r>
            </a:p>
          </p:txBody>
        </p:sp>
        <p:sp>
          <p:nvSpPr>
            <p:cNvPr id="11" name="Pentagono 10"/>
            <p:cNvSpPr/>
            <p:nvPr/>
          </p:nvSpPr>
          <p:spPr>
            <a:xfrm rot="10800000" flipV="1">
              <a:off x="4567873" y="5772150"/>
              <a:ext cx="1131570" cy="640080"/>
            </a:xfrm>
            <a:prstGeom prst="homePlate">
              <a:avLst/>
            </a:prstGeom>
            <a:solidFill>
              <a:schemeClr val="accent4">
                <a:lumMod val="40000"/>
                <a:lumOff val="6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prstClr val="black"/>
                </a:solidFill>
              </a:endParaRPr>
            </a:p>
            <a:p>
              <a:pPr algn="ctr"/>
              <a:r>
                <a:rPr lang="en-US" sz="2400" dirty="0" smtClean="0">
                  <a:solidFill>
                    <a:prstClr val="black"/>
                  </a:solidFill>
                </a:rPr>
                <a:t>D2A</a:t>
              </a:r>
            </a:p>
            <a:p>
              <a:pPr algn="ctr"/>
              <a:endParaRPr lang="en-US" sz="2400" dirty="0" smtClean="0">
                <a:solidFill>
                  <a:prstClr val="black"/>
                </a:solidFill>
              </a:endParaRPr>
            </a:p>
          </p:txBody>
        </p:sp>
        <p:cxnSp>
          <p:nvCxnSpPr>
            <p:cNvPr id="13" name="Forma 12"/>
            <p:cNvCxnSpPr>
              <a:stCxn id="10" idx="3"/>
              <a:endCxn id="6" idx="0"/>
            </p:cNvCxnSpPr>
            <p:nvPr/>
          </p:nvCxnSpPr>
          <p:spPr>
            <a:xfrm>
              <a:off x="4556443" y="2606040"/>
              <a:ext cx="1996757" cy="33147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Forma 14"/>
            <p:cNvCxnSpPr>
              <a:stCxn id="6" idx="4"/>
              <a:endCxn id="11" idx="1"/>
            </p:cNvCxnSpPr>
            <p:nvPr/>
          </p:nvCxnSpPr>
          <p:spPr>
            <a:xfrm rot="5400000">
              <a:off x="5960587" y="5499577"/>
              <a:ext cx="331470" cy="853757"/>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Forma 16"/>
            <p:cNvCxnSpPr>
              <a:stCxn id="5" idx="0"/>
              <a:endCxn id="10" idx="1"/>
            </p:cNvCxnSpPr>
            <p:nvPr/>
          </p:nvCxnSpPr>
          <p:spPr>
            <a:xfrm rot="5400000" flipH="1" flipV="1">
              <a:off x="2842101" y="2354739"/>
              <a:ext cx="331470" cy="834073"/>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Forma 18"/>
            <p:cNvCxnSpPr>
              <a:stCxn id="11" idx="3"/>
              <a:endCxn id="5" idx="4"/>
            </p:cNvCxnSpPr>
            <p:nvPr/>
          </p:nvCxnSpPr>
          <p:spPr>
            <a:xfrm rot="10800000">
              <a:off x="2590801" y="5760720"/>
              <a:ext cx="1977073" cy="33147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The flow of ideas</a:t>
            </a:r>
            <a:endParaRPr lang="en-US" sz="3200" dirty="0"/>
          </a:p>
        </p:txBody>
      </p:sp>
      <p:sp>
        <p:nvSpPr>
          <p:cNvPr id="9" name="Rettangolo 8"/>
          <p:cNvSpPr/>
          <p:nvPr/>
        </p:nvSpPr>
        <p:spPr>
          <a:xfrm>
            <a:off x="441143" y="1195040"/>
            <a:ext cx="8337098" cy="4278094"/>
          </a:xfrm>
          <a:prstGeom prst="rect">
            <a:avLst/>
          </a:prstGeom>
        </p:spPr>
        <p:txBody>
          <a:bodyPr wrap="square">
            <a:spAutoFit/>
          </a:bodyPr>
          <a:lstStyle/>
          <a:p>
            <a:r>
              <a:rPr lang="en-US" sz="3200" b="1" i="1" dirty="0" smtClean="0">
                <a:ea typeface="+mj-ea"/>
                <a:cs typeface="+mj-cs"/>
              </a:rPr>
              <a:t>Why </a:t>
            </a:r>
            <a:r>
              <a:rPr lang="en-US" sz="2800" b="1" dirty="0" smtClean="0">
                <a:ea typeface="+mj-ea"/>
                <a:cs typeface="+mj-cs"/>
              </a:rPr>
              <a:t>HST </a:t>
            </a:r>
            <a:r>
              <a:rPr lang="en-US" sz="2800" b="1" dirty="0" smtClean="0">
                <a:ea typeface="+mj-ea"/>
                <a:cs typeface="+mj-cs"/>
                <a:sym typeface="Symbol"/>
              </a:rPr>
              <a:t> </a:t>
            </a:r>
            <a:r>
              <a:rPr lang="en-US" sz="2800" b="1" dirty="0" smtClean="0">
                <a:ea typeface="+mj-ea"/>
                <a:cs typeface="+mj-cs"/>
              </a:rPr>
              <a:t>CS </a:t>
            </a:r>
            <a:r>
              <a:rPr lang="en-US" sz="2800" b="1" dirty="0" smtClean="0">
                <a:ea typeface="+mj-ea"/>
                <a:cs typeface="+mj-cs"/>
                <a:sym typeface="Symbol"/>
              </a:rPr>
              <a:t>?</a:t>
            </a:r>
          </a:p>
          <a:p>
            <a:pPr lvl="1">
              <a:buFont typeface="Arial" pitchFamily="34" charset="0"/>
              <a:buChar char="•"/>
            </a:pPr>
            <a:r>
              <a:rPr lang="en-US" b="1" dirty="0" smtClean="0">
                <a:ea typeface="+mj-ea"/>
                <a:cs typeface="+mj-cs"/>
                <a:sym typeface="Symbol"/>
              </a:rPr>
              <a:t> </a:t>
            </a:r>
            <a:r>
              <a:rPr lang="en-US" sz="2000" b="1" dirty="0" smtClean="0">
                <a:ea typeface="+mj-ea"/>
                <a:cs typeface="+mj-cs"/>
                <a:sym typeface="Symbol"/>
              </a:rPr>
              <a:t>We do not want to use Maxwell’s laws we rather prefer Kirchhoff laws.</a:t>
            </a:r>
          </a:p>
          <a:p>
            <a:pPr lvl="1">
              <a:buFont typeface="Arial" pitchFamily="34" charset="0"/>
              <a:buChar char="•"/>
            </a:pPr>
            <a:endParaRPr lang="en-US" sz="2000" b="1" dirty="0" smtClean="0">
              <a:solidFill>
                <a:srgbClr val="FF0000"/>
              </a:solidFill>
              <a:ea typeface="+mj-ea"/>
              <a:cs typeface="+mj-cs"/>
              <a:sym typeface="Symbol"/>
            </a:endParaRPr>
          </a:p>
          <a:p>
            <a:pPr lvl="1">
              <a:buFont typeface="Arial" pitchFamily="34" charset="0"/>
              <a:buChar char="•"/>
            </a:pPr>
            <a:r>
              <a:rPr lang="en-US" sz="2000" b="1" dirty="0" smtClean="0">
                <a:ea typeface="+mj-ea"/>
                <a:cs typeface="+mj-cs"/>
                <a:sym typeface="Symbol"/>
              </a:rPr>
              <a:t> To use </a:t>
            </a:r>
            <a:r>
              <a:rPr lang="en-US" sz="2000" b="1" dirty="0" smtClean="0">
                <a:sym typeface="Symbol"/>
              </a:rPr>
              <a:t>Kirchhoff laws the quasi-</a:t>
            </a:r>
            <a:r>
              <a:rPr lang="en-US" sz="2000" b="1" dirty="0" err="1" smtClean="0">
                <a:sym typeface="Symbol"/>
              </a:rPr>
              <a:t>stationarity</a:t>
            </a:r>
            <a:r>
              <a:rPr lang="en-US" sz="2000" b="1" dirty="0" smtClean="0">
                <a:sym typeface="Symbol"/>
              </a:rPr>
              <a:t> condition must be satisfied (mind the circuit dimension vs. minimum wavelength!).</a:t>
            </a:r>
          </a:p>
          <a:p>
            <a:pPr lvl="1">
              <a:buFont typeface="Arial" pitchFamily="34" charset="0"/>
              <a:buChar char="•"/>
            </a:pPr>
            <a:endParaRPr lang="en-US" sz="2000" b="1" dirty="0" smtClean="0">
              <a:solidFill>
                <a:srgbClr val="FF0000"/>
              </a:solidFill>
              <a:sym typeface="Symbol"/>
            </a:endParaRPr>
          </a:p>
          <a:p>
            <a:pPr lvl="1">
              <a:buFont typeface="Arial" pitchFamily="34" charset="0"/>
              <a:buChar char="•"/>
            </a:pPr>
            <a:r>
              <a:rPr lang="en-US" sz="2000" b="1" dirty="0" smtClean="0">
                <a:sym typeface="Symbol"/>
              </a:rPr>
              <a:t> We must solve a lot of ODEs (DAEs) … so much that it is practically impossible to solve them.</a:t>
            </a:r>
          </a:p>
          <a:p>
            <a:pPr lvl="1">
              <a:buFont typeface="Arial" pitchFamily="34" charset="0"/>
              <a:buChar char="•"/>
            </a:pPr>
            <a:endParaRPr lang="en-US" sz="2000" b="1" dirty="0" smtClean="0">
              <a:sym typeface="Symbol"/>
            </a:endParaRPr>
          </a:p>
          <a:p>
            <a:pPr lvl="1">
              <a:buFont typeface="Arial" pitchFamily="34" charset="0"/>
              <a:buChar char="•"/>
            </a:pPr>
            <a:r>
              <a:rPr lang="en-US" sz="2000" b="1" dirty="0" smtClean="0">
                <a:sym typeface="Symbol"/>
              </a:rPr>
              <a:t> Digital/behavioral modeling makes it possible to simulate real life circuits </a:t>
            </a:r>
            <a:r>
              <a:rPr lang="en-US" sz="2000" b="1" dirty="0" smtClean="0">
                <a:solidFill>
                  <a:srgbClr val="FF0000"/>
                </a:solidFill>
                <a:sym typeface="Symbol"/>
              </a:rPr>
              <a:t>… but a “better” simulation environment is needed with respect to the existing (commercial) ones.</a:t>
            </a:r>
            <a:endParaRPr lang="en-US" sz="2000" dirty="0" smtClean="0"/>
          </a:p>
          <a:p>
            <a:pPr lvl="1"/>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cstate="print"/>
          <a:srcRect/>
          <a:stretch>
            <a:fillRect/>
          </a:stretch>
        </p:blipFill>
        <p:spPr bwMode="auto">
          <a:xfrm>
            <a:off x="4383179" y="2991605"/>
            <a:ext cx="4760821" cy="3652645"/>
          </a:xfrm>
          <a:prstGeom prst="rect">
            <a:avLst/>
          </a:prstGeom>
          <a:noFill/>
          <a:ln w="9525">
            <a:noFill/>
            <a:miter lim="800000"/>
            <a:headEnd/>
            <a:tailEnd/>
          </a:ln>
        </p:spPr>
      </p:pic>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pic>
        <p:nvPicPr>
          <p:cNvPr id="57346" name="Picture 2"/>
          <p:cNvPicPr>
            <a:picLocks noChangeAspect="1" noChangeArrowheads="1"/>
          </p:cNvPicPr>
          <p:nvPr/>
        </p:nvPicPr>
        <p:blipFill>
          <a:blip r:embed="rId5" cstate="print"/>
          <a:srcRect/>
          <a:stretch>
            <a:fillRect/>
          </a:stretch>
        </p:blipFill>
        <p:spPr bwMode="auto">
          <a:xfrm>
            <a:off x="319833" y="544681"/>
            <a:ext cx="6228113" cy="2987383"/>
          </a:xfrm>
          <a:prstGeom prst="rect">
            <a:avLst/>
          </a:prstGeom>
          <a:noFill/>
          <a:ln w="9525">
            <a:noFill/>
            <a:miter lim="800000"/>
            <a:headEnd/>
            <a:tailEnd/>
          </a:ln>
        </p:spPr>
      </p:pic>
      <p:sp>
        <p:nvSpPr>
          <p:cNvPr id="13" name="Rettangolo 12"/>
          <p:cNvSpPr/>
          <p:nvPr/>
        </p:nvSpPr>
        <p:spPr>
          <a:xfrm>
            <a:off x="4347950" y="182564"/>
            <a:ext cx="4689165" cy="1046440"/>
          </a:xfrm>
          <a:prstGeom prst="rect">
            <a:avLst/>
          </a:prstGeom>
        </p:spPr>
        <p:txBody>
          <a:bodyPr wrap="square">
            <a:spAutoFit/>
          </a:bodyPr>
          <a:lstStyle/>
          <a:p>
            <a:pPr algn="ctr"/>
            <a:r>
              <a:rPr lang="en-US" sz="2200" dirty="0" smtClean="0"/>
              <a:t>This is a mixed analog/digital circuit …</a:t>
            </a:r>
          </a:p>
          <a:p>
            <a:pPr lvl="0" algn="ctr"/>
            <a:r>
              <a:rPr lang="en-US" sz="2200" b="1" dirty="0" smtClean="0">
                <a:solidFill>
                  <a:srgbClr val="FF0000"/>
                </a:solidFill>
                <a:sym typeface="Symbol" pitchFamily="18" charset="2"/>
              </a:rPr>
              <a:t>… it is an analog/digital oscillator!</a:t>
            </a:r>
          </a:p>
          <a:p>
            <a:pPr algn="ctr"/>
            <a:endParaRPr lang="en-US" dirty="0"/>
          </a:p>
        </p:txBody>
      </p:sp>
      <p:sp>
        <p:nvSpPr>
          <p:cNvPr id="11" name="Rettangolo 10"/>
          <p:cNvSpPr/>
          <p:nvPr/>
        </p:nvSpPr>
        <p:spPr>
          <a:xfrm>
            <a:off x="1588" y="3966686"/>
            <a:ext cx="4572000" cy="2123658"/>
          </a:xfrm>
          <a:prstGeom prst="rect">
            <a:avLst/>
          </a:prstGeom>
        </p:spPr>
        <p:txBody>
          <a:bodyPr>
            <a:spAutoFit/>
          </a:bodyPr>
          <a:lstStyle/>
          <a:p>
            <a:pPr algn="ctr"/>
            <a:r>
              <a:rPr lang="en-US" sz="2200" dirty="0" smtClean="0"/>
              <a:t>I would like to know if this limit cycle is stable or not … can I evaluate its </a:t>
            </a:r>
            <a:r>
              <a:rPr lang="en-US" sz="2200" b="1" dirty="0" smtClean="0">
                <a:solidFill>
                  <a:srgbClr val="FF0000"/>
                </a:solidFill>
              </a:rPr>
              <a:t>Floquet multipliers</a:t>
            </a:r>
            <a:r>
              <a:rPr lang="en-US" sz="2200" dirty="0" smtClean="0"/>
              <a:t>?</a:t>
            </a:r>
          </a:p>
          <a:p>
            <a:pPr algn="ctr"/>
            <a:endParaRPr lang="en-US" sz="2200" dirty="0" smtClean="0"/>
          </a:p>
          <a:p>
            <a:pPr algn="ctr"/>
            <a:r>
              <a:rPr lang="en-US" sz="2200" dirty="0" smtClean="0"/>
              <a:t>With a commercial simulator it is not possible (at now).</a:t>
            </a:r>
            <a:endParaRPr lang="en-US" sz="2200" dirty="0"/>
          </a:p>
        </p:txBody>
      </p:sp>
      <p:pic>
        <p:nvPicPr>
          <p:cNvPr id="15" name="Immagine 14" descr="addin_tmp.png"/>
          <p:cNvPicPr>
            <a:picLocks noChangeAspect="1"/>
          </p:cNvPicPr>
          <p:nvPr>
            <p:custDataLst>
              <p:tags r:id="rId1"/>
            </p:custDataLst>
          </p:nvPr>
        </p:nvPicPr>
        <p:blipFill>
          <a:blip r:embed="rId6" cstate="print"/>
          <a:stretch>
            <a:fillRect/>
          </a:stretch>
        </p:blipFill>
        <p:spPr>
          <a:xfrm>
            <a:off x="3038417" y="644203"/>
            <a:ext cx="284988" cy="165544"/>
          </a:xfrm>
          <a:prstGeom prst="rect">
            <a:avLst/>
          </a:prstGeom>
        </p:spPr>
      </p:pic>
      <p:pic>
        <p:nvPicPr>
          <p:cNvPr id="16" name="Immagine 15" descr="addin_tmp.png"/>
          <p:cNvPicPr>
            <a:picLocks noChangeAspect="1"/>
          </p:cNvPicPr>
          <p:nvPr>
            <p:custDataLst>
              <p:tags r:id="rId2"/>
            </p:custDataLst>
          </p:nvPr>
        </p:nvPicPr>
        <p:blipFill>
          <a:blip r:embed="rId7" cstate="print"/>
          <a:stretch>
            <a:fillRect/>
          </a:stretch>
        </p:blipFill>
        <p:spPr>
          <a:xfrm>
            <a:off x="3042227" y="1185223"/>
            <a:ext cx="291274" cy="165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Hybrid system: from the Wikipedia</a:t>
            </a:r>
            <a:endParaRPr lang="en-US" sz="3200" dirty="0">
              <a:solidFill>
                <a:srgbClr val="FF0000"/>
              </a:solidFill>
            </a:endParaRPr>
          </a:p>
        </p:txBody>
      </p:sp>
      <p:sp>
        <p:nvSpPr>
          <p:cNvPr id="7" name="Rettangolo 6"/>
          <p:cNvSpPr/>
          <p:nvPr/>
        </p:nvSpPr>
        <p:spPr>
          <a:xfrm>
            <a:off x="166255" y="933723"/>
            <a:ext cx="8811490" cy="3477875"/>
          </a:xfrm>
          <a:prstGeom prst="rect">
            <a:avLst/>
          </a:prstGeom>
        </p:spPr>
        <p:txBody>
          <a:bodyPr wrap="square">
            <a:spAutoFit/>
          </a:bodyPr>
          <a:lstStyle/>
          <a:p>
            <a:pPr algn="just"/>
            <a:r>
              <a:rPr lang="en-US" sz="2000" dirty="0" smtClean="0"/>
              <a:t>“A hybrid system is a </a:t>
            </a:r>
            <a:r>
              <a:rPr lang="en-US" sz="2000" b="1" dirty="0" smtClean="0"/>
              <a:t>dynamic system</a:t>
            </a:r>
            <a:r>
              <a:rPr lang="en-US" sz="2000" dirty="0" smtClean="0"/>
              <a:t> that exhibits both continuous and discrete dynamic behavior – a system </a:t>
            </a:r>
            <a:r>
              <a:rPr lang="en-US" sz="2000" b="1" dirty="0" smtClean="0"/>
              <a:t>that can both flow</a:t>
            </a:r>
            <a:r>
              <a:rPr lang="en-US" sz="2000" dirty="0" smtClean="0"/>
              <a:t> (described by a differential equation) </a:t>
            </a:r>
            <a:r>
              <a:rPr lang="en-US" sz="2000" b="1" dirty="0" smtClean="0"/>
              <a:t>and jump</a:t>
            </a:r>
            <a:r>
              <a:rPr lang="en-US" sz="2000" dirty="0" smtClean="0"/>
              <a:t> (described by a difference equation or control graph). Often, the term "hybrid dynamic system" is used …</a:t>
            </a:r>
          </a:p>
          <a:p>
            <a:pPr algn="just"/>
            <a:endParaRPr lang="en-US" sz="2000" dirty="0" smtClean="0"/>
          </a:p>
          <a:p>
            <a:pPr algn="just"/>
            <a:r>
              <a:rPr lang="en-US" sz="2000" dirty="0" smtClean="0"/>
              <a:t>A </a:t>
            </a:r>
            <a:r>
              <a:rPr lang="en-US" sz="2000" b="1" dirty="0" smtClean="0"/>
              <a:t>canonical example</a:t>
            </a:r>
            <a:r>
              <a:rPr lang="en-US" sz="2000" dirty="0" smtClean="0"/>
              <a:t> of a hybrid system is the </a:t>
            </a:r>
            <a:r>
              <a:rPr lang="en-US" sz="2000" b="1" dirty="0" smtClean="0"/>
              <a:t>bouncing ball</a:t>
            </a:r>
            <a:r>
              <a:rPr lang="en-US" sz="2000" dirty="0" smtClean="0"/>
              <a:t>, a physical system with impact. Here, the ball (thought of as a point-mass) is dropped from an initial height and bounces off the ground, dissipating its energy with each bounce. The ball exhibits </a:t>
            </a:r>
            <a:r>
              <a:rPr lang="en-US" sz="2000" b="1" dirty="0" smtClean="0"/>
              <a:t>continuous dynamics between each bounce</a:t>
            </a:r>
            <a:r>
              <a:rPr lang="en-US" sz="2000" dirty="0" smtClean="0"/>
              <a:t>; however, as the ball impacts the ground, its </a:t>
            </a:r>
            <a:r>
              <a:rPr lang="en-US" sz="2000" b="1" dirty="0" smtClean="0"/>
              <a:t>velocity undergoes a discrete change</a:t>
            </a:r>
            <a:r>
              <a:rPr lang="en-US" sz="2000" dirty="0" smtClean="0"/>
              <a:t> modeled after an inelastic collision.</a:t>
            </a:r>
          </a:p>
        </p:txBody>
      </p:sp>
      <p:pic>
        <p:nvPicPr>
          <p:cNvPr id="1026" name="Picture 2" descr="http://dayjobtrader.com/wp-content/uploads/2013/06/Bouncing-Ball.png"/>
          <p:cNvPicPr>
            <a:picLocks noChangeAspect="1" noChangeArrowheads="1"/>
          </p:cNvPicPr>
          <p:nvPr/>
        </p:nvPicPr>
        <p:blipFill>
          <a:blip r:embed="rId2" cstate="print"/>
          <a:srcRect t="7968" b="12604"/>
          <a:stretch>
            <a:fillRect/>
          </a:stretch>
        </p:blipFill>
        <p:spPr bwMode="auto">
          <a:xfrm>
            <a:off x="2381539" y="4202546"/>
            <a:ext cx="4859770" cy="23645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pic>
        <p:nvPicPr>
          <p:cNvPr id="57346" name="Picture 2"/>
          <p:cNvPicPr>
            <a:picLocks noChangeAspect="1" noChangeArrowheads="1"/>
          </p:cNvPicPr>
          <p:nvPr/>
        </p:nvPicPr>
        <p:blipFill>
          <a:blip r:embed="rId5" cstate="print"/>
          <a:srcRect/>
          <a:stretch>
            <a:fillRect/>
          </a:stretch>
        </p:blipFill>
        <p:spPr bwMode="auto">
          <a:xfrm>
            <a:off x="319833" y="509055"/>
            <a:ext cx="6228113" cy="2987383"/>
          </a:xfrm>
          <a:prstGeom prst="rect">
            <a:avLst/>
          </a:prstGeom>
          <a:noFill/>
          <a:ln w="9525">
            <a:noFill/>
            <a:miter lim="800000"/>
            <a:headEnd/>
            <a:tailEnd/>
          </a:ln>
        </p:spPr>
      </p:pic>
      <p:sp>
        <p:nvSpPr>
          <p:cNvPr id="13" name="Rettangolo 12"/>
          <p:cNvSpPr/>
          <p:nvPr/>
        </p:nvSpPr>
        <p:spPr>
          <a:xfrm>
            <a:off x="4846320" y="877709"/>
            <a:ext cx="4297680" cy="430887"/>
          </a:xfrm>
          <a:prstGeom prst="rect">
            <a:avLst/>
          </a:prstGeom>
        </p:spPr>
        <p:txBody>
          <a:bodyPr wrap="square">
            <a:spAutoFit/>
          </a:bodyPr>
          <a:lstStyle/>
          <a:p>
            <a:pPr algn="ctr"/>
            <a:r>
              <a:rPr lang="en-US" sz="2200" dirty="0" smtClean="0"/>
              <a:t>This is a mixed analog/</a:t>
            </a:r>
            <a:r>
              <a:rPr lang="en-US" sz="2200" dirty="0" smtClean="0">
                <a:solidFill>
                  <a:srgbClr val="FF9900"/>
                </a:solidFill>
              </a:rPr>
              <a:t>digital</a:t>
            </a:r>
            <a:r>
              <a:rPr lang="en-US" sz="2200" dirty="0" smtClean="0"/>
              <a:t> circuit.</a:t>
            </a:r>
            <a:endParaRPr lang="en-US" dirty="0"/>
          </a:p>
        </p:txBody>
      </p:sp>
      <p:sp>
        <p:nvSpPr>
          <p:cNvPr id="17" name="Ovale 16"/>
          <p:cNvSpPr/>
          <p:nvPr/>
        </p:nvSpPr>
        <p:spPr>
          <a:xfrm>
            <a:off x="462342" y="182563"/>
            <a:ext cx="4181703" cy="1615045"/>
          </a:xfrm>
          <a:prstGeom prst="ellipse">
            <a:avLst/>
          </a:prstGeom>
          <a:solidFill>
            <a:srgbClr val="FFFF00">
              <a:alpha val="3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Immagine 27" descr="addin_tmp.png"/>
          <p:cNvPicPr>
            <a:picLocks noChangeAspect="1"/>
          </p:cNvPicPr>
          <p:nvPr>
            <p:custDataLst>
              <p:tags r:id="rId1"/>
            </p:custDataLst>
          </p:nvPr>
        </p:nvPicPr>
        <p:blipFill>
          <a:blip r:embed="rId6" cstate="print"/>
          <a:stretch>
            <a:fillRect/>
          </a:stretch>
        </p:blipFill>
        <p:spPr>
          <a:xfrm>
            <a:off x="731419" y="3999795"/>
            <a:ext cx="4943284" cy="1003744"/>
          </a:xfrm>
          <a:prstGeom prst="rect">
            <a:avLst/>
          </a:prstGeom>
        </p:spPr>
      </p:pic>
      <p:sp>
        <p:nvSpPr>
          <p:cNvPr id="25" name="Rettangolo 24"/>
          <p:cNvSpPr/>
          <p:nvPr/>
        </p:nvSpPr>
        <p:spPr>
          <a:xfrm>
            <a:off x="3148146" y="5184355"/>
            <a:ext cx="5888976" cy="769441"/>
          </a:xfrm>
          <a:prstGeom prst="rect">
            <a:avLst/>
          </a:prstGeom>
        </p:spPr>
        <p:txBody>
          <a:bodyPr wrap="square">
            <a:spAutoFit/>
          </a:bodyPr>
          <a:lstStyle/>
          <a:p>
            <a:pPr algn="ctr"/>
            <a:r>
              <a:rPr lang="en-US" sz="2200" dirty="0" smtClean="0"/>
              <a:t>The       (state) variable models the </a:t>
            </a:r>
            <a:r>
              <a:rPr lang="en-US" sz="2200" dirty="0" smtClean="0">
                <a:solidFill>
                  <a:srgbClr val="FF0000"/>
                </a:solidFill>
              </a:rPr>
              <a:t>switch</a:t>
            </a:r>
            <a:r>
              <a:rPr lang="en-US" sz="2200" dirty="0" smtClean="0"/>
              <a:t> and it can be ‘1’ or ‘0’ … it is digital.</a:t>
            </a:r>
            <a:endParaRPr lang="en-US" dirty="0"/>
          </a:p>
        </p:txBody>
      </p:sp>
      <p:sp>
        <p:nvSpPr>
          <p:cNvPr id="27" name="Rettangolo 26"/>
          <p:cNvSpPr/>
          <p:nvPr/>
        </p:nvSpPr>
        <p:spPr>
          <a:xfrm>
            <a:off x="3148146" y="6110639"/>
            <a:ext cx="5888976" cy="430887"/>
          </a:xfrm>
          <a:prstGeom prst="rect">
            <a:avLst/>
          </a:prstGeom>
        </p:spPr>
        <p:txBody>
          <a:bodyPr wrap="square">
            <a:spAutoFit/>
          </a:bodyPr>
          <a:lstStyle/>
          <a:p>
            <a:pPr algn="ctr"/>
            <a:r>
              <a:rPr lang="en-US" sz="2200" dirty="0" smtClean="0"/>
              <a:t>Who decides its digital value?</a:t>
            </a:r>
            <a:endParaRPr lang="en-US" dirty="0"/>
          </a:p>
        </p:txBody>
      </p:sp>
      <p:sp>
        <p:nvSpPr>
          <p:cNvPr id="9" name="Rettangolo 8"/>
          <p:cNvSpPr/>
          <p:nvPr/>
        </p:nvSpPr>
        <p:spPr>
          <a:xfrm>
            <a:off x="4870068" y="182563"/>
            <a:ext cx="3893921" cy="584775"/>
          </a:xfrm>
          <a:prstGeom prst="rect">
            <a:avLst/>
          </a:prstGeom>
        </p:spPr>
        <p:txBody>
          <a:bodyPr wrap="square">
            <a:spAutoFit/>
          </a:bodyPr>
          <a:lstStyle/>
          <a:p>
            <a:pPr algn="ctr"/>
            <a:r>
              <a:rPr lang="en-US" sz="3200" b="1" i="1" dirty="0" smtClean="0">
                <a:solidFill>
                  <a:srgbClr val="FF0000"/>
                </a:solidFill>
              </a:rPr>
              <a:t>Rewind …</a:t>
            </a:r>
            <a:endParaRPr lang="en-US" sz="3200" b="1" i="1" dirty="0">
              <a:solidFill>
                <a:srgbClr val="FF0000"/>
              </a:solidFill>
            </a:endParaRPr>
          </a:p>
        </p:txBody>
      </p:sp>
      <p:pic>
        <p:nvPicPr>
          <p:cNvPr id="10" name="Immagine 9" descr="addin_tmp.png"/>
          <p:cNvPicPr>
            <a:picLocks noChangeAspect="1"/>
          </p:cNvPicPr>
          <p:nvPr>
            <p:custDataLst>
              <p:tags r:id="rId2"/>
            </p:custDataLst>
          </p:nvPr>
        </p:nvPicPr>
        <p:blipFill>
          <a:blip r:embed="rId7" cstate="print"/>
          <a:stretch>
            <a:fillRect/>
          </a:stretch>
        </p:blipFill>
        <p:spPr>
          <a:xfrm>
            <a:off x="4004525" y="1015800"/>
            <a:ext cx="220027" cy="165544"/>
          </a:xfrm>
          <a:prstGeom prst="rect">
            <a:avLst/>
          </a:prstGeom>
        </p:spPr>
      </p:pic>
      <p:pic>
        <p:nvPicPr>
          <p:cNvPr id="11" name="Immagine 10" descr="addin_tmp.png"/>
          <p:cNvPicPr>
            <a:picLocks noChangeAspect="1"/>
          </p:cNvPicPr>
          <p:nvPr>
            <p:custDataLst>
              <p:tags r:id="rId3"/>
            </p:custDataLst>
          </p:nvPr>
        </p:nvPicPr>
        <p:blipFill>
          <a:blip r:embed="rId8" cstate="print"/>
          <a:stretch>
            <a:fillRect/>
          </a:stretch>
        </p:blipFill>
        <p:spPr>
          <a:xfrm>
            <a:off x="4036289" y="5333015"/>
            <a:ext cx="220027" cy="165544"/>
          </a:xfrm>
          <a:prstGeom prst="rect">
            <a:avLst/>
          </a:prstGeom>
        </p:spPr>
      </p:pic>
      <p:sp>
        <p:nvSpPr>
          <p:cNvPr id="12" name="Rettangolo 11"/>
          <p:cNvSpPr/>
          <p:nvPr/>
        </p:nvSpPr>
        <p:spPr>
          <a:xfrm>
            <a:off x="539245" y="3551945"/>
            <a:ext cx="5888976" cy="430887"/>
          </a:xfrm>
          <a:prstGeom prst="rect">
            <a:avLst/>
          </a:prstGeom>
        </p:spPr>
        <p:txBody>
          <a:bodyPr wrap="square">
            <a:spAutoFit/>
          </a:bodyPr>
          <a:lstStyle/>
          <a:p>
            <a:pPr algn="ctr"/>
            <a:r>
              <a:rPr lang="en-US" sz="2200" b="1" dirty="0" smtClean="0">
                <a:solidFill>
                  <a:srgbClr val="FF0000"/>
                </a:solidFill>
              </a:rPr>
              <a:t>State equations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pic>
        <p:nvPicPr>
          <p:cNvPr id="57346" name="Picture 2"/>
          <p:cNvPicPr>
            <a:picLocks noChangeAspect="1" noChangeArrowheads="1"/>
          </p:cNvPicPr>
          <p:nvPr/>
        </p:nvPicPr>
        <p:blipFill>
          <a:blip r:embed="rId4" cstate="print"/>
          <a:srcRect/>
          <a:stretch>
            <a:fillRect/>
          </a:stretch>
        </p:blipFill>
        <p:spPr bwMode="auto">
          <a:xfrm>
            <a:off x="190006" y="653045"/>
            <a:ext cx="5142016" cy="2466424"/>
          </a:xfrm>
          <a:prstGeom prst="rect">
            <a:avLst/>
          </a:prstGeom>
          <a:noFill/>
          <a:ln w="9525">
            <a:noFill/>
            <a:miter lim="800000"/>
            <a:headEnd/>
            <a:tailEnd/>
          </a:ln>
        </p:spPr>
      </p:pic>
      <p:pic>
        <p:nvPicPr>
          <p:cNvPr id="20" name="Immagine 19" descr="addin_tmp.png"/>
          <p:cNvPicPr>
            <a:picLocks noChangeAspect="1"/>
          </p:cNvPicPr>
          <p:nvPr>
            <p:custDataLst>
              <p:tags r:id="rId1"/>
            </p:custDataLst>
          </p:nvPr>
        </p:nvPicPr>
        <p:blipFill>
          <a:blip r:embed="rId5" cstate="print"/>
          <a:stretch>
            <a:fillRect/>
          </a:stretch>
        </p:blipFill>
        <p:spPr>
          <a:xfrm>
            <a:off x="173276" y="4335771"/>
            <a:ext cx="4943284" cy="1230058"/>
          </a:xfrm>
          <a:prstGeom prst="rect">
            <a:avLst/>
          </a:prstGeom>
        </p:spPr>
      </p:pic>
      <p:sp>
        <p:nvSpPr>
          <p:cNvPr id="10" name="CasellaDiTesto 9"/>
          <p:cNvSpPr txBox="1"/>
          <p:nvPr/>
        </p:nvSpPr>
        <p:spPr>
          <a:xfrm>
            <a:off x="237861" y="248844"/>
            <a:ext cx="3930555" cy="523220"/>
          </a:xfrm>
          <a:prstGeom prst="rect">
            <a:avLst/>
          </a:prstGeom>
          <a:solidFill>
            <a:schemeClr val="tx2">
              <a:lumMod val="20000"/>
              <a:lumOff val="80000"/>
              <a:alpha val="50000"/>
            </a:schemeClr>
          </a:solidFill>
          <a:ln>
            <a:solidFill>
              <a:schemeClr val="accent1"/>
            </a:solidFill>
          </a:ln>
        </p:spPr>
        <p:txBody>
          <a:bodyPr wrap="square" rtlCol="0">
            <a:spAutoFit/>
          </a:bodyPr>
          <a:lstStyle/>
          <a:p>
            <a:pPr algn="ctr"/>
            <a:r>
              <a:rPr lang="en-US" sz="2800" dirty="0" smtClean="0">
                <a:solidFill>
                  <a:srgbClr val="0000FF"/>
                </a:solidFill>
              </a:rPr>
              <a:t>Logical/decisional process</a:t>
            </a:r>
            <a:endParaRPr lang="en-US" sz="2800" dirty="0">
              <a:solidFill>
                <a:srgbClr val="0000FF"/>
              </a:solidFill>
            </a:endParaRPr>
          </a:p>
        </p:txBody>
      </p:sp>
      <p:sp>
        <p:nvSpPr>
          <p:cNvPr id="11" name="CasellaDiTesto 10"/>
          <p:cNvSpPr txBox="1"/>
          <p:nvPr/>
        </p:nvSpPr>
        <p:spPr>
          <a:xfrm>
            <a:off x="2228795" y="2941355"/>
            <a:ext cx="2841470" cy="954107"/>
          </a:xfrm>
          <a:prstGeom prst="rect">
            <a:avLst/>
          </a:prstGeom>
          <a:solidFill>
            <a:schemeClr val="accent1">
              <a:lumMod val="20000"/>
              <a:lumOff val="80000"/>
              <a:alpha val="50000"/>
            </a:schemeClr>
          </a:solidFill>
          <a:ln>
            <a:solidFill>
              <a:schemeClr val="accent1"/>
            </a:solidFill>
          </a:ln>
        </p:spPr>
        <p:txBody>
          <a:bodyPr wrap="square" rtlCol="0">
            <a:spAutoFit/>
          </a:bodyPr>
          <a:lstStyle/>
          <a:p>
            <a:pPr algn="ctr"/>
            <a:r>
              <a:rPr lang="en-US" sz="2800" dirty="0" smtClean="0">
                <a:solidFill>
                  <a:srgbClr val="0000FF"/>
                </a:solidFill>
              </a:rPr>
              <a:t>Continuous time evolution process</a:t>
            </a:r>
            <a:endParaRPr lang="en-US" sz="2800" dirty="0">
              <a:solidFill>
                <a:srgbClr val="0000FF"/>
              </a:solidFill>
            </a:endParaRPr>
          </a:p>
        </p:txBody>
      </p:sp>
      <p:sp>
        <p:nvSpPr>
          <p:cNvPr id="15" name="Rettangolo 14"/>
          <p:cNvSpPr/>
          <p:nvPr/>
        </p:nvSpPr>
        <p:spPr>
          <a:xfrm>
            <a:off x="1959429" y="5314647"/>
            <a:ext cx="6816436" cy="1107996"/>
          </a:xfrm>
          <a:prstGeom prst="rect">
            <a:avLst/>
          </a:prstGeom>
        </p:spPr>
        <p:txBody>
          <a:bodyPr wrap="square">
            <a:spAutoFit/>
          </a:bodyPr>
          <a:lstStyle/>
          <a:p>
            <a:r>
              <a:rPr lang="en-US" sz="2200" dirty="0" smtClean="0"/>
              <a:t>The decisional process changes the value (</a:t>
            </a:r>
            <a:r>
              <a:rPr lang="en-US" sz="2200" dirty="0" smtClean="0">
                <a:solidFill>
                  <a:srgbClr val="00B050"/>
                </a:solidFill>
              </a:rPr>
              <a:t>impact</a:t>
            </a:r>
            <a:r>
              <a:rPr lang="en-US" sz="2200" dirty="0" smtClean="0"/>
              <a:t>) of    (</a:t>
            </a:r>
            <a:r>
              <a:rPr lang="en-US" sz="2200" dirty="0" smtClean="0">
                <a:solidFill>
                  <a:srgbClr val="FF0000"/>
                </a:solidFill>
              </a:rPr>
              <a:t>digital state</a:t>
            </a:r>
            <a:r>
              <a:rPr lang="en-US" sz="2200" dirty="0" smtClean="0"/>
              <a:t>) according to a reset function and a </a:t>
            </a:r>
            <a:r>
              <a:rPr lang="en-US" sz="2200" dirty="0" smtClean="0">
                <a:solidFill>
                  <a:srgbClr val="00B050"/>
                </a:solidFill>
              </a:rPr>
              <a:t>switching</a:t>
            </a:r>
            <a:r>
              <a:rPr lang="en-US" sz="2200" dirty="0" smtClean="0"/>
              <a:t> is observed in the analog vector field.</a:t>
            </a:r>
            <a:endParaRPr lang="en-US" dirty="0"/>
          </a:p>
        </p:txBody>
      </p:sp>
      <p:sp>
        <p:nvSpPr>
          <p:cNvPr id="16" name="Rettangolo 15"/>
          <p:cNvSpPr/>
          <p:nvPr/>
        </p:nvSpPr>
        <p:spPr>
          <a:xfrm>
            <a:off x="5017770" y="245969"/>
            <a:ext cx="3959975" cy="2062103"/>
          </a:xfrm>
          <a:prstGeom prst="rect">
            <a:avLst/>
          </a:prstGeom>
        </p:spPr>
        <p:txBody>
          <a:bodyPr wrap="square">
            <a:spAutoFit/>
          </a:bodyPr>
          <a:lstStyle/>
          <a:p>
            <a:pPr lvl="0" algn="just"/>
            <a:r>
              <a:rPr lang="en-US" sz="2000" dirty="0" smtClean="0">
                <a:solidFill>
                  <a:prstClr val="black"/>
                </a:solidFill>
                <a:sym typeface="Symbol" pitchFamily="18" charset="2"/>
              </a:rPr>
              <a:t>“Hybrid systems are made up of dynamical </a:t>
            </a:r>
            <a:r>
              <a:rPr lang="en-US" sz="2000" dirty="0" smtClean="0">
                <a:solidFill>
                  <a:srgbClr val="0000FF"/>
                </a:solidFill>
                <a:sym typeface="Symbol" pitchFamily="18" charset="2"/>
              </a:rPr>
              <a:t>continuous/discrete time evolution processes</a:t>
            </a:r>
            <a:r>
              <a:rPr lang="en-US" sz="2000" dirty="0" smtClean="0">
                <a:solidFill>
                  <a:prstClr val="black"/>
                </a:solidFill>
                <a:sym typeface="Symbol" pitchFamily="18" charset="2"/>
              </a:rPr>
              <a:t> interacting with </a:t>
            </a:r>
            <a:r>
              <a:rPr lang="en-US" sz="2000" dirty="0" smtClean="0">
                <a:solidFill>
                  <a:srgbClr val="0000FF"/>
                </a:solidFill>
                <a:sym typeface="Symbol" pitchFamily="18" charset="2"/>
              </a:rPr>
              <a:t>logical/decisional processes</a:t>
            </a:r>
            <a:r>
              <a:rPr lang="en-US" sz="2000" dirty="0" smtClean="0">
                <a:solidFill>
                  <a:prstClr val="black"/>
                </a:solidFill>
                <a:sym typeface="Symbol" pitchFamily="18" charset="2"/>
              </a:rPr>
              <a:t>”</a:t>
            </a:r>
          </a:p>
          <a:p>
            <a:pPr lvl="0" algn="just"/>
            <a:r>
              <a:rPr lang="en-US" sz="1200" i="1" dirty="0" smtClean="0">
                <a:solidFill>
                  <a:prstClr val="black"/>
                </a:solidFill>
                <a:sym typeface="Symbol" pitchFamily="18" charset="2"/>
              </a:rPr>
              <a:t>Peters, K., &amp; </a:t>
            </a:r>
            <a:r>
              <a:rPr lang="en-US" sz="1200" i="1" dirty="0" err="1" smtClean="0">
                <a:solidFill>
                  <a:prstClr val="black"/>
                </a:solidFill>
                <a:sym typeface="Symbol" pitchFamily="18" charset="2"/>
              </a:rPr>
              <a:t>Parlitz</a:t>
            </a:r>
            <a:r>
              <a:rPr lang="en-US" sz="1200" i="1" dirty="0" smtClean="0">
                <a:solidFill>
                  <a:prstClr val="black"/>
                </a:solidFill>
                <a:sym typeface="Symbol" pitchFamily="18" charset="2"/>
              </a:rPr>
              <a:t>, U. (2003). Hybrid systems forming strange billiards. International Journal of Bifurcation and Chaos in Applied Sciences and Engineering, 13(9), 2575– 2588.</a:t>
            </a:r>
            <a:endParaRPr lang="en-US" sz="1200" i="1" dirty="0">
              <a:solidFill>
                <a:prstClr val="black"/>
              </a:solidFill>
              <a:sym typeface="Symbol" pitchFamily="18" charset="2"/>
            </a:endParaRPr>
          </a:p>
        </p:txBody>
      </p:sp>
      <p:pic>
        <p:nvPicPr>
          <p:cNvPr id="19" name="Immagine 18" descr="addin_tmp.png"/>
          <p:cNvPicPr>
            <a:picLocks noChangeAspect="1"/>
          </p:cNvPicPr>
          <p:nvPr>
            <p:custDataLst>
              <p:tags r:id="rId2"/>
            </p:custDataLst>
          </p:nvPr>
        </p:nvPicPr>
        <p:blipFill>
          <a:blip r:embed="rId6" cstate="print"/>
          <a:stretch>
            <a:fillRect/>
          </a:stretch>
        </p:blipFill>
        <p:spPr>
          <a:xfrm>
            <a:off x="8097649" y="5473205"/>
            <a:ext cx="220027" cy="165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a:xfrm>
            <a:off x="564543" y="6630705"/>
            <a:ext cx="8014914" cy="215444"/>
          </a:xfrm>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r>
              <a:rPr lang="en-US" sz="3200" dirty="0" smtClean="0">
                <a:solidFill>
                  <a:srgbClr val="FF0000"/>
                </a:solidFill>
              </a:rPr>
              <a:t>Hybrid systems </a:t>
            </a:r>
            <a:r>
              <a:rPr lang="en-US" sz="2000" dirty="0" smtClean="0">
                <a:solidFill>
                  <a:srgbClr val="FF0000"/>
                </a:solidFill>
              </a:rPr>
              <a:t>(state and vector field point of view) </a:t>
            </a:r>
            <a:endParaRPr lang="en-US" sz="2000" dirty="0"/>
          </a:p>
        </p:txBody>
      </p:sp>
      <p:sp>
        <p:nvSpPr>
          <p:cNvPr id="13" name="Text Box 3"/>
          <p:cNvSpPr txBox="1">
            <a:spLocks noChangeArrowheads="1"/>
          </p:cNvSpPr>
          <p:nvPr/>
        </p:nvSpPr>
        <p:spPr bwMode="auto">
          <a:xfrm>
            <a:off x="119043" y="950027"/>
            <a:ext cx="8905914" cy="707886"/>
          </a:xfrm>
          <a:prstGeom prst="rect">
            <a:avLst/>
          </a:prstGeom>
          <a:noFill/>
          <a:ln w="38100">
            <a:noFill/>
            <a:miter lim="800000"/>
            <a:headEnd/>
            <a:tailEnd/>
          </a:ln>
          <a:effectLst/>
        </p:spPr>
        <p:txBody>
          <a:bodyPr wrap="square" lIns="0" rIns="0">
            <a:spAutoFit/>
          </a:bodyPr>
          <a:lstStyle/>
          <a:p>
            <a:pPr algn="ctr"/>
            <a:r>
              <a:rPr lang="en-US" sz="2000" dirty="0" smtClean="0">
                <a:sym typeface="Symbol" pitchFamily="18" charset="2"/>
              </a:rPr>
              <a:t>“Hybrid systems are made up of dynamical time continuous/discrete evolution processes interacting with logical/decisional processes”</a:t>
            </a:r>
            <a:endParaRPr lang="en-US" sz="2000" dirty="0">
              <a:sym typeface="Symbol" pitchFamily="18" charset="2"/>
            </a:endParaRPr>
          </a:p>
        </p:txBody>
      </p:sp>
      <p:sp>
        <p:nvSpPr>
          <p:cNvPr id="14" name="Text Box 4"/>
          <p:cNvSpPr txBox="1">
            <a:spLocks noChangeArrowheads="1"/>
          </p:cNvSpPr>
          <p:nvPr/>
        </p:nvSpPr>
        <p:spPr bwMode="auto">
          <a:xfrm>
            <a:off x="4500560" y="2106362"/>
            <a:ext cx="4440240" cy="1107996"/>
          </a:xfrm>
          <a:prstGeom prst="rect">
            <a:avLst/>
          </a:prstGeom>
          <a:noFill/>
          <a:ln w="38100">
            <a:noFill/>
            <a:miter lim="800000"/>
            <a:headEnd/>
            <a:tailEnd/>
          </a:ln>
          <a:effectLst/>
        </p:spPr>
        <p:txBody>
          <a:bodyPr wrap="square" lIns="180000" rIns="0">
            <a:spAutoFit/>
          </a:bodyPr>
          <a:lstStyle/>
          <a:p>
            <a:pPr algn="ctr">
              <a:buFont typeface="Wingdings" pitchFamily="2" charset="2"/>
              <a:buNone/>
            </a:pPr>
            <a:r>
              <a:rPr lang="en-US" sz="2200" dirty="0" smtClean="0">
                <a:solidFill>
                  <a:srgbClr val="FF0000"/>
                </a:solidFill>
                <a:latin typeface="+mj-lt"/>
                <a:sym typeface="Symbol" pitchFamily="18" charset="2"/>
              </a:rPr>
              <a:t>Impact dynamical systems</a:t>
            </a:r>
          </a:p>
          <a:p>
            <a:pPr algn="ctr">
              <a:buFont typeface="Wingdings" pitchFamily="2" charset="2"/>
              <a:buNone/>
            </a:pPr>
            <a:r>
              <a:rPr lang="en-US" sz="2200" dirty="0" smtClean="0">
                <a:sym typeface="Symbol" pitchFamily="18" charset="2"/>
              </a:rPr>
              <a:t>The </a:t>
            </a:r>
            <a:r>
              <a:rPr lang="en-US" sz="2200" b="1" dirty="0" smtClean="0">
                <a:solidFill>
                  <a:srgbClr val="00B050"/>
                </a:solidFill>
                <a:sym typeface="Symbol" pitchFamily="18" charset="2"/>
              </a:rPr>
              <a:t>state</a:t>
            </a:r>
            <a:r>
              <a:rPr lang="en-US" sz="2200" dirty="0" smtClean="0">
                <a:sym typeface="Symbol" pitchFamily="18" charset="2"/>
              </a:rPr>
              <a:t> of the system exhibits time domain  </a:t>
            </a:r>
            <a:r>
              <a:rPr lang="en-US" sz="2200" b="1" dirty="0" smtClean="0">
                <a:solidFill>
                  <a:srgbClr val="00B050"/>
                </a:solidFill>
                <a:sym typeface="Symbol" pitchFamily="18" charset="2"/>
              </a:rPr>
              <a:t>discontinuities</a:t>
            </a:r>
            <a:endParaRPr lang="en-US" sz="2200" dirty="0">
              <a:sym typeface="Symbol" pitchFamily="18" charset="2"/>
            </a:endParaRPr>
          </a:p>
        </p:txBody>
      </p:sp>
      <p:sp>
        <p:nvSpPr>
          <p:cNvPr id="15" name="Text Box 5"/>
          <p:cNvSpPr txBox="1">
            <a:spLocks noChangeArrowheads="1"/>
          </p:cNvSpPr>
          <p:nvPr/>
        </p:nvSpPr>
        <p:spPr bwMode="auto">
          <a:xfrm>
            <a:off x="203199" y="2106362"/>
            <a:ext cx="4094162" cy="1107996"/>
          </a:xfrm>
          <a:prstGeom prst="rect">
            <a:avLst/>
          </a:prstGeom>
          <a:noFill/>
          <a:ln w="38100">
            <a:noFill/>
            <a:miter lim="800000"/>
            <a:headEnd/>
            <a:tailEnd/>
          </a:ln>
          <a:effectLst/>
        </p:spPr>
        <p:txBody>
          <a:bodyPr wrap="square" lIns="180000" rIns="0">
            <a:spAutoFit/>
          </a:bodyPr>
          <a:lstStyle/>
          <a:p>
            <a:pPr algn="ctr"/>
            <a:r>
              <a:rPr lang="en-US" sz="2200" dirty="0" smtClean="0">
                <a:solidFill>
                  <a:srgbClr val="FF0000"/>
                </a:solidFill>
                <a:latin typeface="+mj-lt"/>
                <a:sym typeface="Symbol" pitchFamily="18" charset="2"/>
              </a:rPr>
              <a:t>Switching dynamical systems</a:t>
            </a:r>
            <a:endParaRPr lang="en-US" sz="2200" dirty="0" smtClean="0">
              <a:sym typeface="Symbol" pitchFamily="18" charset="2"/>
            </a:endParaRPr>
          </a:p>
          <a:p>
            <a:pPr algn="ctr"/>
            <a:r>
              <a:rPr lang="en-US" sz="2200" dirty="0" smtClean="0">
                <a:sym typeface="Symbol" pitchFamily="18" charset="2"/>
              </a:rPr>
              <a:t>Discontinuous vector field but </a:t>
            </a:r>
            <a:r>
              <a:rPr lang="en-US" sz="2200" b="1" dirty="0" smtClean="0">
                <a:solidFill>
                  <a:srgbClr val="00B050"/>
                </a:solidFill>
                <a:sym typeface="Symbol" pitchFamily="18" charset="2"/>
              </a:rPr>
              <a:t>continuous state</a:t>
            </a:r>
            <a:endParaRPr lang="en-US" sz="2200" dirty="0" smtClean="0">
              <a:sym typeface="Symbol" pitchFamily="18" charset="2"/>
            </a:endParaRPr>
          </a:p>
        </p:txBody>
      </p:sp>
      <p:cxnSp>
        <p:nvCxnSpPr>
          <p:cNvPr id="16" name="Connettore 1 15"/>
          <p:cNvCxnSpPr/>
          <p:nvPr/>
        </p:nvCxnSpPr>
        <p:spPr>
          <a:xfrm rot="5400000">
            <a:off x="2500298" y="4429132"/>
            <a:ext cx="4143404"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
          <p:cNvPicPr>
            <a:picLocks noChangeAspect="1" noChangeArrowheads="1"/>
          </p:cNvPicPr>
          <p:nvPr/>
        </p:nvPicPr>
        <p:blipFill>
          <a:blip r:embed="rId2" cstate="print"/>
          <a:srcRect/>
          <a:stretch>
            <a:fillRect/>
          </a:stretch>
        </p:blipFill>
        <p:spPr bwMode="auto">
          <a:xfrm>
            <a:off x="214282" y="3392246"/>
            <a:ext cx="4086225" cy="232410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4929190" y="3463684"/>
            <a:ext cx="382905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pic>
        <p:nvPicPr>
          <p:cNvPr id="57346" name="Picture 2"/>
          <p:cNvPicPr>
            <a:picLocks noChangeAspect="1" noChangeArrowheads="1"/>
          </p:cNvPicPr>
          <p:nvPr/>
        </p:nvPicPr>
        <p:blipFill>
          <a:blip r:embed="rId10" cstate="print"/>
          <a:srcRect/>
          <a:stretch>
            <a:fillRect/>
          </a:stretch>
        </p:blipFill>
        <p:spPr bwMode="auto">
          <a:xfrm>
            <a:off x="0" y="641274"/>
            <a:ext cx="4522839" cy="2169429"/>
          </a:xfrm>
          <a:prstGeom prst="rect">
            <a:avLst/>
          </a:prstGeom>
          <a:noFill/>
          <a:ln w="9525">
            <a:noFill/>
            <a:miter lim="800000"/>
            <a:headEnd/>
            <a:tailEnd/>
          </a:ln>
        </p:spPr>
      </p:pic>
      <p:pic>
        <p:nvPicPr>
          <p:cNvPr id="14" name="Immagine 13" descr="addin_tmp.png"/>
          <p:cNvPicPr>
            <a:picLocks noChangeAspect="1"/>
          </p:cNvPicPr>
          <p:nvPr>
            <p:custDataLst>
              <p:tags r:id="rId1"/>
            </p:custDataLst>
          </p:nvPr>
        </p:nvPicPr>
        <p:blipFill>
          <a:blip r:embed="rId11" cstate="print"/>
          <a:stretch>
            <a:fillRect/>
          </a:stretch>
        </p:blipFill>
        <p:spPr>
          <a:xfrm>
            <a:off x="0" y="3155084"/>
            <a:ext cx="4493895" cy="1725930"/>
          </a:xfrm>
          <a:prstGeom prst="rect">
            <a:avLst/>
          </a:prstGeom>
        </p:spPr>
      </p:pic>
      <p:sp>
        <p:nvSpPr>
          <p:cNvPr id="16" name="Rettangolo 15"/>
          <p:cNvSpPr/>
          <p:nvPr/>
        </p:nvSpPr>
        <p:spPr>
          <a:xfrm>
            <a:off x="5011528" y="3008046"/>
            <a:ext cx="3669475" cy="646331"/>
          </a:xfrm>
          <a:prstGeom prst="rect">
            <a:avLst/>
          </a:prstGeom>
        </p:spPr>
        <p:txBody>
          <a:bodyPr wrap="square">
            <a:spAutoFit/>
          </a:bodyPr>
          <a:lstStyle/>
          <a:p>
            <a:pPr lvl="0" algn="ctr"/>
            <a:r>
              <a:rPr lang="en-US" dirty="0" smtClean="0">
                <a:solidFill>
                  <a:srgbClr val="FF0000"/>
                </a:solidFill>
                <a:sym typeface="Symbol" pitchFamily="18" charset="2"/>
              </a:rPr>
              <a:t>The model is not complete since the two bit counter has a digital state … </a:t>
            </a:r>
            <a:endParaRPr lang="en-US" dirty="0">
              <a:solidFill>
                <a:srgbClr val="FF0000"/>
              </a:solidFill>
              <a:sym typeface="Symbol" pitchFamily="18" charset="2"/>
            </a:endParaRPr>
          </a:p>
        </p:txBody>
      </p:sp>
      <p:pic>
        <p:nvPicPr>
          <p:cNvPr id="23" name="Immagine 22" descr="addin_tmp.png"/>
          <p:cNvPicPr>
            <a:picLocks noChangeAspect="1"/>
          </p:cNvPicPr>
          <p:nvPr>
            <p:custDataLst>
              <p:tags r:id="rId2"/>
            </p:custDataLst>
          </p:nvPr>
        </p:nvPicPr>
        <p:blipFill>
          <a:blip r:embed="rId12" cstate="print"/>
          <a:stretch>
            <a:fillRect/>
          </a:stretch>
        </p:blipFill>
        <p:spPr>
          <a:xfrm>
            <a:off x="4815725" y="4380745"/>
            <a:ext cx="4123944" cy="1531810"/>
          </a:xfrm>
          <a:prstGeom prst="rect">
            <a:avLst/>
          </a:prstGeom>
        </p:spPr>
      </p:pic>
      <p:pic>
        <p:nvPicPr>
          <p:cNvPr id="18" name="Immagine 17" descr="addin_tmp.png"/>
          <p:cNvPicPr>
            <a:picLocks noChangeAspect="1"/>
          </p:cNvPicPr>
          <p:nvPr>
            <p:custDataLst>
              <p:tags r:id="rId3"/>
            </p:custDataLst>
          </p:nvPr>
        </p:nvPicPr>
        <p:blipFill>
          <a:blip r:embed="rId13" cstate="print"/>
          <a:stretch>
            <a:fillRect/>
          </a:stretch>
        </p:blipFill>
        <p:spPr>
          <a:xfrm>
            <a:off x="4942505" y="2008831"/>
            <a:ext cx="3841051" cy="725043"/>
          </a:xfrm>
          <a:prstGeom prst="rect">
            <a:avLst/>
          </a:prstGeom>
        </p:spPr>
      </p:pic>
      <p:sp>
        <p:nvSpPr>
          <p:cNvPr id="22" name="Rettangolo 21"/>
          <p:cNvSpPr/>
          <p:nvPr/>
        </p:nvSpPr>
        <p:spPr>
          <a:xfrm>
            <a:off x="5420236" y="1555301"/>
            <a:ext cx="2852058" cy="400110"/>
          </a:xfrm>
          <a:prstGeom prst="rect">
            <a:avLst/>
          </a:prstGeom>
        </p:spPr>
        <p:txBody>
          <a:bodyPr wrap="square">
            <a:spAutoFit/>
          </a:bodyPr>
          <a:lstStyle/>
          <a:p>
            <a:pPr lvl="0"/>
            <a:r>
              <a:rPr lang="en-US" sz="2000" dirty="0" smtClean="0">
                <a:solidFill>
                  <a:schemeClr val="accent1"/>
                </a:solidFill>
                <a:sym typeface="Symbol" pitchFamily="18" charset="2"/>
              </a:rPr>
              <a:t>Combinatorial function</a:t>
            </a:r>
            <a:endParaRPr lang="en-US" sz="2000" dirty="0">
              <a:solidFill>
                <a:schemeClr val="accent1"/>
              </a:solidFill>
              <a:sym typeface="Symbol" pitchFamily="18" charset="2"/>
            </a:endParaRPr>
          </a:p>
        </p:txBody>
      </p:sp>
      <p:sp>
        <p:nvSpPr>
          <p:cNvPr id="25" name="Rettangolo 24"/>
          <p:cNvSpPr/>
          <p:nvPr/>
        </p:nvSpPr>
        <p:spPr>
          <a:xfrm>
            <a:off x="5420236" y="3879154"/>
            <a:ext cx="2852058" cy="400110"/>
          </a:xfrm>
          <a:prstGeom prst="rect">
            <a:avLst/>
          </a:prstGeom>
        </p:spPr>
        <p:txBody>
          <a:bodyPr wrap="square">
            <a:spAutoFit/>
          </a:bodyPr>
          <a:lstStyle/>
          <a:p>
            <a:pPr lvl="0"/>
            <a:r>
              <a:rPr lang="en-US" sz="2000" dirty="0" smtClean="0">
                <a:solidFill>
                  <a:schemeClr val="accent1"/>
                </a:solidFill>
                <a:sym typeface="Symbol" pitchFamily="18" charset="2"/>
              </a:rPr>
              <a:t>Sequential function</a:t>
            </a:r>
            <a:endParaRPr lang="en-US" sz="2000" dirty="0">
              <a:solidFill>
                <a:schemeClr val="accent1"/>
              </a:solidFill>
              <a:sym typeface="Symbol" pitchFamily="18" charset="2"/>
            </a:endParaRPr>
          </a:p>
        </p:txBody>
      </p:sp>
      <p:sp>
        <p:nvSpPr>
          <p:cNvPr id="28" name="Rettangolo 27"/>
          <p:cNvSpPr/>
          <p:nvPr/>
        </p:nvSpPr>
        <p:spPr>
          <a:xfrm>
            <a:off x="201487" y="5294231"/>
            <a:ext cx="4372101" cy="1323439"/>
          </a:xfrm>
          <a:prstGeom prst="rect">
            <a:avLst/>
          </a:prstGeom>
        </p:spPr>
        <p:txBody>
          <a:bodyPr wrap="square">
            <a:spAutoFit/>
          </a:bodyPr>
          <a:lstStyle/>
          <a:p>
            <a:pPr lvl="0"/>
            <a:r>
              <a:rPr lang="en-US" sz="2000" dirty="0" smtClean="0">
                <a:solidFill>
                  <a:prstClr val="black"/>
                </a:solidFill>
                <a:sym typeface="Symbol" pitchFamily="18" charset="2"/>
              </a:rPr>
              <a:t>Who triggers the events of the sequential function? There is a zero-crossing-detector in the circuit … defining a </a:t>
            </a:r>
            <a:r>
              <a:rPr lang="en-US" sz="2000" dirty="0" smtClean="0">
                <a:solidFill>
                  <a:srgbClr val="FF0000"/>
                </a:solidFill>
                <a:sym typeface="Symbol" pitchFamily="18" charset="2"/>
              </a:rPr>
              <a:t>manifold</a:t>
            </a:r>
            <a:r>
              <a:rPr lang="en-US" sz="2000" dirty="0" smtClean="0">
                <a:solidFill>
                  <a:prstClr val="black"/>
                </a:solidFill>
                <a:sym typeface="Symbol" pitchFamily="18" charset="2"/>
              </a:rPr>
              <a:t> …</a:t>
            </a:r>
            <a:endParaRPr lang="en-US" sz="2000" dirty="0">
              <a:solidFill>
                <a:prstClr val="black"/>
              </a:solidFill>
              <a:sym typeface="Symbol" pitchFamily="18" charset="2"/>
            </a:endParaRPr>
          </a:p>
        </p:txBody>
      </p:sp>
      <p:sp>
        <p:nvSpPr>
          <p:cNvPr id="38" name="Ovale 37"/>
          <p:cNvSpPr>
            <a:spLocks noChangeAspect="1"/>
          </p:cNvSpPr>
          <p:nvPr/>
        </p:nvSpPr>
        <p:spPr>
          <a:xfrm>
            <a:off x="166254" y="448089"/>
            <a:ext cx="1080000" cy="1080000"/>
          </a:xfrm>
          <a:prstGeom prst="ellipse">
            <a:avLst/>
          </a:prstGeom>
          <a:solidFill>
            <a:srgbClr val="FFFF00">
              <a:alpha val="30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magine 23" descr="addin_tmp.png"/>
          <p:cNvPicPr>
            <a:picLocks noChangeAspect="1"/>
          </p:cNvPicPr>
          <p:nvPr>
            <p:custDataLst>
              <p:tags r:id="rId4"/>
            </p:custDataLst>
          </p:nvPr>
        </p:nvPicPr>
        <p:blipFill>
          <a:blip r:embed="rId14" cstate="print"/>
          <a:stretch>
            <a:fillRect/>
          </a:stretch>
        </p:blipFill>
        <p:spPr>
          <a:xfrm>
            <a:off x="5105071" y="6276591"/>
            <a:ext cx="3491103" cy="280797"/>
          </a:xfrm>
          <a:prstGeom prst="rect">
            <a:avLst/>
          </a:prstGeom>
        </p:spPr>
      </p:pic>
      <p:pic>
        <p:nvPicPr>
          <p:cNvPr id="17" name="Immagine 16" descr="addin_tmp.png"/>
          <p:cNvPicPr>
            <a:picLocks noChangeAspect="1"/>
          </p:cNvPicPr>
          <p:nvPr>
            <p:custDataLst>
              <p:tags r:id="rId5"/>
            </p:custDataLst>
          </p:nvPr>
        </p:nvPicPr>
        <p:blipFill>
          <a:blip r:embed="rId15" cstate="print"/>
          <a:stretch>
            <a:fillRect/>
          </a:stretch>
        </p:blipFill>
        <p:spPr>
          <a:xfrm>
            <a:off x="2710114" y="1039559"/>
            <a:ext cx="220027" cy="165544"/>
          </a:xfrm>
          <a:prstGeom prst="rect">
            <a:avLst/>
          </a:prstGeom>
        </p:spPr>
      </p:pic>
      <p:pic>
        <p:nvPicPr>
          <p:cNvPr id="19" name="Immagine 18" descr="addin_tmp.png"/>
          <p:cNvPicPr>
            <a:picLocks noChangeAspect="1"/>
          </p:cNvPicPr>
          <p:nvPr>
            <p:custDataLst>
              <p:tags r:id="rId6"/>
            </p:custDataLst>
          </p:nvPr>
        </p:nvPicPr>
        <p:blipFill>
          <a:blip r:embed="rId16" cstate="print"/>
          <a:stretch>
            <a:fillRect/>
          </a:stretch>
        </p:blipFill>
        <p:spPr>
          <a:xfrm>
            <a:off x="2005264" y="620459"/>
            <a:ext cx="284988" cy="165544"/>
          </a:xfrm>
          <a:prstGeom prst="rect">
            <a:avLst/>
          </a:prstGeom>
        </p:spPr>
      </p:pic>
      <p:pic>
        <p:nvPicPr>
          <p:cNvPr id="21" name="Immagine 20" descr="addin_tmp.png"/>
          <p:cNvPicPr>
            <a:picLocks noChangeAspect="1"/>
          </p:cNvPicPr>
          <p:nvPr>
            <p:custDataLst>
              <p:tags r:id="rId7"/>
            </p:custDataLst>
          </p:nvPr>
        </p:nvPicPr>
        <p:blipFill>
          <a:blip r:embed="rId17" cstate="print"/>
          <a:stretch>
            <a:fillRect/>
          </a:stretch>
        </p:blipFill>
        <p:spPr>
          <a:xfrm>
            <a:off x="2009074" y="1161479"/>
            <a:ext cx="291274" cy="165544"/>
          </a:xfrm>
          <a:prstGeom prst="rect">
            <a:avLst/>
          </a:prstGeom>
        </p:spPr>
      </p:pic>
      <p:pic>
        <p:nvPicPr>
          <p:cNvPr id="20" name="Immagine 19" descr="addin_tmp.png"/>
          <p:cNvPicPr>
            <a:picLocks noChangeAspect="1"/>
          </p:cNvPicPr>
          <p:nvPr>
            <p:custDataLst>
              <p:tags r:id="rId8"/>
            </p:custDataLst>
          </p:nvPr>
        </p:nvPicPr>
        <p:blipFill>
          <a:blip r:embed="rId18" cstate="print"/>
          <a:stretch>
            <a:fillRect/>
          </a:stretch>
        </p:blipFill>
        <p:spPr>
          <a:xfrm>
            <a:off x="3990674" y="163266"/>
            <a:ext cx="4943284" cy="1230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8" grpId="0"/>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pic>
        <p:nvPicPr>
          <p:cNvPr id="57346" name="Picture 2"/>
          <p:cNvPicPr>
            <a:picLocks noChangeAspect="1" noChangeArrowheads="1"/>
          </p:cNvPicPr>
          <p:nvPr/>
        </p:nvPicPr>
        <p:blipFill>
          <a:blip r:embed="rId5" cstate="print"/>
          <a:srcRect/>
          <a:stretch>
            <a:fillRect/>
          </a:stretch>
        </p:blipFill>
        <p:spPr bwMode="auto">
          <a:xfrm>
            <a:off x="4573588" y="4140435"/>
            <a:ext cx="4522839" cy="2169429"/>
          </a:xfrm>
          <a:prstGeom prst="rect">
            <a:avLst/>
          </a:prstGeom>
          <a:noFill/>
          <a:ln w="9525">
            <a:noFill/>
            <a:miter lim="800000"/>
            <a:headEnd/>
            <a:tailEnd/>
          </a:ln>
        </p:spPr>
      </p:pic>
      <p:pic>
        <p:nvPicPr>
          <p:cNvPr id="10" name="Immagine 9" descr="addin_tmp.png"/>
          <p:cNvPicPr>
            <a:picLocks noChangeAspect="1"/>
          </p:cNvPicPr>
          <p:nvPr>
            <p:custDataLst>
              <p:tags r:id="rId1"/>
            </p:custDataLst>
          </p:nvPr>
        </p:nvPicPr>
        <p:blipFill>
          <a:blip r:embed="rId6" cstate="print"/>
          <a:stretch>
            <a:fillRect/>
          </a:stretch>
        </p:blipFill>
        <p:spPr>
          <a:xfrm>
            <a:off x="79690" y="426784"/>
            <a:ext cx="4493895" cy="4406265"/>
          </a:xfrm>
          <a:prstGeom prst="rect">
            <a:avLst/>
          </a:prstGeom>
        </p:spPr>
      </p:pic>
      <p:pic>
        <p:nvPicPr>
          <p:cNvPr id="23" name="Immagine 22" descr="addin_tmp.png"/>
          <p:cNvPicPr>
            <a:picLocks noChangeAspect="1"/>
          </p:cNvPicPr>
          <p:nvPr>
            <p:custDataLst>
              <p:tags r:id="rId2"/>
            </p:custDataLst>
          </p:nvPr>
        </p:nvPicPr>
        <p:blipFill>
          <a:blip r:embed="rId7" cstate="print"/>
          <a:stretch>
            <a:fillRect/>
          </a:stretch>
        </p:blipFill>
        <p:spPr>
          <a:xfrm>
            <a:off x="5428441" y="2388345"/>
            <a:ext cx="3374136" cy="1253300"/>
          </a:xfrm>
          <a:prstGeom prst="rect">
            <a:avLst/>
          </a:prstGeom>
        </p:spPr>
      </p:pic>
      <p:pic>
        <p:nvPicPr>
          <p:cNvPr id="21" name="Immagine 20" descr="addin_tmp.png"/>
          <p:cNvPicPr>
            <a:picLocks noChangeAspect="1"/>
          </p:cNvPicPr>
          <p:nvPr>
            <p:custDataLst>
              <p:tags r:id="rId3"/>
            </p:custDataLst>
          </p:nvPr>
        </p:nvPicPr>
        <p:blipFill>
          <a:blip r:embed="rId8" cstate="print"/>
          <a:stretch>
            <a:fillRect/>
          </a:stretch>
        </p:blipFill>
        <p:spPr>
          <a:xfrm>
            <a:off x="5544170" y="999623"/>
            <a:ext cx="3142679" cy="593217"/>
          </a:xfrm>
          <a:prstGeom prst="rect">
            <a:avLst/>
          </a:prstGeom>
        </p:spPr>
      </p:pic>
      <p:sp>
        <p:nvSpPr>
          <p:cNvPr id="22" name="Rettangolo 21"/>
          <p:cNvSpPr/>
          <p:nvPr/>
        </p:nvSpPr>
        <p:spPr>
          <a:xfrm>
            <a:off x="5689480" y="546093"/>
            <a:ext cx="2852058" cy="400110"/>
          </a:xfrm>
          <a:prstGeom prst="rect">
            <a:avLst/>
          </a:prstGeom>
        </p:spPr>
        <p:txBody>
          <a:bodyPr wrap="square">
            <a:spAutoFit/>
          </a:bodyPr>
          <a:lstStyle/>
          <a:p>
            <a:pPr lvl="0"/>
            <a:r>
              <a:rPr lang="en-US" sz="2000" dirty="0" smtClean="0">
                <a:solidFill>
                  <a:schemeClr val="accent1"/>
                </a:solidFill>
                <a:sym typeface="Symbol" pitchFamily="18" charset="2"/>
              </a:rPr>
              <a:t>Combinatorial function</a:t>
            </a:r>
            <a:endParaRPr lang="en-US" sz="2000" dirty="0">
              <a:solidFill>
                <a:schemeClr val="accent1"/>
              </a:solidFill>
              <a:sym typeface="Symbol" pitchFamily="18" charset="2"/>
            </a:endParaRPr>
          </a:p>
        </p:txBody>
      </p:sp>
      <p:sp>
        <p:nvSpPr>
          <p:cNvPr id="25" name="Rettangolo 24"/>
          <p:cNvSpPr/>
          <p:nvPr/>
        </p:nvSpPr>
        <p:spPr>
          <a:xfrm>
            <a:off x="5689480" y="1887320"/>
            <a:ext cx="2852058" cy="400110"/>
          </a:xfrm>
          <a:prstGeom prst="rect">
            <a:avLst/>
          </a:prstGeom>
        </p:spPr>
        <p:txBody>
          <a:bodyPr wrap="square">
            <a:spAutoFit/>
          </a:bodyPr>
          <a:lstStyle/>
          <a:p>
            <a:pPr lvl="0"/>
            <a:r>
              <a:rPr lang="en-US" sz="2000" dirty="0" smtClean="0">
                <a:solidFill>
                  <a:schemeClr val="accent1"/>
                </a:solidFill>
                <a:sym typeface="Symbol" pitchFamily="18" charset="2"/>
              </a:rPr>
              <a:t>Sequential function</a:t>
            </a:r>
            <a:endParaRPr lang="en-US" sz="2000" dirty="0">
              <a:solidFill>
                <a:schemeClr val="accent1"/>
              </a:solidFill>
              <a:sym typeface="Symbol" pitchFamily="18" charset="2"/>
            </a:endParaRPr>
          </a:p>
        </p:txBody>
      </p:sp>
      <p:sp>
        <p:nvSpPr>
          <p:cNvPr id="19" name="Titolo 2"/>
          <p:cNvSpPr txBox="1">
            <a:spLocks/>
          </p:cNvSpPr>
          <p:nvPr/>
        </p:nvSpPr>
        <p:spPr>
          <a:xfrm>
            <a:off x="0" y="5229966"/>
            <a:ext cx="4573588" cy="962034"/>
          </a:xfrm>
          <a:prstGeom prst="rect">
            <a:avLst/>
          </a:prstGeom>
        </p:spPr>
        <p:txBody>
          <a:bodyPr vert="horz" lIns="91440" tIns="45720" rIns="91440" bIns="45720" rtlCol="0" anchor="ctr" anchorCtr="1">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smtClean="0">
                <a:ln>
                  <a:noFill/>
                </a:ln>
                <a:solidFill>
                  <a:srgbClr val="FF0000"/>
                </a:solidFill>
                <a:effectLst/>
                <a:uLnTx/>
                <a:uFillTx/>
                <a:latin typeface="+mj-lt"/>
                <a:ea typeface="+mj-ea"/>
                <a:cs typeface="+mj-cs"/>
              </a:rPr>
              <a:t>Definitively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mj-lt"/>
                <a:ea typeface="+mn-ea"/>
                <a:cs typeface="+mn-cs"/>
              </a:rPr>
              <a:t>HST </a:t>
            </a:r>
            <a:r>
              <a:rPr kumimoji="0" lang="en-US" sz="2800" b="1" i="0" u="none" strike="noStrike" kern="1200" cap="none" spc="0" normalizeH="0" baseline="0" noProof="0" dirty="0" smtClean="0">
                <a:ln>
                  <a:noFill/>
                </a:ln>
                <a:solidFill>
                  <a:srgbClr val="FF0000"/>
                </a:solidFill>
                <a:effectLst/>
                <a:uLnTx/>
                <a:uFillTx/>
                <a:latin typeface="+mj-lt"/>
                <a:ea typeface="+mn-ea"/>
                <a:cs typeface="+mn-cs"/>
                <a:sym typeface="Symbol"/>
              </a:rPr>
              <a:t> </a:t>
            </a:r>
            <a:r>
              <a:rPr kumimoji="0" lang="en-US" sz="2800" b="1" i="0" u="none" strike="noStrike" kern="1200" cap="none" spc="0" normalizeH="0" baseline="0" noProof="0" dirty="0" smtClean="0">
                <a:ln>
                  <a:noFill/>
                </a:ln>
                <a:solidFill>
                  <a:srgbClr val="FF0000"/>
                </a:solidFill>
                <a:effectLst/>
                <a:uLnTx/>
                <a:uFillTx/>
                <a:latin typeface="+mj-lt"/>
                <a:ea typeface="+mn-ea"/>
                <a:cs typeface="+mn-cs"/>
              </a:rPr>
              <a:t>CS </a:t>
            </a:r>
            <a:r>
              <a:rPr kumimoji="0" lang="en-US" sz="2800" b="1" i="0" u="none" strike="noStrike" kern="1200" cap="none" spc="0" normalizeH="0" baseline="0" noProof="0" dirty="0" smtClean="0">
                <a:ln>
                  <a:noFill/>
                </a:ln>
                <a:solidFill>
                  <a:srgbClr val="FF0000"/>
                </a:solidFill>
                <a:effectLst/>
                <a:uLnTx/>
                <a:uFillTx/>
                <a:latin typeface="+mj-lt"/>
                <a:ea typeface="+mn-ea"/>
                <a:cs typeface="+mn-cs"/>
                <a:sym typeface="Symbol"/>
              </a:rPr>
              <a:t></a:t>
            </a:r>
            <a:endParaRPr kumimoji="0" lang="en-US" sz="3200" b="1" i="1" u="none" strike="noStrike" kern="1200" cap="none" spc="0" normalizeH="0" baseline="0" noProof="0" dirty="0">
              <a:ln>
                <a:noFill/>
              </a:ln>
              <a:solidFill>
                <a:schemeClr val="tx1"/>
              </a:solidFill>
              <a:effectLst/>
              <a:uLnTx/>
              <a:uFillTx/>
              <a:latin typeface="+mj-lt"/>
              <a:ea typeface="+mj-ea"/>
              <a:cs typeface="+mj-cs"/>
            </a:endParaRPr>
          </a:p>
        </p:txBody>
      </p:sp>
      <p:sp>
        <p:nvSpPr>
          <p:cNvPr id="11" name="Rettangolo 10"/>
          <p:cNvSpPr/>
          <p:nvPr/>
        </p:nvSpPr>
        <p:spPr>
          <a:xfrm>
            <a:off x="5292090" y="560070"/>
            <a:ext cx="3680460" cy="329184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p:cNvSpPr/>
          <p:nvPr/>
        </p:nvSpPr>
        <p:spPr>
          <a:xfrm>
            <a:off x="392430" y="2849880"/>
            <a:ext cx="4179570" cy="20193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The flow of ideas</a:t>
            </a:r>
            <a:endParaRPr lang="en-US" sz="3200" dirty="0"/>
          </a:p>
        </p:txBody>
      </p:sp>
      <p:sp>
        <p:nvSpPr>
          <p:cNvPr id="9" name="Rettangolo 8"/>
          <p:cNvSpPr/>
          <p:nvPr/>
        </p:nvSpPr>
        <p:spPr>
          <a:xfrm>
            <a:off x="441143" y="1195040"/>
            <a:ext cx="8337098" cy="5201424"/>
          </a:xfrm>
          <a:prstGeom prst="rect">
            <a:avLst/>
          </a:prstGeom>
        </p:spPr>
        <p:txBody>
          <a:bodyPr wrap="square">
            <a:spAutoFit/>
          </a:bodyPr>
          <a:lstStyle/>
          <a:p>
            <a:r>
              <a:rPr lang="en-US" sz="3200" b="1" i="1" dirty="0" smtClean="0">
                <a:ea typeface="+mj-ea"/>
                <a:cs typeface="+mj-cs"/>
              </a:rPr>
              <a:t>Why </a:t>
            </a:r>
            <a:r>
              <a:rPr lang="en-US" sz="2800" b="1" dirty="0" smtClean="0">
                <a:ea typeface="+mj-ea"/>
                <a:cs typeface="+mj-cs"/>
              </a:rPr>
              <a:t>HST </a:t>
            </a:r>
            <a:r>
              <a:rPr lang="en-US" sz="2800" b="1" dirty="0" smtClean="0">
                <a:ea typeface="+mj-ea"/>
                <a:cs typeface="+mj-cs"/>
                <a:sym typeface="Symbol"/>
              </a:rPr>
              <a:t> </a:t>
            </a:r>
            <a:r>
              <a:rPr lang="en-US" sz="2800" b="1" dirty="0" smtClean="0">
                <a:ea typeface="+mj-ea"/>
                <a:cs typeface="+mj-cs"/>
              </a:rPr>
              <a:t>CS </a:t>
            </a:r>
            <a:r>
              <a:rPr lang="en-US" sz="2800" b="1" dirty="0" smtClean="0">
                <a:ea typeface="+mj-ea"/>
                <a:cs typeface="+mj-cs"/>
                <a:sym typeface="Symbol"/>
              </a:rPr>
              <a:t>?</a:t>
            </a:r>
          </a:p>
          <a:p>
            <a:pPr lvl="1">
              <a:buFont typeface="Arial" pitchFamily="34" charset="0"/>
              <a:buChar char="•"/>
            </a:pPr>
            <a:r>
              <a:rPr lang="en-US" b="1" dirty="0" smtClean="0">
                <a:ea typeface="+mj-ea"/>
                <a:cs typeface="+mj-cs"/>
                <a:sym typeface="Symbol"/>
              </a:rPr>
              <a:t> </a:t>
            </a:r>
            <a:r>
              <a:rPr lang="en-US" sz="2000" b="1" dirty="0" smtClean="0">
                <a:ea typeface="+mj-ea"/>
                <a:cs typeface="+mj-cs"/>
                <a:sym typeface="Symbol"/>
              </a:rPr>
              <a:t>We do not want to use Maxwell’s laws we rather prefer Kirchhoff laws</a:t>
            </a:r>
          </a:p>
          <a:p>
            <a:pPr lvl="1">
              <a:buFont typeface="Arial" pitchFamily="34" charset="0"/>
              <a:buChar char="•"/>
            </a:pPr>
            <a:endParaRPr lang="en-US" sz="2000" b="1" dirty="0" smtClean="0">
              <a:solidFill>
                <a:srgbClr val="FF0000"/>
              </a:solidFill>
              <a:ea typeface="+mj-ea"/>
              <a:cs typeface="+mj-cs"/>
              <a:sym typeface="Symbol"/>
            </a:endParaRPr>
          </a:p>
          <a:p>
            <a:pPr lvl="1">
              <a:buFont typeface="Arial" pitchFamily="34" charset="0"/>
              <a:buChar char="•"/>
            </a:pPr>
            <a:r>
              <a:rPr lang="en-US" sz="2000" b="1" dirty="0" smtClean="0">
                <a:ea typeface="+mj-ea"/>
                <a:cs typeface="+mj-cs"/>
                <a:sym typeface="Symbol"/>
              </a:rPr>
              <a:t> To use </a:t>
            </a:r>
            <a:r>
              <a:rPr lang="en-US" sz="2000" b="1" dirty="0" smtClean="0">
                <a:sym typeface="Symbol"/>
              </a:rPr>
              <a:t>Kirchhoff laws the quasi-</a:t>
            </a:r>
            <a:r>
              <a:rPr lang="en-US" sz="2000" b="1" dirty="0" err="1" smtClean="0">
                <a:sym typeface="Symbol"/>
              </a:rPr>
              <a:t>stationarity</a:t>
            </a:r>
            <a:r>
              <a:rPr lang="en-US" sz="2000" b="1" dirty="0" smtClean="0">
                <a:sym typeface="Symbol"/>
              </a:rPr>
              <a:t> condition must be satisfied (mind the circuit dimension vs. minimum wavelength!)</a:t>
            </a:r>
          </a:p>
          <a:p>
            <a:pPr lvl="1">
              <a:buFont typeface="Arial" pitchFamily="34" charset="0"/>
              <a:buChar char="•"/>
            </a:pPr>
            <a:endParaRPr lang="en-US" sz="2000" b="1" dirty="0" smtClean="0">
              <a:solidFill>
                <a:srgbClr val="FF0000"/>
              </a:solidFill>
              <a:sym typeface="Symbol"/>
            </a:endParaRPr>
          </a:p>
          <a:p>
            <a:pPr lvl="1">
              <a:buFont typeface="Arial" pitchFamily="34" charset="0"/>
              <a:buChar char="•"/>
            </a:pPr>
            <a:r>
              <a:rPr lang="en-US" sz="2000" b="1" dirty="0" smtClean="0">
                <a:sym typeface="Symbol"/>
              </a:rPr>
              <a:t> We must solve a lot of ODEs (DAEs) … so much that it is practically impossible to solve them</a:t>
            </a:r>
          </a:p>
          <a:p>
            <a:pPr lvl="1">
              <a:buFont typeface="Arial" pitchFamily="34" charset="0"/>
              <a:buChar char="•"/>
            </a:pPr>
            <a:endParaRPr lang="en-US" sz="2000" b="1" dirty="0" smtClean="0">
              <a:sym typeface="Symbol"/>
            </a:endParaRPr>
          </a:p>
          <a:p>
            <a:pPr lvl="1">
              <a:buFont typeface="Arial" pitchFamily="34" charset="0"/>
              <a:buChar char="•"/>
            </a:pPr>
            <a:r>
              <a:rPr lang="en-US" sz="2000" b="1" dirty="0" smtClean="0">
                <a:sym typeface="Symbol"/>
              </a:rPr>
              <a:t> Digital/behavioral modeling makes it possible to simulate real life circuits … but a “better” simulation environment is needed with respect to the existing (commercial) one.</a:t>
            </a:r>
          </a:p>
          <a:p>
            <a:pPr lvl="1">
              <a:buFont typeface="Arial" pitchFamily="34" charset="0"/>
              <a:buChar char="•"/>
            </a:pPr>
            <a:endParaRPr lang="en-US" sz="2000" b="1" dirty="0" smtClean="0">
              <a:sym typeface="Symbol"/>
            </a:endParaRPr>
          </a:p>
          <a:p>
            <a:pPr lvl="1">
              <a:buFont typeface="Arial" pitchFamily="34" charset="0"/>
              <a:buChar char="•"/>
            </a:pPr>
            <a:r>
              <a:rPr lang="en-US" sz="2000" b="1" dirty="0" smtClean="0">
                <a:sym typeface="Symbol"/>
              </a:rPr>
              <a:t> </a:t>
            </a:r>
            <a:r>
              <a:rPr lang="en-US" sz="2000" b="1" dirty="0" smtClean="0">
                <a:solidFill>
                  <a:srgbClr val="FF0000"/>
                </a:solidFill>
                <a:sym typeface="Symbol"/>
              </a:rPr>
              <a:t>The hybrid systems modeling framework  is suitable for handling analog/digital (behavioral) circuits</a:t>
            </a:r>
            <a:endParaRPr lang="en-US" sz="2000" dirty="0" smtClean="0">
              <a:solidFill>
                <a:srgbClr val="FF0000"/>
              </a:solidFill>
            </a:endParaRPr>
          </a:p>
          <a:p>
            <a:pPr lvl="1"/>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4573588" y="2291937"/>
            <a:ext cx="3722122" cy="2855724"/>
          </a:xfrm>
          <a:prstGeom prst="rect">
            <a:avLst/>
          </a:prstGeom>
          <a:noFill/>
          <a:ln w="9525">
            <a:noFill/>
            <a:miter lim="800000"/>
            <a:headEnd/>
            <a:tailEnd/>
          </a:ln>
        </p:spPr>
      </p:pic>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pic>
        <p:nvPicPr>
          <p:cNvPr id="57346" name="Picture 2"/>
          <p:cNvPicPr>
            <a:picLocks noChangeAspect="1" noChangeArrowheads="1"/>
          </p:cNvPicPr>
          <p:nvPr/>
        </p:nvPicPr>
        <p:blipFill>
          <a:blip r:embed="rId3" cstate="print"/>
          <a:srcRect/>
          <a:stretch>
            <a:fillRect/>
          </a:stretch>
        </p:blipFill>
        <p:spPr bwMode="auto">
          <a:xfrm>
            <a:off x="50749" y="402185"/>
            <a:ext cx="4522839" cy="2169429"/>
          </a:xfrm>
          <a:prstGeom prst="rect">
            <a:avLst/>
          </a:prstGeom>
          <a:noFill/>
          <a:ln w="9525">
            <a:noFill/>
            <a:miter lim="800000"/>
            <a:headEnd/>
            <a:tailEnd/>
          </a:ln>
        </p:spPr>
      </p:pic>
      <p:sp>
        <p:nvSpPr>
          <p:cNvPr id="13" name="Rettangolo 12"/>
          <p:cNvSpPr/>
          <p:nvPr/>
        </p:nvSpPr>
        <p:spPr>
          <a:xfrm>
            <a:off x="4573588" y="182563"/>
            <a:ext cx="4572000" cy="1477328"/>
          </a:xfrm>
          <a:prstGeom prst="rect">
            <a:avLst/>
          </a:prstGeom>
        </p:spPr>
        <p:txBody>
          <a:bodyPr>
            <a:spAutoFit/>
          </a:bodyPr>
          <a:lstStyle/>
          <a:p>
            <a:pPr algn="ctr"/>
            <a:r>
              <a:rPr lang="en-US" dirty="0" smtClean="0"/>
              <a:t>The </a:t>
            </a:r>
            <a:r>
              <a:rPr lang="en-US" b="1" dirty="0" smtClean="0">
                <a:solidFill>
                  <a:srgbClr val="FF0000"/>
                </a:solidFill>
              </a:rPr>
              <a:t>Floquet multipliers</a:t>
            </a:r>
            <a:r>
              <a:rPr lang="en-US" dirty="0" smtClean="0"/>
              <a:t> related to the analog </a:t>
            </a:r>
            <a:r>
              <a:rPr lang="en-US" baseline="30000" dirty="0" smtClean="0"/>
              <a:t>(*)</a:t>
            </a:r>
            <a:r>
              <a:rPr lang="en-US" dirty="0" smtClean="0"/>
              <a:t> section of the oscillator are</a:t>
            </a:r>
          </a:p>
          <a:p>
            <a:pPr algn="ctr"/>
            <a:r>
              <a:rPr lang="en-US" dirty="0" smtClean="0">
                <a:latin typeface="Symbol" pitchFamily="18" charset="2"/>
              </a:rPr>
              <a:t>m</a:t>
            </a:r>
            <a:r>
              <a:rPr lang="en-US" baseline="-25000" dirty="0" smtClean="0"/>
              <a:t>1</a:t>
            </a:r>
            <a:r>
              <a:rPr lang="en-US" dirty="0" smtClean="0"/>
              <a:t> = 1.0087 (that corresponds to that theoretically equal to 1) and</a:t>
            </a:r>
          </a:p>
          <a:p>
            <a:pPr algn="ctr"/>
            <a:r>
              <a:rPr lang="en-US" dirty="0" smtClean="0">
                <a:latin typeface="Symbol" pitchFamily="18" charset="2"/>
              </a:rPr>
              <a:t>m</a:t>
            </a:r>
            <a:r>
              <a:rPr lang="en-US" baseline="-25000" dirty="0" smtClean="0"/>
              <a:t>2</a:t>
            </a:r>
            <a:r>
              <a:rPr lang="en-US" dirty="0" smtClean="0"/>
              <a:t> = 0.41273.</a:t>
            </a:r>
            <a:endParaRPr lang="en-US" dirty="0"/>
          </a:p>
        </p:txBody>
      </p:sp>
      <p:sp>
        <p:nvSpPr>
          <p:cNvPr id="14" name="Rettangolo 13"/>
          <p:cNvSpPr/>
          <p:nvPr/>
        </p:nvSpPr>
        <p:spPr>
          <a:xfrm>
            <a:off x="4734719" y="1742287"/>
            <a:ext cx="4409281" cy="584775"/>
          </a:xfrm>
          <a:prstGeom prst="rect">
            <a:avLst/>
          </a:prstGeom>
        </p:spPr>
        <p:txBody>
          <a:bodyPr wrap="square">
            <a:spAutoFit/>
          </a:bodyPr>
          <a:lstStyle/>
          <a:p>
            <a:pPr marL="457200" indent="-457200"/>
            <a:r>
              <a:rPr lang="en-US" sz="1600" dirty="0" smtClean="0">
                <a:solidFill>
                  <a:prstClr val="black"/>
                </a:solidFill>
              </a:rPr>
              <a:t>(*) 	There are three null multipliers related to the digital section of  the circuit.</a:t>
            </a:r>
            <a:endParaRPr lang="en-US" sz="1600" dirty="0" smtClean="0"/>
          </a:p>
        </p:txBody>
      </p:sp>
      <p:sp>
        <p:nvSpPr>
          <p:cNvPr id="8" name="Rettangolo 7"/>
          <p:cNvSpPr/>
          <p:nvPr/>
        </p:nvSpPr>
        <p:spPr>
          <a:xfrm>
            <a:off x="0" y="2983215"/>
            <a:ext cx="4572000" cy="1323439"/>
          </a:xfrm>
          <a:prstGeom prst="rect">
            <a:avLst/>
          </a:prstGeom>
        </p:spPr>
        <p:txBody>
          <a:bodyPr>
            <a:spAutoFit/>
          </a:bodyPr>
          <a:lstStyle/>
          <a:p>
            <a:pPr algn="ctr"/>
            <a:r>
              <a:rPr lang="en-US" sz="2000" dirty="0" smtClean="0"/>
              <a:t>For anyone working with hybrid systems it is easy to be convinced that we succeed  in evaluating the Floquet multipliers for this simple oscillator … but …</a:t>
            </a:r>
            <a:endParaRPr lang="en-US" sz="2000" dirty="0"/>
          </a:p>
        </p:txBody>
      </p:sp>
      <p:sp>
        <p:nvSpPr>
          <p:cNvPr id="9" name="Rettangolo 8"/>
          <p:cNvSpPr/>
          <p:nvPr/>
        </p:nvSpPr>
        <p:spPr>
          <a:xfrm>
            <a:off x="127073" y="5346404"/>
            <a:ext cx="8893030" cy="1015663"/>
          </a:xfrm>
          <a:prstGeom prst="rect">
            <a:avLst/>
          </a:prstGeom>
        </p:spPr>
        <p:txBody>
          <a:bodyPr wrap="square">
            <a:spAutoFit/>
          </a:bodyPr>
          <a:lstStyle/>
          <a:p>
            <a:pPr algn="just"/>
            <a:r>
              <a:rPr lang="en-US" sz="2000" dirty="0" smtClean="0"/>
              <a:t>… it is not so obvious  … </a:t>
            </a:r>
            <a:r>
              <a:rPr lang="en-US" sz="2000" i="1" dirty="0" err="1" smtClean="0">
                <a:solidFill>
                  <a:srgbClr val="FF0000"/>
                </a:solidFill>
              </a:rPr>
              <a:t>eldo</a:t>
            </a:r>
            <a:r>
              <a:rPr lang="en-US" sz="2000" dirty="0" smtClean="0">
                <a:solidFill>
                  <a:srgbClr val="FF0000"/>
                </a:solidFill>
              </a:rPr>
              <a:t>, </a:t>
            </a:r>
            <a:r>
              <a:rPr lang="en-US" sz="2000" i="1" dirty="0" err="1" smtClean="0">
                <a:solidFill>
                  <a:srgbClr val="FF0000"/>
                </a:solidFill>
              </a:rPr>
              <a:t>spectre</a:t>
            </a:r>
            <a:r>
              <a:rPr lang="en-US" sz="2000" dirty="0" smtClean="0">
                <a:solidFill>
                  <a:srgbClr val="FF0000"/>
                </a:solidFill>
              </a:rPr>
              <a:t> and </a:t>
            </a:r>
            <a:r>
              <a:rPr lang="en-US" sz="2000" i="1" dirty="0" err="1" smtClean="0">
                <a:solidFill>
                  <a:srgbClr val="FF0000"/>
                </a:solidFill>
              </a:rPr>
              <a:t>hspice</a:t>
            </a:r>
            <a:r>
              <a:rPr lang="en-US" sz="2000" dirty="0" smtClean="0">
                <a:solidFill>
                  <a:srgbClr val="FF0000"/>
                </a:solidFill>
              </a:rPr>
              <a:t> are not able to evaluate those multipliers and they are not able to perform many other analyses  when dealing with analog/digital circuits</a:t>
            </a:r>
            <a:r>
              <a:rPr lang="en-US" sz="2000"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a:xfrm>
            <a:off x="564543" y="6630705"/>
            <a:ext cx="8014914" cy="215444"/>
          </a:xfrm>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r>
              <a:rPr lang="en-US" sz="3200" dirty="0" smtClean="0">
                <a:solidFill>
                  <a:srgbClr val="FF0000"/>
                </a:solidFill>
              </a:rPr>
              <a:t>Le</a:t>
            </a:r>
            <a:r>
              <a:rPr lang="en-US" sz="3200" dirty="0" smtClean="0"/>
              <a:t> </a:t>
            </a:r>
            <a:r>
              <a:rPr lang="en-US" sz="3200" dirty="0" smtClean="0">
                <a:solidFill>
                  <a:srgbClr val="FF0000"/>
                </a:solidFill>
              </a:rPr>
              <a:t>fil rouge</a:t>
            </a:r>
            <a:endParaRPr lang="en-US" sz="3200" dirty="0"/>
          </a:p>
        </p:txBody>
      </p:sp>
      <p:sp>
        <p:nvSpPr>
          <p:cNvPr id="12" name="Rettangolo 11"/>
          <p:cNvSpPr/>
          <p:nvPr/>
        </p:nvSpPr>
        <p:spPr>
          <a:xfrm>
            <a:off x="87300" y="727569"/>
            <a:ext cx="5919804" cy="6001643"/>
          </a:xfrm>
          <a:prstGeom prst="rect">
            <a:avLst/>
          </a:prstGeom>
        </p:spPr>
        <p:txBody>
          <a:bodyPr wrap="square">
            <a:spAutoFit/>
          </a:bodyPr>
          <a:lstStyle/>
          <a:p>
            <a:pPr marL="182563" indent="-182563">
              <a:buFont typeface="Arial" pitchFamily="34" charset="0"/>
              <a:buChar char="•"/>
            </a:pPr>
            <a:r>
              <a:rPr lang="en-US" dirty="0" smtClean="0"/>
              <a:t>There is a </a:t>
            </a:r>
            <a:r>
              <a:rPr lang="en-US" dirty="0" smtClean="0">
                <a:solidFill>
                  <a:schemeClr val="tx2"/>
                </a:solidFill>
              </a:rPr>
              <a:t>common element </a:t>
            </a:r>
            <a:r>
              <a:rPr lang="en-US" dirty="0" smtClean="0"/>
              <a:t>to several numerical analyses (shooting method, periodic small-signal analysis, periodic noise analysis)  that we usually perform when a </a:t>
            </a:r>
            <a:r>
              <a:rPr lang="en-US" dirty="0" smtClean="0">
                <a:solidFill>
                  <a:schemeClr val="tx2"/>
                </a:solidFill>
              </a:rPr>
              <a:t>“smooth” circuit </a:t>
            </a:r>
            <a:r>
              <a:rPr lang="en-US" dirty="0" smtClean="0"/>
              <a:t>exhibiting</a:t>
            </a:r>
            <a:r>
              <a:rPr lang="en-US" dirty="0" smtClean="0">
                <a:solidFill>
                  <a:schemeClr val="tx2"/>
                </a:solidFill>
              </a:rPr>
              <a:t> a periodic steady state solution </a:t>
            </a:r>
            <a:r>
              <a:rPr lang="en-US" dirty="0" smtClean="0"/>
              <a:t>is simulated: </a:t>
            </a:r>
            <a:r>
              <a:rPr lang="en-US" dirty="0" smtClean="0">
                <a:solidFill>
                  <a:srgbClr val="FF0000"/>
                </a:solidFill>
              </a:rPr>
              <a:t>the fundamental matrix</a:t>
            </a:r>
            <a:r>
              <a:rPr lang="en-US" dirty="0" smtClean="0"/>
              <a:t>.</a:t>
            </a:r>
          </a:p>
          <a:p>
            <a:pPr marL="182563" indent="-182563">
              <a:buFont typeface="Arial" pitchFamily="34" charset="0"/>
              <a:buChar char="•"/>
            </a:pPr>
            <a:endParaRPr lang="en-US" dirty="0" smtClean="0"/>
          </a:p>
          <a:p>
            <a:pPr marL="182563" indent="-182563">
              <a:buFont typeface="Arial" pitchFamily="34" charset="0"/>
              <a:buChar char="•"/>
            </a:pPr>
            <a:r>
              <a:rPr lang="en-US" dirty="0" smtClean="0"/>
              <a:t>The fundamental matrix  is </a:t>
            </a:r>
            <a:r>
              <a:rPr lang="en-US" dirty="0" smtClean="0">
                <a:solidFill>
                  <a:srgbClr val="FF0000"/>
                </a:solidFill>
              </a:rPr>
              <a:t>“not defined” </a:t>
            </a:r>
            <a:r>
              <a:rPr lang="en-US" dirty="0" smtClean="0"/>
              <a:t>for systems characterized by a </a:t>
            </a:r>
            <a:r>
              <a:rPr lang="en-US" dirty="0" smtClean="0">
                <a:solidFill>
                  <a:srgbClr val="FF0000"/>
                </a:solidFill>
              </a:rPr>
              <a:t>discontinuous vector field or state</a:t>
            </a:r>
            <a:r>
              <a:rPr lang="en-US" dirty="0" smtClean="0"/>
              <a:t>. </a:t>
            </a:r>
          </a:p>
          <a:p>
            <a:pPr marL="182563" indent="-182563">
              <a:buFont typeface="Arial" pitchFamily="34" charset="0"/>
              <a:buChar char="•"/>
            </a:pPr>
            <a:endParaRPr lang="en-US" dirty="0" smtClean="0"/>
          </a:p>
          <a:p>
            <a:pPr marL="534988" lvl="4" indent="-176213" algn="just">
              <a:buFont typeface="Arial" pitchFamily="34" charset="0"/>
              <a:buChar char="•"/>
            </a:pPr>
            <a:r>
              <a:rPr lang="en-US" sz="1600" i="1" dirty="0" smtClean="0">
                <a:sym typeface="Symbol" pitchFamily="18" charset="2"/>
              </a:rPr>
              <a:t>Analog circuits with “switches”</a:t>
            </a:r>
          </a:p>
          <a:p>
            <a:pPr marL="534988" lvl="4" indent="-176213" algn="just">
              <a:buFont typeface="Arial" pitchFamily="34" charset="0"/>
              <a:buChar char="•"/>
            </a:pPr>
            <a:r>
              <a:rPr lang="en-US" sz="1600" i="1" dirty="0" smtClean="0">
                <a:sym typeface="Symbol" pitchFamily="18" charset="2"/>
              </a:rPr>
              <a:t>Analog/digital mixed circuits</a:t>
            </a:r>
          </a:p>
          <a:p>
            <a:pPr marL="534988" lvl="4" indent="-176213" algn="just">
              <a:buFont typeface="Arial" pitchFamily="34" charset="0"/>
              <a:buChar char="•"/>
            </a:pPr>
            <a:r>
              <a:rPr lang="en-US" sz="1600" i="1" dirty="0" smtClean="0">
                <a:sym typeface="Symbol" pitchFamily="18" charset="2"/>
              </a:rPr>
              <a:t>Circuits partially described by a “behavioral” language</a:t>
            </a:r>
          </a:p>
          <a:p>
            <a:pPr marL="534988" lvl="4" indent="-176213" algn="just">
              <a:buFont typeface="Arial" pitchFamily="34" charset="0"/>
              <a:buChar char="•"/>
            </a:pPr>
            <a:r>
              <a:rPr lang="en-US" sz="1600" i="1" dirty="0" smtClean="0">
                <a:sym typeface="Symbol" pitchFamily="18" charset="2"/>
              </a:rPr>
              <a:t>Circuits exhibiting very sharp transitions that cannot be “tracked” by the computer ALU</a:t>
            </a:r>
          </a:p>
          <a:p>
            <a:pPr marL="534988" lvl="4" indent="-176213" algn="just">
              <a:buFont typeface="Arial" pitchFamily="34" charset="0"/>
              <a:buChar char="•"/>
            </a:pPr>
            <a:r>
              <a:rPr lang="en-US" sz="1600" i="1" dirty="0" smtClean="0">
                <a:sym typeface="Symbol" pitchFamily="18" charset="2"/>
              </a:rPr>
              <a:t>…</a:t>
            </a:r>
          </a:p>
          <a:p>
            <a:pPr marL="2149475" lvl="4" indent="-174625" algn="just">
              <a:buFont typeface="Arial" pitchFamily="34" charset="0"/>
              <a:buChar char="•"/>
            </a:pPr>
            <a:endParaRPr lang="en-US" i="1" dirty="0" smtClean="0">
              <a:sym typeface="Symbol" pitchFamily="18" charset="2"/>
            </a:endParaRPr>
          </a:p>
          <a:p>
            <a:pPr marL="182563" indent="-182563">
              <a:buFont typeface="Arial" pitchFamily="34" charset="0"/>
              <a:buChar char="•"/>
            </a:pPr>
            <a:r>
              <a:rPr lang="en-US" dirty="0" smtClean="0"/>
              <a:t>… more precisely  … the fundamental matrix is </a:t>
            </a:r>
            <a:r>
              <a:rPr lang="en-US" dirty="0" smtClean="0">
                <a:solidFill>
                  <a:srgbClr val="FF0000"/>
                </a:solidFill>
              </a:rPr>
              <a:t>not defined</a:t>
            </a:r>
            <a:r>
              <a:rPr lang="en-US" dirty="0" smtClean="0"/>
              <a:t> in correspondence to the vector field discontinuities.</a:t>
            </a:r>
          </a:p>
          <a:p>
            <a:pPr marL="182563" indent="-182563">
              <a:buFont typeface="Arial" pitchFamily="34" charset="0"/>
              <a:buChar char="•"/>
            </a:pPr>
            <a:endParaRPr lang="en-US" dirty="0" smtClean="0"/>
          </a:p>
          <a:p>
            <a:pPr marL="182563" indent="-182563">
              <a:buFont typeface="Arial" pitchFamily="34" charset="0"/>
              <a:buChar char="•"/>
            </a:pPr>
            <a:r>
              <a:rPr lang="en-US" dirty="0" smtClean="0">
                <a:solidFill>
                  <a:srgbClr val="0000FF"/>
                </a:solidFill>
              </a:rPr>
              <a:t>To be able to extend the fundamental matrix definition at these points would allow  to retain the aforementioned analyses for these circuits!</a:t>
            </a:r>
            <a:endParaRPr lang="en-US" dirty="0">
              <a:solidFill>
                <a:srgbClr val="0000FF"/>
              </a:solidFill>
            </a:endParaRPr>
          </a:p>
        </p:txBody>
      </p:sp>
      <p:grpSp>
        <p:nvGrpSpPr>
          <p:cNvPr id="20" name="Gruppo 19"/>
          <p:cNvGrpSpPr/>
          <p:nvPr/>
        </p:nvGrpSpPr>
        <p:grpSpPr>
          <a:xfrm>
            <a:off x="6029321" y="2505575"/>
            <a:ext cx="2773698" cy="2933700"/>
            <a:chOff x="6029321" y="2695575"/>
            <a:chExt cx="2773698" cy="2933700"/>
          </a:xfrm>
        </p:grpSpPr>
        <p:sp>
          <p:nvSpPr>
            <p:cNvPr id="9" name="Freccia in giù 8"/>
            <p:cNvSpPr/>
            <p:nvPr/>
          </p:nvSpPr>
          <p:spPr>
            <a:xfrm>
              <a:off x="6029321" y="2695575"/>
              <a:ext cx="538164" cy="293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②</a:t>
              </a:r>
              <a:endParaRPr lang="en-US" b="1" dirty="0"/>
            </a:p>
          </p:txBody>
        </p:sp>
        <p:sp>
          <p:nvSpPr>
            <p:cNvPr id="10" name="Rettangolo 9"/>
            <p:cNvSpPr/>
            <p:nvPr/>
          </p:nvSpPr>
          <p:spPr>
            <a:xfrm>
              <a:off x="6467764" y="3775260"/>
              <a:ext cx="2335255" cy="338554"/>
            </a:xfrm>
            <a:prstGeom prst="rect">
              <a:avLst/>
            </a:prstGeom>
          </p:spPr>
          <p:txBody>
            <a:bodyPr wrap="none" lIns="36000">
              <a:spAutoFit/>
            </a:bodyPr>
            <a:lstStyle/>
            <a:p>
              <a:r>
                <a:rPr lang="en-US" sz="1600" dirty="0" smtClean="0"/>
                <a:t>Hybrid dynamical systems</a:t>
              </a:r>
              <a:endParaRPr lang="en-US" sz="1600" dirty="0"/>
            </a:p>
          </p:txBody>
        </p:sp>
      </p:grpSp>
      <p:grpSp>
        <p:nvGrpSpPr>
          <p:cNvPr id="21" name="Gruppo 20"/>
          <p:cNvGrpSpPr/>
          <p:nvPr/>
        </p:nvGrpSpPr>
        <p:grpSpPr>
          <a:xfrm>
            <a:off x="6029321" y="5805357"/>
            <a:ext cx="1937636" cy="707367"/>
            <a:chOff x="6029321" y="5995357"/>
            <a:chExt cx="1937636" cy="707367"/>
          </a:xfrm>
        </p:grpSpPr>
        <p:sp>
          <p:nvSpPr>
            <p:cNvPr id="11" name="Freccia in giù 10"/>
            <p:cNvSpPr/>
            <p:nvPr/>
          </p:nvSpPr>
          <p:spPr>
            <a:xfrm>
              <a:off x="6029321" y="5995357"/>
              <a:ext cx="538164" cy="707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③</a:t>
              </a:r>
              <a:endParaRPr lang="en-US" b="1" dirty="0"/>
            </a:p>
          </p:txBody>
        </p:sp>
        <p:sp>
          <p:nvSpPr>
            <p:cNvPr id="13" name="Rettangolo 12"/>
            <p:cNvSpPr/>
            <p:nvPr/>
          </p:nvSpPr>
          <p:spPr>
            <a:xfrm>
              <a:off x="6467764" y="6010039"/>
              <a:ext cx="1499193" cy="338554"/>
            </a:xfrm>
            <a:prstGeom prst="rect">
              <a:avLst/>
            </a:prstGeom>
          </p:spPr>
          <p:txBody>
            <a:bodyPr wrap="none" lIns="36000">
              <a:spAutoFit/>
            </a:bodyPr>
            <a:lstStyle/>
            <a:p>
              <a:r>
                <a:rPr lang="en-US" sz="1600" b="1" dirty="0" smtClean="0">
                  <a:solidFill>
                    <a:srgbClr val="FF0000"/>
                  </a:solidFill>
                </a:rPr>
                <a:t>Saltation matrix</a:t>
              </a:r>
              <a:endParaRPr lang="en-US" sz="1600" b="1" dirty="0">
                <a:solidFill>
                  <a:srgbClr val="FF0000"/>
                </a:solidFill>
              </a:endParaRPr>
            </a:p>
          </p:txBody>
        </p:sp>
      </p:grpSp>
      <p:grpSp>
        <p:nvGrpSpPr>
          <p:cNvPr id="22" name="Gruppo 21"/>
          <p:cNvGrpSpPr/>
          <p:nvPr/>
        </p:nvGrpSpPr>
        <p:grpSpPr>
          <a:xfrm>
            <a:off x="6029321" y="848225"/>
            <a:ext cx="3222731" cy="1238250"/>
            <a:chOff x="6029321" y="1038225"/>
            <a:chExt cx="3222731" cy="1238250"/>
          </a:xfrm>
        </p:grpSpPr>
        <p:sp>
          <p:nvSpPr>
            <p:cNvPr id="18" name="Freccia in giù 17"/>
            <p:cNvSpPr/>
            <p:nvPr/>
          </p:nvSpPr>
          <p:spPr>
            <a:xfrm>
              <a:off x="6029321" y="1038225"/>
              <a:ext cx="538164" cy="1238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①</a:t>
              </a:r>
              <a:endParaRPr lang="en-US" b="1" dirty="0"/>
            </a:p>
          </p:txBody>
        </p:sp>
        <p:sp>
          <p:nvSpPr>
            <p:cNvPr id="19" name="Rettangolo 18"/>
            <p:cNvSpPr/>
            <p:nvPr/>
          </p:nvSpPr>
          <p:spPr>
            <a:xfrm>
              <a:off x="6467764" y="1079685"/>
              <a:ext cx="2784288" cy="830997"/>
            </a:xfrm>
            <a:prstGeom prst="rect">
              <a:avLst/>
            </a:prstGeom>
          </p:spPr>
          <p:txBody>
            <a:bodyPr wrap="none" lIns="36000">
              <a:spAutoFit/>
            </a:bodyPr>
            <a:lstStyle/>
            <a:p>
              <a:r>
                <a:rPr lang="en-US" sz="1600" dirty="0" smtClean="0"/>
                <a:t>Steady state computation</a:t>
              </a:r>
            </a:p>
            <a:p>
              <a:r>
                <a:rPr lang="en-US" sz="1600" dirty="0" smtClean="0"/>
                <a:t>Time-varying transfer functions</a:t>
              </a:r>
            </a:p>
            <a:p>
              <a:r>
                <a:rPr lang="en-US" sz="1600" dirty="0" smtClean="0"/>
                <a:t>Noise analysis</a:t>
              </a:r>
              <a:endParaRPr lang="en-US" sz="1600" dirty="0"/>
            </a:p>
          </p:txBody>
        </p:sp>
      </p:grpSp>
      <p:sp>
        <p:nvSpPr>
          <p:cNvPr id="16" name="Freccia angolare in su 15"/>
          <p:cNvSpPr/>
          <p:nvPr/>
        </p:nvSpPr>
        <p:spPr>
          <a:xfrm>
            <a:off x="7341083" y="1630171"/>
            <a:ext cx="1742536" cy="4899805"/>
          </a:xfrm>
          <a:prstGeom prst="bentUpArrow">
            <a:avLst>
              <a:gd name="adj1" fmla="val 8796"/>
              <a:gd name="adj2" fmla="val 14815"/>
              <a:gd name="adj3" fmla="val 25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Close the loop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4" end="4"/>
                                            </p:txEl>
                                          </p:spTgt>
                                        </p:tgtEl>
                                        <p:attrNameLst>
                                          <p:attrName>style.visibility</p:attrName>
                                        </p:attrNameLst>
                                      </p:cBhvr>
                                      <p:to>
                                        <p:strVal val="visible"/>
                                      </p:to>
                                    </p:set>
                                    <p:animEffect transition="in" filter="fade">
                                      <p:cBhvr>
                                        <p:cTn id="10" dur="500"/>
                                        <p:tgtEl>
                                          <p:spTgt spid="1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500"/>
                                        <p:tgtEl>
                                          <p:spTgt spid="1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animEffect transition="in" filter="fade">
                                      <p:cBhvr>
                                        <p:cTn id="16" dur="500"/>
                                        <p:tgtEl>
                                          <p:spTgt spid="1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500"/>
                                        <p:tgtEl>
                                          <p:spTgt spid="1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8" end="8"/>
                                            </p:txEl>
                                          </p:spTgt>
                                        </p:tgtEl>
                                        <p:attrNameLst>
                                          <p:attrName>style.visibility</p:attrName>
                                        </p:attrNameLst>
                                      </p:cBhvr>
                                      <p:to>
                                        <p:strVal val="visible"/>
                                      </p:to>
                                    </p:set>
                                    <p:animEffect transition="in" filter="fade">
                                      <p:cBhvr>
                                        <p:cTn id="22" dur="500"/>
                                        <p:tgtEl>
                                          <p:spTgt spid="1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animEffect transition="in" filter="fade">
                                      <p:cBhvr>
                                        <p:cTn id="27" dur="500"/>
                                        <p:tgtEl>
                                          <p:spTgt spid="1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2" end="12"/>
                                            </p:txEl>
                                          </p:spTgt>
                                        </p:tgtEl>
                                        <p:attrNameLst>
                                          <p:attrName>style.visibility</p:attrName>
                                        </p:attrNameLst>
                                      </p:cBhvr>
                                      <p:to>
                                        <p:strVal val="visible"/>
                                      </p:to>
                                    </p:set>
                                    <p:animEffect transition="in" filter="fade">
                                      <p:cBhvr>
                                        <p:cTn id="32" dur="500"/>
                                        <p:tgtEl>
                                          <p:spTgt spid="1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a:xfrm>
            <a:off x="564543" y="6630705"/>
            <a:ext cx="8014914" cy="215444"/>
          </a:xfrm>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r>
              <a:rPr lang="en-US" sz="3200" dirty="0" smtClean="0">
                <a:solidFill>
                  <a:srgbClr val="FF0000"/>
                </a:solidFill>
              </a:rPr>
              <a:t>The fundamental matrix</a:t>
            </a:r>
            <a:endParaRPr lang="en-US" sz="3200" dirty="0"/>
          </a:p>
        </p:txBody>
      </p:sp>
      <p:pic>
        <p:nvPicPr>
          <p:cNvPr id="15" name="Picture 2"/>
          <p:cNvPicPr>
            <a:picLocks noChangeAspect="1" noChangeArrowheads="1"/>
          </p:cNvPicPr>
          <p:nvPr/>
        </p:nvPicPr>
        <p:blipFill>
          <a:blip r:embed="rId3" cstate="print"/>
          <a:srcRect t="1928"/>
          <a:stretch>
            <a:fillRect/>
          </a:stretch>
        </p:blipFill>
        <p:spPr bwMode="auto">
          <a:xfrm>
            <a:off x="198108" y="2722245"/>
            <a:ext cx="3854448" cy="3304431"/>
          </a:xfrm>
          <a:prstGeom prst="rect">
            <a:avLst/>
          </a:prstGeom>
          <a:noFill/>
          <a:ln w="9525">
            <a:noFill/>
            <a:miter lim="800000"/>
            <a:headEnd/>
            <a:tailEnd/>
          </a:ln>
        </p:spPr>
      </p:pic>
      <p:pic>
        <p:nvPicPr>
          <p:cNvPr id="24" name="Immagine 23" descr="addin_tmp.png"/>
          <p:cNvPicPr>
            <a:picLocks noChangeAspect="1"/>
          </p:cNvPicPr>
          <p:nvPr>
            <p:custDataLst>
              <p:tags r:id="rId1"/>
            </p:custDataLst>
          </p:nvPr>
        </p:nvPicPr>
        <p:blipFill>
          <a:blip r:embed="rId4" cstate="print"/>
          <a:stretch>
            <a:fillRect/>
          </a:stretch>
        </p:blipFill>
        <p:spPr>
          <a:xfrm>
            <a:off x="4838067" y="2063762"/>
            <a:ext cx="3966210" cy="1821942"/>
          </a:xfrm>
          <a:prstGeom prst="rect">
            <a:avLst/>
          </a:prstGeom>
        </p:spPr>
      </p:pic>
      <p:sp>
        <p:nvSpPr>
          <p:cNvPr id="20" name="Rettangolo 19"/>
          <p:cNvSpPr/>
          <p:nvPr/>
        </p:nvSpPr>
        <p:spPr>
          <a:xfrm>
            <a:off x="3885246" y="4314510"/>
            <a:ext cx="5000660" cy="1846659"/>
          </a:xfrm>
          <a:prstGeom prst="rect">
            <a:avLst/>
          </a:prstGeom>
        </p:spPr>
        <p:txBody>
          <a:bodyPr wrap="square">
            <a:spAutoFit/>
          </a:bodyPr>
          <a:lstStyle/>
          <a:p>
            <a:pPr algn="ctr">
              <a:buFont typeface="Wingdings" pitchFamily="2" charset="2"/>
              <a:buNone/>
            </a:pPr>
            <a:r>
              <a:rPr lang="en-US" smtClean="0">
                <a:sym typeface="Symbol" pitchFamily="18" charset="2"/>
              </a:rPr>
              <a:t>If </a:t>
            </a:r>
            <a:r>
              <a:rPr lang="en-US" i="1" smtClean="0">
                <a:latin typeface="Times New Roman" pitchFamily="18" charset="0"/>
                <a:cs typeface="Times New Roman" pitchFamily="18" charset="0"/>
                <a:sym typeface="Symbol" pitchFamily="18" charset="2"/>
              </a:rPr>
              <a:t>x</a:t>
            </a:r>
            <a:r>
              <a:rPr lang="en-US" baseline="-25000" smtClean="0">
                <a:latin typeface="Times New Roman" pitchFamily="18" charset="0"/>
                <a:cs typeface="Times New Roman" pitchFamily="18" charset="0"/>
                <a:sym typeface="Symbol" pitchFamily="18" charset="2"/>
              </a:rPr>
              <a:t>s</a:t>
            </a:r>
            <a:r>
              <a:rPr lang="en-US" baseline="-25000" smtClean="0">
                <a:sym typeface="Symbol" pitchFamily="18" charset="2"/>
              </a:rPr>
              <a:t> </a:t>
            </a:r>
            <a:r>
              <a:rPr lang="en-US" smtClean="0">
                <a:latin typeface="Times New Roman" pitchFamily="18" charset="0"/>
                <a:cs typeface="Times New Roman" pitchFamily="18" charset="0"/>
                <a:sym typeface="Symbol" pitchFamily="18" charset="2"/>
              </a:rPr>
              <a:t>(</a:t>
            </a:r>
            <a:r>
              <a:rPr lang="en-US" i="1" smtClean="0">
                <a:latin typeface="Times New Roman" pitchFamily="18" charset="0"/>
                <a:cs typeface="Times New Roman" pitchFamily="18" charset="0"/>
                <a:sym typeface="Symbol" pitchFamily="18" charset="2"/>
              </a:rPr>
              <a:t>t</a:t>
            </a:r>
            <a:r>
              <a:rPr lang="en-US" smtClean="0">
                <a:latin typeface="Times New Roman" pitchFamily="18" charset="0"/>
                <a:cs typeface="Times New Roman" pitchFamily="18" charset="0"/>
                <a:sym typeface="Symbol" pitchFamily="18" charset="2"/>
              </a:rPr>
              <a:t>)</a:t>
            </a:r>
            <a:r>
              <a:rPr lang="en-US" smtClean="0">
                <a:sym typeface="Symbol" pitchFamily="18" charset="2"/>
              </a:rPr>
              <a:t> is the solution then it is possible to compute (at first order) the effect </a:t>
            </a:r>
            <a:r>
              <a:rPr lang="en-US" smtClean="0">
                <a:latin typeface="Symbol" pitchFamily="18" charset="2"/>
                <a:sym typeface="Symbol"/>
              </a:rPr>
              <a:t>D</a:t>
            </a:r>
            <a:r>
              <a:rPr lang="en-US" i="1" smtClean="0">
                <a:latin typeface="Times New Roman" pitchFamily="18" charset="0"/>
                <a:cs typeface="Times New Roman" pitchFamily="18" charset="0"/>
                <a:sym typeface="Symbol"/>
              </a:rPr>
              <a:t>x</a:t>
            </a:r>
            <a:r>
              <a:rPr lang="en-US" baseline="-25000" smtClean="0">
                <a:latin typeface="Times New Roman" pitchFamily="18" charset="0"/>
                <a:cs typeface="Times New Roman" pitchFamily="18" charset="0"/>
                <a:sym typeface="Symbol" pitchFamily="18" charset="2"/>
              </a:rPr>
              <a:t>s</a:t>
            </a:r>
            <a:r>
              <a:rPr lang="en-US" smtClean="0">
                <a:latin typeface="Times New Roman" pitchFamily="18" charset="0"/>
                <a:cs typeface="Times New Roman" pitchFamily="18" charset="0"/>
                <a:sym typeface="Symbol" pitchFamily="18" charset="2"/>
              </a:rPr>
              <a:t>(</a:t>
            </a:r>
            <a:r>
              <a:rPr lang="en-US" i="1" smtClean="0">
                <a:latin typeface="Times New Roman" pitchFamily="18" charset="0"/>
                <a:cs typeface="Times New Roman" pitchFamily="18" charset="0"/>
                <a:sym typeface="Symbol" pitchFamily="18" charset="2"/>
              </a:rPr>
              <a:t>t</a:t>
            </a:r>
            <a:r>
              <a:rPr lang="en-US" smtClean="0">
                <a:latin typeface="Times New Roman" pitchFamily="18" charset="0"/>
                <a:cs typeface="Times New Roman" pitchFamily="18" charset="0"/>
                <a:sym typeface="Symbol" pitchFamily="18" charset="2"/>
              </a:rPr>
              <a:t>)</a:t>
            </a:r>
            <a:r>
              <a:rPr lang="en-US" smtClean="0">
                <a:sym typeface="Symbol"/>
              </a:rPr>
              <a:t> on the solution produced by a small perturbation </a:t>
            </a:r>
            <a:r>
              <a:rPr lang="en-US" smtClean="0">
                <a:latin typeface="Symbol" pitchFamily="18" charset="2"/>
                <a:sym typeface="Symbol"/>
              </a:rPr>
              <a:t>D</a:t>
            </a:r>
            <a:r>
              <a:rPr lang="en-US" i="1" smtClean="0">
                <a:latin typeface="Times New Roman" pitchFamily="18" charset="0"/>
                <a:cs typeface="Times New Roman" pitchFamily="18" charset="0"/>
                <a:sym typeface="Symbol"/>
              </a:rPr>
              <a:t>x</a:t>
            </a:r>
            <a:r>
              <a:rPr lang="en-US" baseline="-25000" smtClean="0">
                <a:latin typeface="Times New Roman" pitchFamily="18" charset="0"/>
                <a:cs typeface="Times New Roman" pitchFamily="18" charset="0"/>
                <a:sym typeface="Symbol" pitchFamily="18" charset="2"/>
              </a:rPr>
              <a:t>0</a:t>
            </a:r>
            <a:r>
              <a:rPr lang="en-US" smtClean="0">
                <a:sym typeface="Symbol"/>
              </a:rPr>
              <a:t> of the initial conditions</a:t>
            </a:r>
          </a:p>
          <a:p>
            <a:pPr algn="ctr">
              <a:buFont typeface="Wingdings" pitchFamily="2" charset="2"/>
              <a:buNone/>
            </a:pPr>
            <a:endParaRPr lang="en-US" smtClean="0">
              <a:solidFill>
                <a:srgbClr val="FF0000"/>
              </a:solidFill>
              <a:sym typeface="Symbol"/>
            </a:endParaRPr>
          </a:p>
          <a:p>
            <a:pPr algn="ctr">
              <a:buFont typeface="Wingdings" pitchFamily="2" charset="2"/>
              <a:buNone/>
            </a:pPr>
            <a:r>
              <a:rPr lang="en-US" sz="2400" smtClean="0">
                <a:solidFill>
                  <a:srgbClr val="FF0000"/>
                </a:solidFill>
                <a:latin typeface="Symbol" pitchFamily="18" charset="2"/>
                <a:sym typeface="Symbol"/>
              </a:rPr>
              <a:t>D</a:t>
            </a:r>
            <a:r>
              <a:rPr lang="en-US" sz="2400" i="1" smtClean="0">
                <a:solidFill>
                  <a:srgbClr val="FF0000"/>
                </a:solidFill>
                <a:latin typeface="Times New Roman" pitchFamily="18" charset="0"/>
                <a:cs typeface="Times New Roman" pitchFamily="18" charset="0"/>
                <a:sym typeface="Symbol"/>
              </a:rPr>
              <a:t>x</a:t>
            </a:r>
            <a:r>
              <a:rPr lang="en-US" sz="2400" baseline="-25000" smtClean="0">
                <a:solidFill>
                  <a:srgbClr val="FF0000"/>
                </a:solidFill>
                <a:latin typeface="Times New Roman" pitchFamily="18" charset="0"/>
                <a:cs typeface="Times New Roman" pitchFamily="18" charset="0"/>
                <a:sym typeface="Symbol" pitchFamily="18" charset="2"/>
              </a:rPr>
              <a:t>s</a:t>
            </a:r>
            <a:r>
              <a:rPr lang="en-US" sz="2400" smtClean="0">
                <a:solidFill>
                  <a:srgbClr val="FF0000"/>
                </a:solidFill>
                <a:latin typeface="Times New Roman" pitchFamily="18" charset="0"/>
                <a:cs typeface="Times New Roman" pitchFamily="18" charset="0"/>
                <a:sym typeface="Symbol" pitchFamily="18" charset="2"/>
              </a:rPr>
              <a:t>(</a:t>
            </a:r>
            <a:r>
              <a:rPr lang="en-US" sz="2400" i="1" smtClean="0">
                <a:solidFill>
                  <a:srgbClr val="FF0000"/>
                </a:solidFill>
                <a:latin typeface="Times New Roman" pitchFamily="18" charset="0"/>
                <a:cs typeface="Times New Roman" pitchFamily="18" charset="0"/>
                <a:sym typeface="Symbol" pitchFamily="18" charset="2"/>
              </a:rPr>
              <a:t>t</a:t>
            </a:r>
            <a:r>
              <a:rPr lang="en-US" sz="2400" smtClean="0">
                <a:solidFill>
                  <a:srgbClr val="FF0000"/>
                </a:solidFill>
                <a:latin typeface="Times New Roman" pitchFamily="18" charset="0"/>
                <a:cs typeface="Times New Roman" pitchFamily="18" charset="0"/>
                <a:sym typeface="Symbol" pitchFamily="18" charset="2"/>
              </a:rPr>
              <a:t>)</a:t>
            </a:r>
            <a:r>
              <a:rPr lang="en-US" sz="2400" baseline="-25000" smtClean="0">
                <a:solidFill>
                  <a:srgbClr val="FF0000"/>
                </a:solidFill>
                <a:latin typeface="Times New Roman" pitchFamily="18" charset="0"/>
                <a:cs typeface="Times New Roman" pitchFamily="18" charset="0"/>
                <a:sym typeface="Symbol" pitchFamily="18" charset="2"/>
              </a:rPr>
              <a:t> </a:t>
            </a:r>
            <a:r>
              <a:rPr lang="en-US" sz="2400" smtClean="0">
                <a:solidFill>
                  <a:srgbClr val="FF0000"/>
                </a:solidFill>
                <a:sym typeface="Symbol"/>
              </a:rPr>
              <a:t>= </a:t>
            </a:r>
            <a:r>
              <a:rPr lang="en-US" sz="2400" smtClean="0">
                <a:solidFill>
                  <a:srgbClr val="FF0000"/>
                </a:solidFill>
                <a:latin typeface="Symbol" pitchFamily="18" charset="2"/>
                <a:sym typeface="Symbol" pitchFamily="18" charset="2"/>
              </a:rPr>
              <a:t>F</a:t>
            </a:r>
            <a:r>
              <a:rPr lang="en-US" sz="2400" smtClean="0">
                <a:solidFill>
                  <a:srgbClr val="FF0000"/>
                </a:solidFill>
                <a:sym typeface="Symbol" pitchFamily="18" charset="2"/>
              </a:rPr>
              <a:t>(</a:t>
            </a:r>
            <a:r>
              <a:rPr lang="en-US" sz="2400" i="1" smtClean="0">
                <a:solidFill>
                  <a:srgbClr val="FF0000"/>
                </a:solidFill>
                <a:latin typeface="Times New Roman" pitchFamily="18" charset="0"/>
                <a:cs typeface="Times New Roman" pitchFamily="18" charset="0"/>
                <a:sym typeface="Symbol" pitchFamily="18" charset="2"/>
              </a:rPr>
              <a:t>t</a:t>
            </a:r>
            <a:r>
              <a:rPr lang="en-US" sz="2400" smtClean="0">
                <a:solidFill>
                  <a:srgbClr val="FF0000"/>
                </a:solidFill>
                <a:sym typeface="Symbol" pitchFamily="18" charset="2"/>
              </a:rPr>
              <a:t>,</a:t>
            </a:r>
            <a:r>
              <a:rPr lang="en-US" sz="2400" i="1" smtClean="0">
                <a:solidFill>
                  <a:srgbClr val="FF0000"/>
                </a:solidFill>
                <a:latin typeface="Times New Roman" pitchFamily="18" charset="0"/>
                <a:cs typeface="Times New Roman" pitchFamily="18" charset="0"/>
                <a:sym typeface="Symbol" pitchFamily="18" charset="2"/>
              </a:rPr>
              <a:t>t</a:t>
            </a:r>
            <a:r>
              <a:rPr lang="en-US" sz="2400" baseline="-25000" smtClean="0">
                <a:solidFill>
                  <a:srgbClr val="FF0000"/>
                </a:solidFill>
                <a:latin typeface="Times New Roman" pitchFamily="18" charset="0"/>
                <a:cs typeface="Times New Roman" pitchFamily="18" charset="0"/>
                <a:sym typeface="Symbol" pitchFamily="18" charset="2"/>
              </a:rPr>
              <a:t>0</a:t>
            </a:r>
            <a:r>
              <a:rPr lang="en-US" sz="2400" smtClean="0">
                <a:solidFill>
                  <a:srgbClr val="FF0000"/>
                </a:solidFill>
                <a:sym typeface="Symbol" pitchFamily="18" charset="2"/>
              </a:rPr>
              <a:t>)</a:t>
            </a:r>
            <a:r>
              <a:rPr lang="en-US" sz="2400" smtClean="0">
                <a:solidFill>
                  <a:srgbClr val="FF0000"/>
                </a:solidFill>
                <a:latin typeface="Symbol" pitchFamily="18" charset="2"/>
                <a:sym typeface="Symbol"/>
              </a:rPr>
              <a:t> D</a:t>
            </a:r>
            <a:r>
              <a:rPr lang="en-US" sz="2400" i="1" smtClean="0">
                <a:solidFill>
                  <a:srgbClr val="FF0000"/>
                </a:solidFill>
                <a:latin typeface="Times New Roman" pitchFamily="18" charset="0"/>
                <a:cs typeface="Times New Roman" pitchFamily="18" charset="0"/>
                <a:sym typeface="Symbol"/>
              </a:rPr>
              <a:t>x</a:t>
            </a:r>
            <a:r>
              <a:rPr lang="en-US" sz="2400" baseline="-25000" smtClean="0">
                <a:solidFill>
                  <a:srgbClr val="FF0000"/>
                </a:solidFill>
                <a:latin typeface="Times New Roman" pitchFamily="18" charset="0"/>
                <a:cs typeface="Times New Roman" pitchFamily="18" charset="0"/>
                <a:sym typeface="Symbol" pitchFamily="18" charset="2"/>
              </a:rPr>
              <a:t>0</a:t>
            </a:r>
            <a:r>
              <a:rPr lang="en-US" sz="2400" smtClean="0">
                <a:solidFill>
                  <a:srgbClr val="FF0000"/>
                </a:solidFill>
                <a:latin typeface="Times New Roman" pitchFamily="18" charset="0"/>
                <a:cs typeface="Times New Roman" pitchFamily="18" charset="0"/>
                <a:sym typeface="Symbol" pitchFamily="18" charset="2"/>
              </a:rPr>
              <a:t>(</a:t>
            </a:r>
            <a:r>
              <a:rPr lang="en-US" sz="2400" i="1" smtClean="0">
                <a:solidFill>
                  <a:srgbClr val="FF0000"/>
                </a:solidFill>
                <a:latin typeface="Times New Roman" pitchFamily="18" charset="0"/>
                <a:cs typeface="Times New Roman" pitchFamily="18" charset="0"/>
                <a:sym typeface="Symbol" pitchFamily="18" charset="2"/>
              </a:rPr>
              <a:t>t</a:t>
            </a:r>
            <a:r>
              <a:rPr lang="en-US" sz="2400" baseline="-25000" smtClean="0">
                <a:solidFill>
                  <a:srgbClr val="FF0000"/>
                </a:solidFill>
                <a:latin typeface="Times New Roman" pitchFamily="18" charset="0"/>
                <a:cs typeface="Times New Roman" pitchFamily="18" charset="0"/>
                <a:sym typeface="Symbol" pitchFamily="18" charset="2"/>
              </a:rPr>
              <a:t>0</a:t>
            </a:r>
            <a:r>
              <a:rPr lang="en-US" sz="2400" smtClean="0">
                <a:solidFill>
                  <a:srgbClr val="FF0000"/>
                </a:solidFill>
                <a:latin typeface="Times New Roman" pitchFamily="18" charset="0"/>
                <a:cs typeface="Times New Roman" pitchFamily="18" charset="0"/>
                <a:sym typeface="Symbol" pitchFamily="18" charset="2"/>
              </a:rPr>
              <a:t>)</a:t>
            </a:r>
            <a:r>
              <a:rPr lang="en-US" sz="2400" baseline="-25000" smtClean="0">
                <a:solidFill>
                  <a:srgbClr val="FF0000"/>
                </a:solidFill>
                <a:latin typeface="Times New Roman" pitchFamily="18" charset="0"/>
                <a:cs typeface="Times New Roman" pitchFamily="18" charset="0"/>
                <a:sym typeface="Symbol" pitchFamily="18" charset="2"/>
              </a:rPr>
              <a:t> </a:t>
            </a:r>
            <a:endParaRPr lang="en-US" sz="2400">
              <a:sym typeface="Symbol" pitchFamily="18" charset="2"/>
            </a:endParaRPr>
          </a:p>
        </p:txBody>
      </p:sp>
      <p:sp>
        <p:nvSpPr>
          <p:cNvPr id="21" name="Rettangolo 20"/>
          <p:cNvSpPr/>
          <p:nvPr/>
        </p:nvSpPr>
        <p:spPr>
          <a:xfrm>
            <a:off x="0" y="780187"/>
            <a:ext cx="9144000" cy="923330"/>
          </a:xfrm>
          <a:prstGeom prst="rect">
            <a:avLst/>
          </a:prstGeom>
        </p:spPr>
        <p:txBody>
          <a:bodyPr wrap="square">
            <a:spAutoFit/>
          </a:bodyPr>
          <a:lstStyle/>
          <a:p>
            <a:pPr algn="ctr"/>
            <a:r>
              <a:rPr lang="en-US" dirty="0" smtClean="0"/>
              <a:t>From a practical point of  view the fundamental matrix can be obtained by performing  a Forward Sensitivity Analysis (FSA) of the system trajectories with respect to the initial conditions or, in other words, solving the variational problem: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a:xfrm>
            <a:off x="564543" y="6630705"/>
            <a:ext cx="8014914" cy="215444"/>
          </a:xfrm>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r>
              <a:rPr lang="en-US" sz="3200" dirty="0" smtClean="0">
                <a:solidFill>
                  <a:srgbClr val="FF0000"/>
                </a:solidFill>
              </a:rPr>
              <a:t>The fundamental matrix: two basic properties</a:t>
            </a:r>
            <a:endParaRPr lang="en-US" sz="3200" dirty="0"/>
          </a:p>
        </p:txBody>
      </p:sp>
      <p:sp>
        <p:nvSpPr>
          <p:cNvPr id="8" name="Rettangolo 7"/>
          <p:cNvSpPr/>
          <p:nvPr/>
        </p:nvSpPr>
        <p:spPr>
          <a:xfrm>
            <a:off x="1177877" y="1571612"/>
            <a:ext cx="2245615" cy="369332"/>
          </a:xfrm>
          <a:prstGeom prst="rect">
            <a:avLst/>
          </a:prstGeom>
        </p:spPr>
        <p:txBody>
          <a:bodyPr wrap="none">
            <a:spAutoFit/>
          </a:bodyPr>
          <a:lstStyle/>
          <a:p>
            <a:pPr lvl="0" algn="ctr">
              <a:spcBef>
                <a:spcPct val="0"/>
              </a:spcBef>
              <a:defRPr/>
            </a:pPr>
            <a:r>
              <a:rPr lang="it-IT" dirty="0" err="1" smtClean="0"/>
              <a:t>Composition</a:t>
            </a:r>
            <a:r>
              <a:rPr lang="it-IT" dirty="0" smtClean="0"/>
              <a:t> </a:t>
            </a:r>
            <a:r>
              <a:rPr lang="it-IT" dirty="0" err="1" smtClean="0"/>
              <a:t>property</a:t>
            </a:r>
            <a:endParaRPr lang="it-IT" dirty="0" smtClean="0"/>
          </a:p>
        </p:txBody>
      </p:sp>
      <p:sp>
        <p:nvSpPr>
          <p:cNvPr id="9" name="Rettangolo 8"/>
          <p:cNvSpPr/>
          <p:nvPr/>
        </p:nvSpPr>
        <p:spPr>
          <a:xfrm>
            <a:off x="5564295" y="1571612"/>
            <a:ext cx="1891352" cy="369332"/>
          </a:xfrm>
          <a:prstGeom prst="rect">
            <a:avLst/>
          </a:prstGeom>
        </p:spPr>
        <p:txBody>
          <a:bodyPr wrap="none">
            <a:spAutoFit/>
          </a:bodyPr>
          <a:lstStyle/>
          <a:p>
            <a:pPr lvl="0" algn="ctr">
              <a:spcBef>
                <a:spcPct val="0"/>
              </a:spcBef>
              <a:defRPr/>
            </a:pPr>
            <a:r>
              <a:rPr lang="it-IT" dirty="0" err="1" smtClean="0"/>
              <a:t>Mapping</a:t>
            </a:r>
            <a:r>
              <a:rPr lang="it-IT" dirty="0" smtClean="0"/>
              <a:t> </a:t>
            </a:r>
            <a:r>
              <a:rPr lang="it-IT" dirty="0" err="1" smtClean="0"/>
              <a:t>property</a:t>
            </a:r>
            <a:endParaRPr lang="it-IT" dirty="0" smtClean="0"/>
          </a:p>
        </p:txBody>
      </p:sp>
      <p:cxnSp>
        <p:nvCxnSpPr>
          <p:cNvPr id="10" name="Connettore 1 9"/>
          <p:cNvCxnSpPr/>
          <p:nvPr/>
        </p:nvCxnSpPr>
        <p:spPr>
          <a:xfrm rot="5400000">
            <a:off x="2821769" y="3464719"/>
            <a:ext cx="3500462"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
          <p:cNvPicPr>
            <a:picLocks noChangeAspect="1" noChangeArrowheads="1"/>
          </p:cNvPicPr>
          <p:nvPr/>
        </p:nvPicPr>
        <p:blipFill>
          <a:blip r:embed="rId2" cstate="print"/>
          <a:srcRect t="6267" b="3899"/>
          <a:stretch>
            <a:fillRect/>
          </a:stretch>
        </p:blipFill>
        <p:spPr bwMode="auto">
          <a:xfrm>
            <a:off x="571472" y="2071678"/>
            <a:ext cx="3352800" cy="3071834"/>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5357818" y="2071678"/>
            <a:ext cx="2676525"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Circuit Simulation: from the Wikipedia</a:t>
            </a:r>
            <a:endParaRPr lang="en-US" sz="3200" dirty="0">
              <a:solidFill>
                <a:srgbClr val="FF0000"/>
              </a:solidFill>
            </a:endParaRPr>
          </a:p>
        </p:txBody>
      </p:sp>
      <p:sp>
        <p:nvSpPr>
          <p:cNvPr id="7" name="Rettangolo 6"/>
          <p:cNvSpPr/>
          <p:nvPr/>
        </p:nvSpPr>
        <p:spPr>
          <a:xfrm>
            <a:off x="166255" y="933723"/>
            <a:ext cx="8811490" cy="5324535"/>
          </a:xfrm>
          <a:prstGeom prst="rect">
            <a:avLst/>
          </a:prstGeom>
        </p:spPr>
        <p:txBody>
          <a:bodyPr wrap="square">
            <a:spAutoFit/>
          </a:bodyPr>
          <a:lstStyle/>
          <a:p>
            <a:pPr algn="just"/>
            <a:r>
              <a:rPr lang="en-US" sz="2000" dirty="0" smtClean="0"/>
              <a:t>“</a:t>
            </a:r>
            <a:r>
              <a:rPr lang="en-US" sz="2000" b="1" dirty="0" smtClean="0"/>
              <a:t>Electronic circuit simulation uses </a:t>
            </a:r>
            <a:r>
              <a:rPr lang="en-US" sz="2000" b="1" dirty="0" smtClean="0">
                <a:solidFill>
                  <a:schemeClr val="tx2">
                    <a:lumMod val="60000"/>
                    <a:lumOff val="40000"/>
                  </a:schemeClr>
                </a:solidFill>
              </a:rPr>
              <a:t>mathematical models</a:t>
            </a:r>
            <a:r>
              <a:rPr lang="en-US" sz="2000" b="1" dirty="0" smtClean="0"/>
              <a:t> to replicate the behavior of an actual electronic device or circuit</a:t>
            </a:r>
            <a:r>
              <a:rPr lang="en-US" sz="2000" dirty="0" smtClean="0"/>
              <a:t>. Simulation software allows for modeling of circuit operation and is an invaluable analysis tool.” </a:t>
            </a:r>
          </a:p>
          <a:p>
            <a:pPr algn="just"/>
            <a:endParaRPr lang="en-US" sz="2000" dirty="0" smtClean="0"/>
          </a:p>
          <a:p>
            <a:pPr algn="just"/>
            <a:r>
              <a:rPr lang="en-US" sz="2000" dirty="0" smtClean="0"/>
              <a:t>“Due to its highly accurate modeling capability, many Colleges and Universities use this type of software for the </a:t>
            </a:r>
            <a:r>
              <a:rPr lang="en-US" sz="2000" b="1" dirty="0" smtClean="0">
                <a:solidFill>
                  <a:srgbClr val="FF0000"/>
                </a:solidFill>
              </a:rPr>
              <a:t>teaching</a:t>
            </a:r>
            <a:r>
              <a:rPr lang="en-US" sz="2000" dirty="0" smtClean="0"/>
              <a:t> of electronics technician and electronics engineering programs. </a:t>
            </a:r>
            <a:r>
              <a:rPr lang="en-US" sz="2000" b="1" dirty="0" smtClean="0"/>
              <a:t>Electronics simulation software engages the user by integrating them into the learning experience</a:t>
            </a:r>
            <a:r>
              <a:rPr lang="en-US" sz="2000" dirty="0" smtClean="0"/>
              <a:t>. These kinds of interactions actively engage learners to analyze, synthesize, organize, and evaluate content and result in learners constructing their own knowledge.”</a:t>
            </a:r>
          </a:p>
          <a:p>
            <a:pPr algn="just"/>
            <a:endParaRPr lang="en-US" sz="2000" dirty="0" smtClean="0"/>
          </a:p>
          <a:p>
            <a:pPr algn="just"/>
            <a:r>
              <a:rPr lang="en-US" sz="2000" dirty="0" smtClean="0"/>
              <a:t>“</a:t>
            </a:r>
            <a:r>
              <a:rPr lang="en-US" sz="2000" b="1" dirty="0" smtClean="0"/>
              <a:t>Simulating a circuit’s behavior before </a:t>
            </a:r>
            <a:r>
              <a:rPr lang="en-US" sz="2000" b="1" dirty="0" smtClean="0">
                <a:solidFill>
                  <a:srgbClr val="FF0000"/>
                </a:solidFill>
              </a:rPr>
              <a:t>actually</a:t>
            </a:r>
            <a:r>
              <a:rPr lang="en-US" sz="2000" b="1" dirty="0" smtClean="0"/>
              <a:t> </a:t>
            </a:r>
            <a:r>
              <a:rPr lang="en-US" sz="2000" b="1" dirty="0" smtClean="0">
                <a:solidFill>
                  <a:srgbClr val="FF0000"/>
                </a:solidFill>
              </a:rPr>
              <a:t>building</a:t>
            </a:r>
            <a:r>
              <a:rPr lang="en-US" sz="2000" b="1" dirty="0" smtClean="0"/>
              <a:t> it can greatly improve design efficiency</a:t>
            </a:r>
            <a:r>
              <a:rPr lang="en-US" sz="2000" dirty="0" smtClean="0"/>
              <a:t> by making faulty designs known as such, and providing insight into the behavior of electronics circuit designs. In particular, </a:t>
            </a:r>
            <a:r>
              <a:rPr lang="en-US" sz="2000" b="1" dirty="0" smtClean="0">
                <a:solidFill>
                  <a:schemeClr val="tx2">
                    <a:lumMod val="60000"/>
                    <a:lumOff val="40000"/>
                  </a:schemeClr>
                </a:solidFill>
              </a:rPr>
              <a:t>for integrated circuits, the tooling (</a:t>
            </a:r>
            <a:r>
              <a:rPr lang="en-US" sz="2000" b="1" dirty="0" err="1" smtClean="0">
                <a:solidFill>
                  <a:schemeClr val="tx2">
                    <a:lumMod val="60000"/>
                    <a:lumOff val="40000"/>
                  </a:schemeClr>
                </a:solidFill>
              </a:rPr>
              <a:t>photomasks</a:t>
            </a:r>
            <a:r>
              <a:rPr lang="en-US" sz="2000" b="1" dirty="0" smtClean="0">
                <a:solidFill>
                  <a:schemeClr val="tx2">
                    <a:lumMod val="60000"/>
                    <a:lumOff val="40000"/>
                  </a:schemeClr>
                </a:solidFill>
              </a:rPr>
              <a:t>) is expensive, breadboards are impractical, and probing the behavior of internal signals is extremely difficult</a:t>
            </a:r>
            <a:r>
              <a:rPr lang="en-US" sz="2000" dirty="0" smtClean="0"/>
              <a:t>. Therefore </a:t>
            </a:r>
            <a:r>
              <a:rPr lang="en-US" sz="2000" b="1" dirty="0" smtClean="0"/>
              <a:t>almost all IC design relies heavily on simulation</a:t>
            </a:r>
            <a:r>
              <a:rPr lang="en-US" sz="2000" dirty="0" smtClean="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a:xfrm>
            <a:off x="564543" y="6630705"/>
            <a:ext cx="8014914" cy="215444"/>
          </a:xfrm>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r>
              <a:rPr lang="en-US" sz="3200" dirty="0" smtClean="0">
                <a:solidFill>
                  <a:srgbClr val="FF0000"/>
                </a:solidFill>
              </a:rPr>
              <a:t>The </a:t>
            </a:r>
            <a:r>
              <a:rPr lang="en-US" sz="3200" dirty="0" err="1" smtClean="0">
                <a:solidFill>
                  <a:srgbClr val="FF0000"/>
                </a:solidFill>
              </a:rPr>
              <a:t>saltation</a:t>
            </a:r>
            <a:r>
              <a:rPr lang="en-US" sz="3200" dirty="0" smtClean="0">
                <a:solidFill>
                  <a:srgbClr val="FF0000"/>
                </a:solidFill>
              </a:rPr>
              <a:t> matrix</a:t>
            </a:r>
            <a:endParaRPr lang="en-US" sz="3200" dirty="0"/>
          </a:p>
        </p:txBody>
      </p:sp>
      <p:pic>
        <p:nvPicPr>
          <p:cNvPr id="10" name="Picture 3"/>
          <p:cNvPicPr>
            <a:picLocks noChangeAspect="1" noChangeArrowheads="1"/>
          </p:cNvPicPr>
          <p:nvPr/>
        </p:nvPicPr>
        <p:blipFill>
          <a:blip r:embed="rId5" cstate="print"/>
          <a:srcRect/>
          <a:stretch>
            <a:fillRect/>
          </a:stretch>
        </p:blipFill>
        <p:spPr bwMode="auto">
          <a:xfrm>
            <a:off x="1369010" y="1547726"/>
            <a:ext cx="5863236" cy="3785268"/>
          </a:xfrm>
          <a:prstGeom prst="rect">
            <a:avLst/>
          </a:prstGeom>
          <a:noFill/>
          <a:ln w="9525">
            <a:noFill/>
            <a:miter lim="800000"/>
            <a:headEnd/>
            <a:tailEnd/>
          </a:ln>
        </p:spPr>
      </p:pic>
      <p:sp>
        <p:nvSpPr>
          <p:cNvPr id="11" name="CasellaDiTesto 10"/>
          <p:cNvSpPr txBox="1"/>
          <p:nvPr/>
        </p:nvSpPr>
        <p:spPr>
          <a:xfrm>
            <a:off x="3271821" y="4953782"/>
            <a:ext cx="2603533" cy="400110"/>
          </a:xfrm>
          <a:prstGeom prst="rect">
            <a:avLst/>
          </a:prstGeom>
          <a:noFill/>
        </p:spPr>
        <p:txBody>
          <a:bodyPr wrap="none" rtlCol="0">
            <a:spAutoFit/>
          </a:bodyPr>
          <a:lstStyle/>
          <a:p>
            <a:r>
              <a:rPr lang="en-US" b="1" dirty="0" smtClean="0">
                <a:solidFill>
                  <a:srgbClr val="FFC000"/>
                </a:solidFill>
              </a:rPr>
              <a:t>Region 1 – </a:t>
            </a:r>
            <a:r>
              <a:rPr lang="en-US" sz="2000" b="1" dirty="0" smtClean="0">
                <a:solidFill>
                  <a:srgbClr val="FFC000"/>
                </a:solidFill>
                <a:sym typeface="Symbol" pitchFamily="18" charset="2"/>
              </a:rPr>
              <a:t>Vector</a:t>
            </a:r>
            <a:r>
              <a:rPr lang="en-US" b="1" dirty="0" smtClean="0">
                <a:solidFill>
                  <a:srgbClr val="FFC000"/>
                </a:solidFill>
              </a:rPr>
              <a:t> field </a:t>
            </a:r>
            <a:r>
              <a:rPr lang="en-US" b="1" i="1" dirty="0" smtClean="0">
                <a:solidFill>
                  <a:srgbClr val="FFC000"/>
                </a:solidFill>
                <a:latin typeface="Times New Roman" pitchFamily="18" charset="0"/>
                <a:cs typeface="Times New Roman" pitchFamily="18" charset="0"/>
              </a:rPr>
              <a:t>f</a:t>
            </a:r>
            <a:r>
              <a:rPr lang="en-US" b="1" baseline="-25000" dirty="0" smtClean="0">
                <a:solidFill>
                  <a:srgbClr val="FFC000"/>
                </a:solidFill>
              </a:rPr>
              <a:t>1</a:t>
            </a:r>
            <a:endParaRPr lang="en-US" b="1" baseline="-25000" dirty="0">
              <a:solidFill>
                <a:srgbClr val="FFC000"/>
              </a:solidFill>
            </a:endParaRPr>
          </a:p>
        </p:txBody>
      </p:sp>
      <p:sp>
        <p:nvSpPr>
          <p:cNvPr id="12" name="CasellaDiTesto 11"/>
          <p:cNvSpPr txBox="1"/>
          <p:nvPr/>
        </p:nvSpPr>
        <p:spPr>
          <a:xfrm>
            <a:off x="223653" y="948047"/>
            <a:ext cx="2603533" cy="400110"/>
          </a:xfrm>
          <a:prstGeom prst="rect">
            <a:avLst/>
          </a:prstGeom>
          <a:noFill/>
        </p:spPr>
        <p:txBody>
          <a:bodyPr wrap="none" rtlCol="0">
            <a:spAutoFit/>
          </a:bodyPr>
          <a:lstStyle/>
          <a:p>
            <a:r>
              <a:rPr lang="en-US" b="1" dirty="0" smtClean="0">
                <a:solidFill>
                  <a:srgbClr val="FFC000"/>
                </a:solidFill>
              </a:rPr>
              <a:t>Region 2 – </a:t>
            </a:r>
            <a:r>
              <a:rPr lang="en-US" sz="2000" b="1" dirty="0" smtClean="0">
                <a:solidFill>
                  <a:srgbClr val="FFC000"/>
                </a:solidFill>
                <a:sym typeface="Symbol" pitchFamily="18" charset="2"/>
              </a:rPr>
              <a:t>Vector</a:t>
            </a:r>
            <a:r>
              <a:rPr lang="en-US" b="1" dirty="0" smtClean="0">
                <a:solidFill>
                  <a:srgbClr val="FFC000"/>
                </a:solidFill>
              </a:rPr>
              <a:t> field </a:t>
            </a:r>
            <a:r>
              <a:rPr lang="en-US" b="1" i="1" dirty="0" smtClean="0">
                <a:solidFill>
                  <a:srgbClr val="FFC000"/>
                </a:solidFill>
                <a:latin typeface="Times New Roman" pitchFamily="18" charset="0"/>
                <a:cs typeface="Times New Roman" pitchFamily="18" charset="0"/>
              </a:rPr>
              <a:t>f</a:t>
            </a:r>
            <a:r>
              <a:rPr lang="en-US" b="1" baseline="-25000" dirty="0" smtClean="0">
                <a:solidFill>
                  <a:srgbClr val="FFC000"/>
                </a:solidFill>
              </a:rPr>
              <a:t>2</a:t>
            </a:r>
            <a:endParaRPr lang="en-US" b="1" baseline="-25000" dirty="0">
              <a:solidFill>
                <a:srgbClr val="FFC000"/>
              </a:solidFill>
            </a:endParaRPr>
          </a:p>
        </p:txBody>
      </p:sp>
      <p:sp>
        <p:nvSpPr>
          <p:cNvPr id="17" name="CasellaDiTesto 16"/>
          <p:cNvSpPr txBox="1"/>
          <p:nvPr/>
        </p:nvSpPr>
        <p:spPr>
          <a:xfrm>
            <a:off x="116945" y="2503711"/>
            <a:ext cx="1104470" cy="646331"/>
          </a:xfrm>
          <a:prstGeom prst="rect">
            <a:avLst/>
          </a:prstGeom>
          <a:noFill/>
        </p:spPr>
        <p:txBody>
          <a:bodyPr wrap="none" rtlCol="0">
            <a:spAutoFit/>
          </a:bodyPr>
          <a:lstStyle/>
          <a:p>
            <a:pPr algn="ctr"/>
            <a:r>
              <a:rPr lang="en-US" b="1" dirty="0" smtClean="0">
                <a:solidFill>
                  <a:srgbClr val="FFC000"/>
                </a:solidFill>
              </a:rPr>
              <a:t>Switching</a:t>
            </a:r>
          </a:p>
          <a:p>
            <a:pPr algn="ctr"/>
            <a:r>
              <a:rPr lang="en-US" b="1" dirty="0" smtClean="0">
                <a:solidFill>
                  <a:srgbClr val="FFC000"/>
                </a:solidFill>
              </a:rPr>
              <a:t>Manifold</a:t>
            </a:r>
            <a:endParaRPr lang="en-US" b="1" baseline="-25000" dirty="0">
              <a:solidFill>
                <a:srgbClr val="FFC000"/>
              </a:solidFill>
            </a:endParaRPr>
          </a:p>
        </p:txBody>
      </p:sp>
      <p:sp>
        <p:nvSpPr>
          <p:cNvPr id="20" name="CasellaDiTesto 19"/>
          <p:cNvSpPr txBox="1"/>
          <p:nvPr/>
        </p:nvSpPr>
        <p:spPr>
          <a:xfrm>
            <a:off x="0" y="3760515"/>
            <a:ext cx="2066479" cy="369332"/>
          </a:xfrm>
          <a:prstGeom prst="rect">
            <a:avLst/>
          </a:prstGeom>
          <a:noFill/>
        </p:spPr>
        <p:txBody>
          <a:bodyPr wrap="square" rtlCol="0">
            <a:spAutoFit/>
          </a:bodyPr>
          <a:lstStyle/>
          <a:p>
            <a:r>
              <a:rPr lang="en-US" b="1" dirty="0" smtClean="0"/>
              <a:t>Unperturbed IC</a:t>
            </a:r>
            <a:endParaRPr lang="en-US" b="1" baseline="-25000" dirty="0"/>
          </a:p>
        </p:txBody>
      </p:sp>
      <p:sp>
        <p:nvSpPr>
          <p:cNvPr id="21" name="CasellaDiTesto 20"/>
          <p:cNvSpPr txBox="1"/>
          <p:nvPr/>
        </p:nvSpPr>
        <p:spPr>
          <a:xfrm>
            <a:off x="-23578" y="4589808"/>
            <a:ext cx="2339439" cy="369332"/>
          </a:xfrm>
          <a:prstGeom prst="rect">
            <a:avLst/>
          </a:prstGeom>
          <a:noFill/>
        </p:spPr>
        <p:txBody>
          <a:bodyPr wrap="square" rtlCol="0">
            <a:spAutoFit/>
          </a:bodyPr>
          <a:lstStyle/>
          <a:p>
            <a:pPr algn="ctr"/>
            <a:r>
              <a:rPr lang="en-US" b="1" dirty="0" smtClean="0">
                <a:solidFill>
                  <a:srgbClr val="00B0F0"/>
                </a:solidFill>
              </a:rPr>
              <a:t>Perturbed IC</a:t>
            </a:r>
            <a:endParaRPr lang="en-US" b="1" baseline="-25000" dirty="0">
              <a:solidFill>
                <a:srgbClr val="00B0F0"/>
              </a:solidFill>
            </a:endParaRPr>
          </a:p>
        </p:txBody>
      </p:sp>
      <p:sp>
        <p:nvSpPr>
          <p:cNvPr id="22" name="Ovale 21"/>
          <p:cNvSpPr/>
          <p:nvPr/>
        </p:nvSpPr>
        <p:spPr>
          <a:xfrm>
            <a:off x="1770525" y="3919993"/>
            <a:ext cx="127220" cy="1272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e 22"/>
          <p:cNvSpPr/>
          <p:nvPr/>
        </p:nvSpPr>
        <p:spPr>
          <a:xfrm>
            <a:off x="4072447" y="2871390"/>
            <a:ext cx="127220" cy="12722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e 23"/>
          <p:cNvSpPr/>
          <p:nvPr/>
        </p:nvSpPr>
        <p:spPr>
          <a:xfrm>
            <a:off x="1950221" y="4754781"/>
            <a:ext cx="127220" cy="12722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e 24"/>
          <p:cNvSpPr/>
          <p:nvPr/>
        </p:nvSpPr>
        <p:spPr>
          <a:xfrm>
            <a:off x="4980189" y="4009290"/>
            <a:ext cx="127220" cy="12722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CasellaDiTesto 25"/>
          <p:cNvSpPr txBox="1"/>
          <p:nvPr/>
        </p:nvSpPr>
        <p:spPr>
          <a:xfrm>
            <a:off x="3026678" y="4051139"/>
            <a:ext cx="953386" cy="369332"/>
          </a:xfrm>
          <a:prstGeom prst="rect">
            <a:avLst/>
          </a:prstGeom>
          <a:noFill/>
        </p:spPr>
        <p:txBody>
          <a:bodyPr wrap="square" rtlCol="0">
            <a:spAutoFit/>
          </a:bodyPr>
          <a:lstStyle/>
          <a:p>
            <a:pPr algn="ctr"/>
            <a:r>
              <a:rPr lang="en-US" b="1" dirty="0" smtClean="0"/>
              <a:t>in </a:t>
            </a:r>
            <a:r>
              <a:rPr lang="en-US" b="1" i="1" dirty="0" smtClean="0">
                <a:latin typeface="Times New Roman" pitchFamily="18" charset="0"/>
                <a:cs typeface="Times New Roman" pitchFamily="18" charset="0"/>
              </a:rPr>
              <a:t>t</a:t>
            </a:r>
            <a:r>
              <a:rPr lang="en-US" b="1" baseline="-25000" dirty="0" smtClean="0">
                <a:latin typeface="Times New Roman" pitchFamily="18" charset="0"/>
                <a:cs typeface="Times New Roman" pitchFamily="18" charset="0"/>
              </a:rPr>
              <a:t>1</a:t>
            </a:r>
            <a:r>
              <a:rPr lang="en-US" b="1" dirty="0" smtClean="0">
                <a:latin typeface="Symbol" pitchFamily="18" charset="2"/>
              </a:rPr>
              <a:t>-</a:t>
            </a:r>
            <a:r>
              <a:rPr lang="en-US" b="1" i="1" dirty="0" smtClean="0">
                <a:latin typeface="Times New Roman" pitchFamily="18" charset="0"/>
                <a:cs typeface="Times New Roman" pitchFamily="18" charset="0"/>
              </a:rPr>
              <a:t>t</a:t>
            </a:r>
            <a:r>
              <a:rPr lang="en-US" b="1" baseline="-25000" dirty="0" smtClean="0">
                <a:latin typeface="Times New Roman" pitchFamily="18" charset="0"/>
                <a:cs typeface="Times New Roman" pitchFamily="18" charset="0"/>
              </a:rPr>
              <a:t>0</a:t>
            </a:r>
            <a:r>
              <a:rPr lang="en-US" b="1" dirty="0" smtClean="0"/>
              <a:t> </a:t>
            </a:r>
            <a:endParaRPr lang="en-US" b="1" baseline="-25000" dirty="0"/>
          </a:p>
        </p:txBody>
      </p:sp>
      <p:sp>
        <p:nvSpPr>
          <p:cNvPr id="27" name="CasellaDiTesto 26"/>
          <p:cNvSpPr txBox="1"/>
          <p:nvPr/>
        </p:nvSpPr>
        <p:spPr>
          <a:xfrm>
            <a:off x="2594287" y="2151455"/>
            <a:ext cx="953386" cy="369332"/>
          </a:xfrm>
          <a:prstGeom prst="rect">
            <a:avLst/>
          </a:prstGeom>
          <a:noFill/>
        </p:spPr>
        <p:txBody>
          <a:bodyPr wrap="square" rtlCol="0">
            <a:spAutoFit/>
          </a:bodyPr>
          <a:lstStyle/>
          <a:p>
            <a:pPr algn="ctr"/>
            <a:r>
              <a:rPr lang="en-US" b="1" dirty="0" smtClean="0"/>
              <a:t>in </a:t>
            </a:r>
            <a:r>
              <a:rPr lang="en-US" b="1" dirty="0" err="1" smtClean="0">
                <a:latin typeface="Symbol" pitchFamily="18" charset="2"/>
              </a:rPr>
              <a:t>D</a:t>
            </a:r>
            <a:r>
              <a:rPr lang="en-US" b="1" i="1" dirty="0" err="1" smtClean="0">
                <a:latin typeface="Times New Roman" pitchFamily="18" charset="0"/>
                <a:cs typeface="Times New Roman" pitchFamily="18" charset="0"/>
              </a:rPr>
              <a:t>t</a:t>
            </a:r>
            <a:endParaRPr lang="en-US" b="1" baseline="-25000" dirty="0"/>
          </a:p>
        </p:txBody>
      </p:sp>
      <p:sp>
        <p:nvSpPr>
          <p:cNvPr id="28" name="Ovale 27"/>
          <p:cNvSpPr/>
          <p:nvPr/>
        </p:nvSpPr>
        <p:spPr>
          <a:xfrm>
            <a:off x="5183389" y="3374290"/>
            <a:ext cx="127220" cy="1272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9" name="Gruppo 33"/>
          <p:cNvGrpSpPr/>
          <p:nvPr/>
        </p:nvGrpSpPr>
        <p:grpSpPr>
          <a:xfrm>
            <a:off x="6276975" y="1265625"/>
            <a:ext cx="2066479" cy="1073522"/>
            <a:chOff x="6276975" y="1265625"/>
            <a:chExt cx="2066479" cy="1073522"/>
          </a:xfrm>
        </p:grpSpPr>
        <p:sp>
          <p:nvSpPr>
            <p:cNvPr id="30" name="CasellaDiTesto 29"/>
            <p:cNvSpPr txBox="1"/>
            <p:nvPr/>
          </p:nvSpPr>
          <p:spPr>
            <a:xfrm>
              <a:off x="6767377" y="1265625"/>
              <a:ext cx="1029321" cy="369332"/>
            </a:xfrm>
            <a:prstGeom prst="rect">
              <a:avLst/>
            </a:prstGeom>
            <a:noFill/>
          </p:spPr>
          <p:txBody>
            <a:bodyPr wrap="none" rtlCol="0">
              <a:spAutoFit/>
            </a:bodyPr>
            <a:lstStyle/>
            <a:p>
              <a:r>
                <a:rPr lang="en-US" dirty="0" smtClean="0">
                  <a:solidFill>
                    <a:srgbClr val="FF0000"/>
                  </a:solidFill>
                </a:rPr>
                <a:t>First goal</a:t>
              </a:r>
              <a:endParaRPr lang="en-US" baseline="-25000" dirty="0">
                <a:solidFill>
                  <a:srgbClr val="FF0000"/>
                </a:solidFill>
              </a:endParaRPr>
            </a:p>
          </p:txBody>
        </p:sp>
        <p:pic>
          <p:nvPicPr>
            <p:cNvPr id="31" name="Immagine 30" descr="addin_tmp.png"/>
            <p:cNvPicPr>
              <a:picLocks noChangeAspect="1"/>
            </p:cNvPicPr>
            <p:nvPr>
              <p:custDataLst>
                <p:tags r:id="rId3"/>
              </p:custDataLst>
            </p:nvPr>
          </p:nvPicPr>
          <p:blipFill>
            <a:blip r:embed="rId6" cstate="print"/>
            <a:stretch>
              <a:fillRect/>
            </a:stretch>
          </p:blipFill>
          <p:spPr>
            <a:xfrm>
              <a:off x="6474316" y="1710767"/>
              <a:ext cx="1615440" cy="255270"/>
            </a:xfrm>
            <a:prstGeom prst="rect">
              <a:avLst/>
            </a:prstGeom>
          </p:spPr>
        </p:pic>
        <p:sp>
          <p:nvSpPr>
            <p:cNvPr id="32" name="CasellaDiTesto 31"/>
            <p:cNvSpPr txBox="1"/>
            <p:nvPr/>
          </p:nvSpPr>
          <p:spPr>
            <a:xfrm>
              <a:off x="6276975" y="1969815"/>
              <a:ext cx="2066479" cy="369332"/>
            </a:xfrm>
            <a:prstGeom prst="rect">
              <a:avLst/>
            </a:prstGeom>
            <a:noFill/>
          </p:spPr>
          <p:txBody>
            <a:bodyPr wrap="square" rtlCol="0">
              <a:spAutoFit/>
            </a:bodyPr>
            <a:lstStyle/>
            <a:p>
              <a:pPr algn="ctr"/>
              <a:r>
                <a:rPr lang="en-US" dirty="0" smtClean="0">
                  <a:solidFill>
                    <a:srgbClr val="FF0000"/>
                  </a:solidFill>
                </a:rPr>
                <a:t>at first order</a:t>
              </a:r>
              <a:endParaRPr lang="en-US" baseline="-25000" dirty="0">
                <a:solidFill>
                  <a:srgbClr val="FF0000"/>
                </a:solidFill>
              </a:endParaRPr>
            </a:p>
          </p:txBody>
        </p:sp>
      </p:grpSp>
      <p:grpSp>
        <p:nvGrpSpPr>
          <p:cNvPr id="33" name="Gruppo 27"/>
          <p:cNvGrpSpPr/>
          <p:nvPr/>
        </p:nvGrpSpPr>
        <p:grpSpPr>
          <a:xfrm>
            <a:off x="5572984" y="5080451"/>
            <a:ext cx="3368993" cy="1777549"/>
            <a:chOff x="5572984" y="5080451"/>
            <a:chExt cx="3368993" cy="1777549"/>
          </a:xfrm>
        </p:grpSpPr>
        <p:sp>
          <p:nvSpPr>
            <p:cNvPr id="34" name="CasellaDiTesto 33"/>
            <p:cNvSpPr txBox="1"/>
            <p:nvPr/>
          </p:nvSpPr>
          <p:spPr>
            <a:xfrm>
              <a:off x="6565331" y="5080451"/>
              <a:ext cx="1312860" cy="369332"/>
            </a:xfrm>
            <a:prstGeom prst="rect">
              <a:avLst/>
            </a:prstGeom>
            <a:noFill/>
          </p:spPr>
          <p:txBody>
            <a:bodyPr wrap="none" rtlCol="0">
              <a:spAutoFit/>
            </a:bodyPr>
            <a:lstStyle/>
            <a:p>
              <a:r>
                <a:rPr lang="en-US" dirty="0" smtClean="0">
                  <a:solidFill>
                    <a:srgbClr val="FF0000"/>
                  </a:solidFill>
                </a:rPr>
                <a:t>Second goal</a:t>
              </a:r>
              <a:endParaRPr lang="en-US" baseline="-25000" dirty="0">
                <a:solidFill>
                  <a:srgbClr val="FF0000"/>
                </a:solidFill>
              </a:endParaRPr>
            </a:p>
          </p:txBody>
        </p:sp>
        <p:pic>
          <p:nvPicPr>
            <p:cNvPr id="35" name="Immagine 34" descr="addin_tmp.png"/>
            <p:cNvPicPr>
              <a:picLocks noChangeAspect="1"/>
            </p:cNvPicPr>
            <p:nvPr>
              <p:custDataLst>
                <p:tags r:id="rId2"/>
              </p:custDataLst>
            </p:nvPr>
          </p:nvPicPr>
          <p:blipFill>
            <a:blip r:embed="rId7" cstate="print"/>
            <a:stretch>
              <a:fillRect/>
            </a:stretch>
          </p:blipFill>
          <p:spPr>
            <a:xfrm>
              <a:off x="5572984" y="5579293"/>
              <a:ext cx="3368993" cy="798957"/>
            </a:xfrm>
            <a:prstGeom prst="rect">
              <a:avLst/>
            </a:prstGeom>
          </p:spPr>
        </p:pic>
        <p:sp>
          <p:nvSpPr>
            <p:cNvPr id="36" name="CasellaDiTesto 35"/>
            <p:cNvSpPr txBox="1"/>
            <p:nvPr/>
          </p:nvSpPr>
          <p:spPr>
            <a:xfrm>
              <a:off x="6188522" y="6488668"/>
              <a:ext cx="2066479" cy="369332"/>
            </a:xfrm>
            <a:prstGeom prst="rect">
              <a:avLst/>
            </a:prstGeom>
            <a:noFill/>
          </p:spPr>
          <p:txBody>
            <a:bodyPr wrap="square" rtlCol="0">
              <a:spAutoFit/>
            </a:bodyPr>
            <a:lstStyle/>
            <a:p>
              <a:pPr algn="ctr"/>
              <a:r>
                <a:rPr lang="en-US" dirty="0" smtClean="0">
                  <a:solidFill>
                    <a:srgbClr val="FF0000"/>
                  </a:solidFill>
                </a:rPr>
                <a:t>at first order</a:t>
              </a:r>
              <a:endParaRPr lang="en-US" baseline="-25000" dirty="0">
                <a:solidFill>
                  <a:srgbClr val="FF0000"/>
                </a:solidFill>
              </a:endParaRPr>
            </a:p>
          </p:txBody>
        </p:sp>
      </p:grpSp>
      <p:pic>
        <p:nvPicPr>
          <p:cNvPr id="42" name="Immagine 41" descr="addin_tmp.png"/>
          <p:cNvPicPr>
            <a:picLocks noChangeAspect="1"/>
          </p:cNvPicPr>
          <p:nvPr>
            <p:custDataLst>
              <p:tags r:id="rId1"/>
            </p:custDataLst>
          </p:nvPr>
        </p:nvPicPr>
        <p:blipFill>
          <a:blip r:embed="rId8" cstate="print"/>
          <a:stretch>
            <a:fillRect/>
          </a:stretch>
        </p:blipFill>
        <p:spPr>
          <a:xfrm>
            <a:off x="296133" y="5594533"/>
            <a:ext cx="4039362" cy="238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2.96296E-6 C 0.01077 2.96296E-6 0.03785 0.00463 0.06441 0.00023 C 0.09097 -0.00417 0.13455 -0.01505 0.1592 -0.02662 C 0.18386 -0.0382 0.19931 -0.05556 0.21285 -0.06945 C 0.22639 -0.08334 0.23351 -0.0963 0.24011 -0.10996 C 0.2467 -0.12361 0.24983 -0.14306 0.25226 -0.15185 " pathEditMode="relative" rAng="0" ptsTypes="aaaaaa">
                                      <p:cBhvr>
                                        <p:cTn id="6" dur="2000" fill="hold"/>
                                        <p:tgtEl>
                                          <p:spTgt spid="22"/>
                                        </p:tgtEl>
                                        <p:attrNameLst>
                                          <p:attrName>ppt_x</p:attrName>
                                          <p:attrName>ppt_y</p:attrName>
                                        </p:attrNameLst>
                                      </p:cBhvr>
                                      <p:rCtr x="126" y="-74"/>
                                    </p:animMotion>
                                  </p:childTnLst>
                                  <p:subTnLst>
                                    <p:animClr>
                                      <p:cBhvr override="childStyle">
                                        <p:cTn dur="1" fill="hold" display="0" masterRel="nextClick" afterEffect="1"/>
                                        <p:tgtEl>
                                          <p:spTgt spid="22"/>
                                        </p:tgtEl>
                                        <p:attrNameLst>
                                          <p:attrName>ppt_c</p:attrName>
                                        </p:attrNameLst>
                                      </p:cBhvr>
                                      <p:to>
                                        <a:srgbClr val="0000FF"/>
                                      </p:to>
                                    </p:animClr>
                                  </p:subTnLst>
                                </p:cTn>
                              </p:par>
                            </p:childTnLst>
                          </p:cTn>
                        </p:par>
                        <p:par>
                          <p:cTn id="7" fill="hold">
                            <p:stCondLst>
                              <p:cond delay="2000"/>
                            </p:stCondLst>
                            <p:childTnLst>
                              <p:par>
                                <p:cTn id="8" presetID="10" presetClass="entr" presetSubtype="0" fill="hold" grpId="1"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0 3.7037E-6 C 0.01111 0.00069 0.03958 0.00439 0.06649 0.00393 C 0.0934 0.00347 0.13333 0.00231 0.16198 -0.00301 C 0.19063 -0.00834 0.21649 -0.01783 0.23889 -0.02801 C 0.26128 -0.0382 0.2809 -0.05024 0.29635 -0.06366 C 0.31181 -0.07709 0.32465 -0.09931 0.33212 -0.10857 " pathEditMode="relative" rAng="0" ptsTypes="aaaaaa">
                                      <p:cBhvr>
                                        <p:cTn id="17" dur="2000" fill="hold"/>
                                        <p:tgtEl>
                                          <p:spTgt spid="24"/>
                                        </p:tgtEl>
                                        <p:attrNameLst>
                                          <p:attrName>ppt_x</p:attrName>
                                          <p:attrName>ppt_y</p:attrName>
                                        </p:attrNameLst>
                                      </p:cBhvr>
                                      <p:rCtr x="166" y="-52"/>
                                    </p:animMotion>
                                  </p:childTnLst>
                                  <p:subTnLst>
                                    <p:animClr>
                                      <p:cBhvr override="childStyle">
                                        <p:cTn dur="1" fill="hold" display="0" masterRel="nextClick" afterEffect="1"/>
                                        <p:tgtEl>
                                          <p:spTgt spid="24"/>
                                        </p:tgtEl>
                                        <p:attrNameLst>
                                          <p:attrName>ppt_c</p:attrName>
                                        </p:attrNameLst>
                                      </p:cBhvr>
                                      <p:to>
                                        <a:srgbClr val="008000"/>
                                      </p:to>
                                    </p:animClr>
                                  </p:sub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 0 C -0.01111 -0.01088 -0.02222 -0.02153 -0.03212 -0.03588 C -0.04202 -0.05023 -0.05382 -0.07037 -0.05903 -0.08565 C -0.06424 -0.10092 -0.06424 -0.11643 -0.06354 -0.12731 C -0.06285 -0.13819 -0.05868 -0.14467 -0.05521 -0.15116 C -0.05174 -0.15764 -0.04462 -0.16366 -0.04254 -0.1662 " pathEditMode="relative" ptsTypes="aaaaaA">
                                      <p:cBhvr>
                                        <p:cTn id="28" dur="2000" fill="hold"/>
                                        <p:tgtEl>
                                          <p:spTgt spid="23"/>
                                        </p:tgtEl>
                                        <p:attrNameLst>
                                          <p:attrName>ppt_x</p:attrName>
                                          <p:attrName>ppt_y</p:attrName>
                                        </p:attrNameLst>
                                      </p:cBhvr>
                                    </p:animMotion>
                                  </p:childTnLst>
                                  <p:subTnLst>
                                    <p:animClr>
                                      <p:cBhvr override="childStyle">
                                        <p:cTn dur="1" fill="hold" display="0" masterRel="nextClick" afterEffect="1"/>
                                        <p:tgtEl>
                                          <p:spTgt spid="23"/>
                                        </p:tgtEl>
                                        <p:attrNameLst>
                                          <p:attrName>ppt_c</p:attrName>
                                        </p:attrNameLst>
                                      </p:cBhvr>
                                      <p:to>
                                        <a:schemeClr val="folHlink"/>
                                      </p:to>
                                    </p:animClr>
                                  </p:sub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1" nodeType="clickEffect">
                                  <p:stCondLst>
                                    <p:cond delay="0"/>
                                  </p:stCondLst>
                                  <p:childTnLst>
                                    <p:animMotion origin="layout" path="M 0.00069 7.19408E-7 C 0.00468 -0.0081 0.00885 -0.01596 0.01145 -0.02267 C 0.01406 -0.02938 0.01527 -0.03424 0.01666 -0.03979 C 0.01805 -0.04534 0.01909 -0.05112 0.01996 -0.05552 C 0.02083 -0.05991 0.02118 -0.06292 0.02152 -0.0657 C 0.02187 -0.06847 0.02135 -0.07009 0.02152 -0.07264 C 0.0217 -0.07518 0.02239 -0.07819 0.02239 -0.08143 C 0.02239 -0.08466 0.02152 -0.08998 0.02152 -0.09207 " pathEditMode="relative" rAng="0" ptsTypes="aaaaaaaA">
                                      <p:cBhvr>
                                        <p:cTn id="35" dur="2000" fill="hold"/>
                                        <p:tgtEl>
                                          <p:spTgt spid="25"/>
                                        </p:tgtEl>
                                        <p:attrNameLst>
                                          <p:attrName>ppt_x</p:attrName>
                                          <p:attrName>ppt_y</p:attrName>
                                        </p:attrNameLst>
                                      </p:cBhvr>
                                      <p:rCtr x="11" y="-46"/>
                                    </p:animMotion>
                                  </p:childTnLst>
                                  <p:subTnLst>
                                    <p:animClr>
                                      <p:cBhvr override="childStyle">
                                        <p:cTn dur="1" fill="hold" display="0" masterRel="nextClick" afterEffect="1"/>
                                        <p:tgtEl>
                                          <p:spTgt spid="25"/>
                                        </p:tgtEl>
                                        <p:attrNameLst>
                                          <p:attrName>ppt_c</p:attrName>
                                        </p:attrNameLst>
                                      </p:cBhvr>
                                      <p:to>
                                        <a:srgbClr val="FF0000"/>
                                      </p:to>
                                    </p:animClr>
                                  </p:sub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4" grpId="0" animBg="1"/>
      <p:bldP spid="25" grpId="0" animBg="1"/>
      <p:bldP spid="25" grpId="1" animBg="1"/>
      <p:bldP spid="26" grpId="0"/>
      <p:bldP spid="28" grpId="0" animBg="1"/>
      <p:bldP spid="2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369010" y="1547726"/>
            <a:ext cx="5863236" cy="3785268"/>
          </a:xfrm>
          <a:prstGeom prst="rect">
            <a:avLst/>
          </a:prstGeom>
          <a:noFill/>
          <a:ln w="9525">
            <a:noFill/>
            <a:miter lim="800000"/>
            <a:headEnd/>
            <a:tailEnd/>
          </a:ln>
        </p:spPr>
      </p:pic>
      <p:sp>
        <p:nvSpPr>
          <p:cNvPr id="29" name="CasellaDiTesto 28"/>
          <p:cNvSpPr txBox="1"/>
          <p:nvPr/>
        </p:nvSpPr>
        <p:spPr>
          <a:xfrm>
            <a:off x="3271821" y="4953782"/>
            <a:ext cx="2603533" cy="400110"/>
          </a:xfrm>
          <a:prstGeom prst="rect">
            <a:avLst/>
          </a:prstGeom>
          <a:noFill/>
        </p:spPr>
        <p:txBody>
          <a:bodyPr wrap="none" rtlCol="0">
            <a:spAutoFit/>
          </a:bodyPr>
          <a:lstStyle/>
          <a:p>
            <a:r>
              <a:rPr lang="en-US" b="1" dirty="0" smtClean="0">
                <a:solidFill>
                  <a:srgbClr val="FFC000"/>
                </a:solidFill>
              </a:rPr>
              <a:t>Region 1 – </a:t>
            </a:r>
            <a:r>
              <a:rPr lang="en-US" sz="2000" b="1" dirty="0" smtClean="0">
                <a:solidFill>
                  <a:srgbClr val="FFC000"/>
                </a:solidFill>
                <a:sym typeface="Symbol" pitchFamily="18" charset="2"/>
              </a:rPr>
              <a:t>Vector</a:t>
            </a:r>
            <a:r>
              <a:rPr lang="en-US" b="1" dirty="0" smtClean="0">
                <a:solidFill>
                  <a:srgbClr val="FFC000"/>
                </a:solidFill>
              </a:rPr>
              <a:t> field </a:t>
            </a:r>
            <a:r>
              <a:rPr lang="en-US" b="1" i="1" dirty="0" smtClean="0">
                <a:solidFill>
                  <a:srgbClr val="FFC000"/>
                </a:solidFill>
                <a:latin typeface="Times New Roman" pitchFamily="18" charset="0"/>
                <a:cs typeface="Times New Roman" pitchFamily="18" charset="0"/>
              </a:rPr>
              <a:t>f</a:t>
            </a:r>
            <a:r>
              <a:rPr lang="en-US" b="1" baseline="-25000" dirty="0" smtClean="0">
                <a:solidFill>
                  <a:srgbClr val="FFC000"/>
                </a:solidFill>
              </a:rPr>
              <a:t>1</a:t>
            </a:r>
            <a:endParaRPr lang="en-US" b="1" baseline="-25000" dirty="0">
              <a:solidFill>
                <a:srgbClr val="FFC000"/>
              </a:solidFill>
            </a:endParaRPr>
          </a:p>
        </p:txBody>
      </p:sp>
      <p:sp>
        <p:nvSpPr>
          <p:cNvPr id="30" name="CasellaDiTesto 29"/>
          <p:cNvSpPr txBox="1"/>
          <p:nvPr/>
        </p:nvSpPr>
        <p:spPr>
          <a:xfrm>
            <a:off x="223653" y="948047"/>
            <a:ext cx="2603533" cy="400110"/>
          </a:xfrm>
          <a:prstGeom prst="rect">
            <a:avLst/>
          </a:prstGeom>
          <a:noFill/>
        </p:spPr>
        <p:txBody>
          <a:bodyPr wrap="none" rtlCol="0">
            <a:spAutoFit/>
          </a:bodyPr>
          <a:lstStyle/>
          <a:p>
            <a:r>
              <a:rPr lang="en-US" b="1" dirty="0" smtClean="0">
                <a:solidFill>
                  <a:srgbClr val="FFC000"/>
                </a:solidFill>
              </a:rPr>
              <a:t>Region 2 – </a:t>
            </a:r>
            <a:r>
              <a:rPr lang="en-US" sz="2000" b="1" dirty="0" smtClean="0">
                <a:solidFill>
                  <a:srgbClr val="FFC000"/>
                </a:solidFill>
                <a:sym typeface="Symbol" pitchFamily="18" charset="2"/>
              </a:rPr>
              <a:t>Vector</a:t>
            </a:r>
            <a:r>
              <a:rPr lang="en-US" b="1" dirty="0" smtClean="0">
                <a:solidFill>
                  <a:srgbClr val="FFC000"/>
                </a:solidFill>
              </a:rPr>
              <a:t> field </a:t>
            </a:r>
            <a:r>
              <a:rPr lang="en-US" b="1" i="1" dirty="0" smtClean="0">
                <a:solidFill>
                  <a:srgbClr val="FFC000"/>
                </a:solidFill>
                <a:latin typeface="Times New Roman" pitchFamily="18" charset="0"/>
                <a:cs typeface="Times New Roman" pitchFamily="18" charset="0"/>
              </a:rPr>
              <a:t>f</a:t>
            </a:r>
            <a:r>
              <a:rPr lang="en-US" b="1" baseline="-25000" dirty="0" smtClean="0">
                <a:solidFill>
                  <a:srgbClr val="FFC000"/>
                </a:solidFill>
              </a:rPr>
              <a:t>2</a:t>
            </a:r>
            <a:endParaRPr lang="en-US" b="1" baseline="-25000" dirty="0">
              <a:solidFill>
                <a:srgbClr val="FFC000"/>
              </a:solidFill>
            </a:endParaRPr>
          </a:p>
        </p:txBody>
      </p:sp>
      <p:sp>
        <p:nvSpPr>
          <p:cNvPr id="31" name="CasellaDiTesto 30"/>
          <p:cNvSpPr txBox="1"/>
          <p:nvPr/>
        </p:nvSpPr>
        <p:spPr>
          <a:xfrm>
            <a:off x="116945" y="2503711"/>
            <a:ext cx="1104470" cy="646331"/>
          </a:xfrm>
          <a:prstGeom prst="rect">
            <a:avLst/>
          </a:prstGeom>
          <a:noFill/>
        </p:spPr>
        <p:txBody>
          <a:bodyPr wrap="none" rtlCol="0">
            <a:spAutoFit/>
          </a:bodyPr>
          <a:lstStyle/>
          <a:p>
            <a:pPr algn="ctr"/>
            <a:r>
              <a:rPr lang="en-US" b="1" dirty="0" smtClean="0">
                <a:solidFill>
                  <a:srgbClr val="FFC000"/>
                </a:solidFill>
              </a:rPr>
              <a:t>Switching</a:t>
            </a:r>
          </a:p>
          <a:p>
            <a:pPr algn="ctr"/>
            <a:r>
              <a:rPr lang="en-US" b="1" dirty="0" smtClean="0">
                <a:solidFill>
                  <a:srgbClr val="FFC000"/>
                </a:solidFill>
              </a:rPr>
              <a:t>Manifold</a:t>
            </a:r>
            <a:endParaRPr lang="en-US" b="1" baseline="-25000" dirty="0">
              <a:solidFill>
                <a:srgbClr val="FFC000"/>
              </a:solidFill>
            </a:endParaRPr>
          </a:p>
        </p:txBody>
      </p:sp>
      <p:sp>
        <p:nvSpPr>
          <p:cNvPr id="32" name="CasellaDiTesto 31"/>
          <p:cNvSpPr txBox="1"/>
          <p:nvPr/>
        </p:nvSpPr>
        <p:spPr>
          <a:xfrm>
            <a:off x="0" y="3760515"/>
            <a:ext cx="2066479" cy="369332"/>
          </a:xfrm>
          <a:prstGeom prst="rect">
            <a:avLst/>
          </a:prstGeom>
          <a:noFill/>
        </p:spPr>
        <p:txBody>
          <a:bodyPr wrap="square" rtlCol="0">
            <a:spAutoFit/>
          </a:bodyPr>
          <a:lstStyle/>
          <a:p>
            <a:r>
              <a:rPr lang="en-US" b="1" dirty="0" smtClean="0"/>
              <a:t>Unperturbed IC</a:t>
            </a:r>
            <a:endParaRPr lang="en-US" b="1" baseline="-25000" dirty="0"/>
          </a:p>
        </p:txBody>
      </p:sp>
      <p:sp>
        <p:nvSpPr>
          <p:cNvPr id="33" name="CasellaDiTesto 32"/>
          <p:cNvSpPr txBox="1"/>
          <p:nvPr/>
        </p:nvSpPr>
        <p:spPr>
          <a:xfrm>
            <a:off x="-23578" y="4589808"/>
            <a:ext cx="2339439" cy="369332"/>
          </a:xfrm>
          <a:prstGeom prst="rect">
            <a:avLst/>
          </a:prstGeom>
          <a:noFill/>
        </p:spPr>
        <p:txBody>
          <a:bodyPr wrap="square" rtlCol="0">
            <a:spAutoFit/>
          </a:bodyPr>
          <a:lstStyle/>
          <a:p>
            <a:pPr algn="ctr"/>
            <a:r>
              <a:rPr lang="en-US" b="1" dirty="0" smtClean="0">
                <a:solidFill>
                  <a:srgbClr val="00B0F0"/>
                </a:solidFill>
              </a:rPr>
              <a:t>Perturbed IC</a:t>
            </a:r>
            <a:endParaRPr lang="en-US" b="1" baseline="-25000" dirty="0">
              <a:solidFill>
                <a:srgbClr val="00B0F0"/>
              </a:solidFill>
            </a:endParaRPr>
          </a:p>
        </p:txBody>
      </p:sp>
      <p:sp>
        <p:nvSpPr>
          <p:cNvPr id="35" name="Ovale 34"/>
          <p:cNvSpPr/>
          <p:nvPr/>
        </p:nvSpPr>
        <p:spPr>
          <a:xfrm>
            <a:off x="3679224" y="1736086"/>
            <a:ext cx="127220" cy="1272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Ovale 35"/>
          <p:cNvSpPr/>
          <p:nvPr/>
        </p:nvSpPr>
        <p:spPr>
          <a:xfrm>
            <a:off x="4072447" y="2871390"/>
            <a:ext cx="127220" cy="12722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Ovale 38"/>
          <p:cNvSpPr/>
          <p:nvPr/>
        </p:nvSpPr>
        <p:spPr>
          <a:xfrm>
            <a:off x="4980189" y="4009290"/>
            <a:ext cx="127220" cy="127220"/>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CasellaDiTesto 39"/>
          <p:cNvSpPr txBox="1"/>
          <p:nvPr/>
        </p:nvSpPr>
        <p:spPr>
          <a:xfrm>
            <a:off x="3026678" y="4051139"/>
            <a:ext cx="953386" cy="369332"/>
          </a:xfrm>
          <a:prstGeom prst="rect">
            <a:avLst/>
          </a:prstGeom>
          <a:noFill/>
        </p:spPr>
        <p:txBody>
          <a:bodyPr wrap="square" rtlCol="0">
            <a:spAutoFit/>
          </a:bodyPr>
          <a:lstStyle/>
          <a:p>
            <a:pPr algn="ctr"/>
            <a:r>
              <a:rPr lang="en-US" b="1" dirty="0" smtClean="0"/>
              <a:t>in </a:t>
            </a:r>
            <a:r>
              <a:rPr lang="en-US" b="1" i="1" dirty="0" smtClean="0">
                <a:latin typeface="Times New Roman" pitchFamily="18" charset="0"/>
                <a:cs typeface="Times New Roman" pitchFamily="18" charset="0"/>
              </a:rPr>
              <a:t>t</a:t>
            </a:r>
            <a:r>
              <a:rPr lang="en-US" b="1" baseline="-25000" dirty="0" smtClean="0">
                <a:latin typeface="Times New Roman" pitchFamily="18" charset="0"/>
                <a:cs typeface="Times New Roman" pitchFamily="18" charset="0"/>
              </a:rPr>
              <a:t>1</a:t>
            </a:r>
            <a:r>
              <a:rPr lang="en-US" b="1" dirty="0" smtClean="0">
                <a:latin typeface="Symbol" pitchFamily="18" charset="2"/>
              </a:rPr>
              <a:t>-</a:t>
            </a:r>
            <a:r>
              <a:rPr lang="en-US" b="1" i="1" dirty="0" smtClean="0">
                <a:latin typeface="Times New Roman" pitchFamily="18" charset="0"/>
                <a:cs typeface="Times New Roman" pitchFamily="18" charset="0"/>
              </a:rPr>
              <a:t>t</a:t>
            </a:r>
            <a:r>
              <a:rPr lang="en-US" b="1" baseline="-25000" dirty="0" smtClean="0">
                <a:latin typeface="Times New Roman" pitchFamily="18" charset="0"/>
                <a:cs typeface="Times New Roman" pitchFamily="18" charset="0"/>
              </a:rPr>
              <a:t>0</a:t>
            </a:r>
            <a:r>
              <a:rPr lang="en-US" b="1" dirty="0" smtClean="0"/>
              <a:t> </a:t>
            </a:r>
            <a:endParaRPr lang="en-US" b="1" baseline="-25000" dirty="0"/>
          </a:p>
        </p:txBody>
      </p:sp>
      <p:sp>
        <p:nvSpPr>
          <p:cNvPr id="41" name="CasellaDiTesto 40"/>
          <p:cNvSpPr txBox="1"/>
          <p:nvPr/>
        </p:nvSpPr>
        <p:spPr>
          <a:xfrm>
            <a:off x="2594287" y="2151455"/>
            <a:ext cx="953386" cy="369332"/>
          </a:xfrm>
          <a:prstGeom prst="rect">
            <a:avLst/>
          </a:prstGeom>
          <a:noFill/>
        </p:spPr>
        <p:txBody>
          <a:bodyPr wrap="square" rtlCol="0">
            <a:spAutoFit/>
          </a:bodyPr>
          <a:lstStyle/>
          <a:p>
            <a:pPr algn="ctr"/>
            <a:r>
              <a:rPr lang="en-US" b="1" dirty="0" smtClean="0"/>
              <a:t>in </a:t>
            </a:r>
            <a:r>
              <a:rPr lang="en-US" b="1" dirty="0" err="1" smtClean="0">
                <a:latin typeface="Symbol" pitchFamily="18" charset="2"/>
              </a:rPr>
              <a:t>D</a:t>
            </a:r>
            <a:r>
              <a:rPr lang="en-US" b="1" i="1" dirty="0" err="1" smtClean="0">
                <a:latin typeface="Times New Roman" pitchFamily="18" charset="0"/>
                <a:cs typeface="Times New Roman" pitchFamily="18" charset="0"/>
              </a:rPr>
              <a:t>t</a:t>
            </a:r>
            <a:endParaRPr lang="en-US" b="1" baseline="-25000" dirty="0"/>
          </a:p>
        </p:txBody>
      </p:sp>
      <p:sp>
        <p:nvSpPr>
          <p:cNvPr id="23" name="Ovale 22"/>
          <p:cNvSpPr/>
          <p:nvPr/>
        </p:nvSpPr>
        <p:spPr>
          <a:xfrm>
            <a:off x="5183389" y="3374290"/>
            <a:ext cx="127220" cy="1272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3" name="Immagine 42" descr="addin_tmp.png"/>
          <p:cNvPicPr>
            <a:picLocks noChangeAspect="1"/>
          </p:cNvPicPr>
          <p:nvPr>
            <p:custDataLst>
              <p:tags r:id="rId1"/>
            </p:custDataLst>
          </p:nvPr>
        </p:nvPicPr>
        <p:blipFill>
          <a:blip r:embed="rId4" cstate="print"/>
          <a:stretch>
            <a:fillRect/>
          </a:stretch>
        </p:blipFill>
        <p:spPr>
          <a:xfrm>
            <a:off x="708020" y="5934399"/>
            <a:ext cx="7965567" cy="253746"/>
          </a:xfrm>
          <a:prstGeom prst="rect">
            <a:avLst/>
          </a:prstGeom>
        </p:spPr>
      </p:pic>
      <p:sp>
        <p:nvSpPr>
          <p:cNvPr id="42" name="Segnaposto piè di pagina 41"/>
          <p:cNvSpPr>
            <a:spLocks noGrp="1"/>
          </p:cNvSpPr>
          <p:nvPr>
            <p:ph type="ftr" sz="quarter" idx="10"/>
          </p:nvPr>
        </p:nvSpPr>
        <p:spPr/>
        <p:txBody>
          <a:bodyPr/>
          <a:lstStyle/>
          <a:p>
            <a:r>
              <a:rPr lang="en-US" dirty="0" smtClean="0"/>
              <a:t>UCD Engineering and Materials Science Centre – Dublin – 21st January 2014</a:t>
            </a:r>
            <a:endParaRPr lang="en-US" dirty="0"/>
          </a:p>
        </p:txBody>
      </p:sp>
      <p:sp>
        <p:nvSpPr>
          <p:cNvPr id="47" name="Titolo 2"/>
          <p:cNvSpPr>
            <a:spLocks noGrp="1"/>
          </p:cNvSpPr>
          <p:nvPr>
            <p:ph type="title"/>
          </p:nvPr>
        </p:nvSpPr>
        <p:spPr>
          <a:xfrm>
            <a:off x="457200" y="200016"/>
            <a:ext cx="8229600" cy="591493"/>
          </a:xfrm>
        </p:spPr>
        <p:txBody>
          <a:bodyPr>
            <a:normAutofit/>
          </a:bodyPr>
          <a:lstStyle/>
          <a:p>
            <a:r>
              <a:rPr lang="en-US" sz="3200" dirty="0" smtClean="0">
                <a:solidFill>
                  <a:srgbClr val="FF0000"/>
                </a:solidFill>
              </a:rPr>
              <a:t>The </a:t>
            </a:r>
            <a:r>
              <a:rPr lang="en-US" sz="3200" dirty="0" err="1" smtClean="0">
                <a:solidFill>
                  <a:srgbClr val="FF0000"/>
                </a:solidFill>
              </a:rPr>
              <a:t>saltation</a:t>
            </a:r>
            <a:r>
              <a:rPr lang="en-US" sz="3200" dirty="0" smtClean="0">
                <a:solidFill>
                  <a:srgbClr val="FF0000"/>
                </a:solidFill>
              </a:rPr>
              <a:t> matrix</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egnaposto piè di pagina 41"/>
          <p:cNvSpPr>
            <a:spLocks noGrp="1"/>
          </p:cNvSpPr>
          <p:nvPr>
            <p:ph type="ftr" sz="quarter" idx="10"/>
          </p:nvPr>
        </p:nvSpPr>
        <p:spPr/>
        <p:txBody>
          <a:bodyPr/>
          <a:lstStyle/>
          <a:p>
            <a:r>
              <a:rPr lang="en-US" dirty="0" smtClean="0"/>
              <a:t>UCD Engineering and Materials Science Centre – Dublin – 21st January 2014</a:t>
            </a:r>
            <a:endParaRPr lang="en-US" dirty="0"/>
          </a:p>
        </p:txBody>
      </p:sp>
      <p:pic>
        <p:nvPicPr>
          <p:cNvPr id="17" name="Picture 5"/>
          <p:cNvPicPr>
            <a:picLocks noChangeAspect="1" noChangeArrowheads="1"/>
          </p:cNvPicPr>
          <p:nvPr/>
        </p:nvPicPr>
        <p:blipFill>
          <a:blip r:embed="rId3" cstate="print"/>
          <a:srcRect/>
          <a:stretch>
            <a:fillRect/>
          </a:stretch>
        </p:blipFill>
        <p:spPr bwMode="auto">
          <a:xfrm>
            <a:off x="1857356" y="2703685"/>
            <a:ext cx="5429250" cy="3086100"/>
          </a:xfrm>
          <a:prstGeom prst="rect">
            <a:avLst/>
          </a:prstGeom>
          <a:noFill/>
          <a:ln w="9525">
            <a:noFill/>
            <a:miter lim="800000"/>
            <a:headEnd/>
            <a:tailEnd/>
          </a:ln>
        </p:spPr>
      </p:pic>
      <p:pic>
        <p:nvPicPr>
          <p:cNvPr id="18" name="Immagine 17" descr="addin_tmp.png"/>
          <p:cNvPicPr>
            <a:picLocks noChangeAspect="1"/>
          </p:cNvPicPr>
          <p:nvPr>
            <p:custDataLst>
              <p:tags r:id="rId1"/>
            </p:custDataLst>
          </p:nvPr>
        </p:nvPicPr>
        <p:blipFill>
          <a:blip r:embed="rId4" cstate="print"/>
          <a:stretch>
            <a:fillRect/>
          </a:stretch>
        </p:blipFill>
        <p:spPr>
          <a:xfrm>
            <a:off x="1354456" y="1428736"/>
            <a:ext cx="6677025" cy="693420"/>
          </a:xfrm>
          <a:prstGeom prst="rect">
            <a:avLst/>
          </a:prstGeom>
        </p:spPr>
      </p:pic>
      <p:sp>
        <p:nvSpPr>
          <p:cNvPr id="20" name="Titolo 2"/>
          <p:cNvSpPr>
            <a:spLocks noGrp="1"/>
          </p:cNvSpPr>
          <p:nvPr>
            <p:ph type="title"/>
          </p:nvPr>
        </p:nvSpPr>
        <p:spPr>
          <a:xfrm>
            <a:off x="457200" y="200016"/>
            <a:ext cx="8229600" cy="591493"/>
          </a:xfrm>
        </p:spPr>
        <p:txBody>
          <a:bodyPr>
            <a:normAutofit/>
          </a:bodyPr>
          <a:lstStyle/>
          <a:p>
            <a:r>
              <a:rPr lang="en-US" sz="3200" dirty="0" smtClean="0">
                <a:solidFill>
                  <a:srgbClr val="FF0000"/>
                </a:solidFill>
              </a:rPr>
              <a:t>The </a:t>
            </a:r>
            <a:r>
              <a:rPr lang="en-US" sz="3200" dirty="0" err="1" smtClean="0">
                <a:solidFill>
                  <a:srgbClr val="FF0000"/>
                </a:solidFill>
              </a:rPr>
              <a:t>saltation</a:t>
            </a:r>
            <a:r>
              <a:rPr lang="en-US" sz="3200" dirty="0" smtClean="0">
                <a:solidFill>
                  <a:srgbClr val="FF0000"/>
                </a:solidFill>
              </a:rPr>
              <a:t> matrix</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182563"/>
            <a:ext cx="9144000" cy="1028720"/>
          </a:xfrm>
        </p:spPr>
        <p:txBody>
          <a:bodyPr>
            <a:noAutofit/>
          </a:bodyPr>
          <a:lstStyle/>
          <a:p>
            <a:r>
              <a:rPr lang="en-US" dirty="0" smtClean="0">
                <a:solidFill>
                  <a:srgbClr val="FF0000"/>
                </a:solidFill>
              </a:rPr>
              <a:t>Periodic Small Signal Analysis (PAC)</a:t>
            </a:r>
            <a:endParaRPr lang="en-US" dirty="0"/>
          </a:p>
        </p:txBody>
      </p:sp>
      <p:pic>
        <p:nvPicPr>
          <p:cNvPr id="12" name="Immagine 11" descr="addin_tmp.png"/>
          <p:cNvPicPr>
            <a:picLocks noChangeAspect="1"/>
          </p:cNvPicPr>
          <p:nvPr>
            <p:custDataLst>
              <p:tags r:id="rId1"/>
            </p:custDataLst>
          </p:nvPr>
        </p:nvPicPr>
        <p:blipFill>
          <a:blip r:embed="rId7" cstate="print"/>
          <a:stretch>
            <a:fillRect/>
          </a:stretch>
        </p:blipFill>
        <p:spPr>
          <a:xfrm>
            <a:off x="378198" y="1096611"/>
            <a:ext cx="2051685" cy="1215390"/>
          </a:xfrm>
          <a:prstGeom prst="rect">
            <a:avLst/>
          </a:prstGeom>
        </p:spPr>
      </p:pic>
      <p:pic>
        <p:nvPicPr>
          <p:cNvPr id="16" name="Immagine 15" descr="addin_tmp.png"/>
          <p:cNvPicPr>
            <a:picLocks noChangeAspect="1"/>
          </p:cNvPicPr>
          <p:nvPr>
            <p:custDataLst>
              <p:tags r:id="rId2"/>
            </p:custDataLst>
          </p:nvPr>
        </p:nvPicPr>
        <p:blipFill>
          <a:blip r:embed="rId8" cstate="print"/>
          <a:stretch>
            <a:fillRect/>
          </a:stretch>
        </p:blipFill>
        <p:spPr>
          <a:xfrm>
            <a:off x="4806488" y="1399507"/>
            <a:ext cx="2244090" cy="609600"/>
          </a:xfrm>
          <a:prstGeom prst="rect">
            <a:avLst/>
          </a:prstGeom>
        </p:spPr>
      </p:pic>
      <p:sp>
        <p:nvSpPr>
          <p:cNvPr id="66" name="Freccia in giù 65"/>
          <p:cNvSpPr/>
          <p:nvPr/>
        </p:nvSpPr>
        <p:spPr>
          <a:xfrm rot="16200000">
            <a:off x="3422491" y="1191794"/>
            <a:ext cx="538164" cy="102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Immagine 20" descr="addin_tmp.png"/>
          <p:cNvPicPr>
            <a:picLocks noChangeAspect="1"/>
          </p:cNvPicPr>
          <p:nvPr>
            <p:custDataLst>
              <p:tags r:id="rId3"/>
            </p:custDataLst>
          </p:nvPr>
        </p:nvPicPr>
        <p:blipFill>
          <a:blip r:embed="rId9" cstate="print"/>
          <a:stretch>
            <a:fillRect/>
          </a:stretch>
        </p:blipFill>
        <p:spPr>
          <a:xfrm>
            <a:off x="381599" y="4195334"/>
            <a:ext cx="2207895" cy="1215390"/>
          </a:xfrm>
          <a:prstGeom prst="rect">
            <a:avLst/>
          </a:prstGeom>
        </p:spPr>
      </p:pic>
      <p:pic>
        <p:nvPicPr>
          <p:cNvPr id="17" name="Immagine 16" descr="addin_tmp.png"/>
          <p:cNvPicPr>
            <a:picLocks noChangeAspect="1"/>
          </p:cNvPicPr>
          <p:nvPr>
            <p:custDataLst>
              <p:tags r:id="rId4"/>
            </p:custDataLst>
          </p:nvPr>
        </p:nvPicPr>
        <p:blipFill>
          <a:blip r:embed="rId10" cstate="print"/>
          <a:stretch>
            <a:fillRect/>
          </a:stretch>
        </p:blipFill>
        <p:spPr>
          <a:xfrm>
            <a:off x="2809558" y="5570520"/>
            <a:ext cx="1764030" cy="920115"/>
          </a:xfrm>
          <a:prstGeom prst="rect">
            <a:avLst/>
          </a:prstGeom>
        </p:spPr>
      </p:pic>
      <p:pic>
        <p:nvPicPr>
          <p:cNvPr id="20" name="Immagine 19" descr="addin_tmp.png"/>
          <p:cNvPicPr>
            <a:picLocks noChangeAspect="1"/>
          </p:cNvPicPr>
          <p:nvPr>
            <p:custDataLst>
              <p:tags r:id="rId5"/>
            </p:custDataLst>
          </p:nvPr>
        </p:nvPicPr>
        <p:blipFill>
          <a:blip r:embed="rId11" cstate="print"/>
          <a:stretch>
            <a:fillRect/>
          </a:stretch>
        </p:blipFill>
        <p:spPr>
          <a:xfrm>
            <a:off x="4806488" y="4270582"/>
            <a:ext cx="4185285" cy="1064895"/>
          </a:xfrm>
          <a:prstGeom prst="rect">
            <a:avLst/>
          </a:prstGeom>
        </p:spPr>
      </p:pic>
      <p:sp>
        <p:nvSpPr>
          <p:cNvPr id="19" name="Freccia in giù 18"/>
          <p:cNvSpPr/>
          <p:nvPr/>
        </p:nvSpPr>
        <p:spPr>
          <a:xfrm rot="16200000">
            <a:off x="3422491" y="4290515"/>
            <a:ext cx="538164" cy="102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Rettangolo 22"/>
          <p:cNvSpPr/>
          <p:nvPr/>
        </p:nvSpPr>
        <p:spPr>
          <a:xfrm>
            <a:off x="457200" y="2676415"/>
            <a:ext cx="8232776" cy="1015663"/>
          </a:xfrm>
          <a:prstGeom prst="rect">
            <a:avLst/>
          </a:prstGeom>
        </p:spPr>
        <p:txBody>
          <a:bodyPr wrap="square">
            <a:spAutoFit/>
          </a:bodyPr>
          <a:lstStyle/>
          <a:p>
            <a:pPr marL="3175" algn="ctr"/>
            <a:r>
              <a:rPr lang="en-US" sz="2000" dirty="0" smtClean="0"/>
              <a:t>After having located the </a:t>
            </a:r>
            <a:r>
              <a:rPr lang="en-US" sz="2000" dirty="0" smtClean="0">
                <a:solidFill>
                  <a:srgbClr val="FF0000"/>
                </a:solidFill>
              </a:rPr>
              <a:t>periodic steady state solution </a:t>
            </a:r>
            <a:r>
              <a:rPr lang="en-US" sz="2000" dirty="0" smtClean="0"/>
              <a:t>(a stable limit cycle) we want to use the </a:t>
            </a:r>
            <a:r>
              <a:rPr lang="en-US" sz="2000" dirty="0" smtClean="0">
                <a:solidFill>
                  <a:srgbClr val="FF0000"/>
                </a:solidFill>
              </a:rPr>
              <a:t>linearization</a:t>
            </a:r>
            <a:r>
              <a:rPr lang="en-US" sz="2000" dirty="0" smtClean="0"/>
              <a:t> of the system along such a solution to estimate the effects of </a:t>
            </a:r>
            <a:r>
              <a:rPr lang="en-US" sz="2000" dirty="0" smtClean="0">
                <a:solidFill>
                  <a:srgbClr val="FF0000"/>
                </a:solidFill>
              </a:rPr>
              <a:t>small additive periodic perturbations</a:t>
            </a:r>
            <a:r>
              <a:rPr 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182563"/>
            <a:ext cx="9144000" cy="1028720"/>
          </a:xfrm>
        </p:spPr>
        <p:txBody>
          <a:bodyPr>
            <a:noAutofit/>
          </a:bodyPr>
          <a:lstStyle/>
          <a:p>
            <a:r>
              <a:rPr lang="en-US" dirty="0" smtClean="0">
                <a:solidFill>
                  <a:srgbClr val="FF0000"/>
                </a:solidFill>
              </a:rPr>
              <a:t>Periodic Small Signal Analysis (PAC)</a:t>
            </a:r>
            <a:endParaRPr lang="en-US" dirty="0"/>
          </a:p>
        </p:txBody>
      </p:sp>
      <p:pic>
        <p:nvPicPr>
          <p:cNvPr id="12" name="Immagine 11" descr="addin_tmp.png"/>
          <p:cNvPicPr>
            <a:picLocks noChangeAspect="1"/>
          </p:cNvPicPr>
          <p:nvPr>
            <p:custDataLst>
              <p:tags r:id="rId1"/>
            </p:custDataLst>
          </p:nvPr>
        </p:nvPicPr>
        <p:blipFill>
          <a:blip r:embed="rId7" cstate="print"/>
          <a:stretch>
            <a:fillRect/>
          </a:stretch>
        </p:blipFill>
        <p:spPr>
          <a:xfrm>
            <a:off x="459246" y="1133802"/>
            <a:ext cx="4461510" cy="523875"/>
          </a:xfrm>
          <a:prstGeom prst="rect">
            <a:avLst/>
          </a:prstGeom>
        </p:spPr>
      </p:pic>
      <p:pic>
        <p:nvPicPr>
          <p:cNvPr id="14" name="Immagine 13" descr="addin_tmp.png"/>
          <p:cNvPicPr>
            <a:picLocks noChangeAspect="1"/>
          </p:cNvPicPr>
          <p:nvPr>
            <p:custDataLst>
              <p:tags r:id="rId2"/>
            </p:custDataLst>
          </p:nvPr>
        </p:nvPicPr>
        <p:blipFill>
          <a:blip r:embed="rId8" cstate="print"/>
          <a:stretch>
            <a:fillRect/>
          </a:stretch>
        </p:blipFill>
        <p:spPr>
          <a:xfrm>
            <a:off x="388356" y="2093371"/>
            <a:ext cx="5979795" cy="720090"/>
          </a:xfrm>
          <a:prstGeom prst="rect">
            <a:avLst/>
          </a:prstGeom>
        </p:spPr>
      </p:pic>
      <p:pic>
        <p:nvPicPr>
          <p:cNvPr id="15" name="Immagine 14" descr="addin_tmp.png"/>
          <p:cNvPicPr>
            <a:picLocks noChangeAspect="1"/>
          </p:cNvPicPr>
          <p:nvPr>
            <p:custDataLst>
              <p:tags r:id="rId3"/>
            </p:custDataLst>
          </p:nvPr>
        </p:nvPicPr>
        <p:blipFill>
          <a:blip r:embed="rId9" cstate="print"/>
          <a:stretch>
            <a:fillRect/>
          </a:stretch>
        </p:blipFill>
        <p:spPr>
          <a:xfrm>
            <a:off x="361021" y="3403959"/>
            <a:ext cx="2733675" cy="760095"/>
          </a:xfrm>
          <a:prstGeom prst="rect">
            <a:avLst/>
          </a:prstGeom>
        </p:spPr>
      </p:pic>
      <p:pic>
        <p:nvPicPr>
          <p:cNvPr id="9" name="Immagine 8" descr="addin_tmp.png"/>
          <p:cNvPicPr>
            <a:picLocks noChangeAspect="1"/>
          </p:cNvPicPr>
          <p:nvPr>
            <p:custDataLst>
              <p:tags r:id="rId4"/>
            </p:custDataLst>
          </p:nvPr>
        </p:nvPicPr>
        <p:blipFill>
          <a:blip r:embed="rId10" cstate="print"/>
          <a:stretch>
            <a:fillRect/>
          </a:stretch>
        </p:blipFill>
        <p:spPr>
          <a:xfrm>
            <a:off x="1385570" y="4794094"/>
            <a:ext cx="6376035" cy="1091565"/>
          </a:xfrm>
          <a:prstGeom prst="rect">
            <a:avLst/>
          </a:prstGeom>
        </p:spPr>
      </p:pic>
      <p:pic>
        <p:nvPicPr>
          <p:cNvPr id="22" name="Immagine 21" descr="addin_tmp.png"/>
          <p:cNvPicPr>
            <a:picLocks noChangeAspect="1"/>
          </p:cNvPicPr>
          <p:nvPr>
            <p:custDataLst>
              <p:tags r:id="rId5"/>
            </p:custDataLst>
          </p:nvPr>
        </p:nvPicPr>
        <p:blipFill>
          <a:blip r:embed="rId11" cstate="print"/>
          <a:stretch>
            <a:fillRect/>
          </a:stretch>
        </p:blipFill>
        <p:spPr>
          <a:xfrm>
            <a:off x="5674775" y="3403959"/>
            <a:ext cx="2747010" cy="760095"/>
          </a:xfrm>
          <a:prstGeom prst="rect">
            <a:avLst/>
          </a:prstGeom>
        </p:spPr>
      </p:pic>
      <p:sp>
        <p:nvSpPr>
          <p:cNvPr id="10" name="Freccia in giù 9"/>
          <p:cNvSpPr/>
          <p:nvPr/>
        </p:nvSpPr>
        <p:spPr>
          <a:xfrm rot="16200000">
            <a:off x="4123131" y="3271492"/>
            <a:ext cx="538164" cy="102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182563"/>
            <a:ext cx="9144000" cy="1028720"/>
          </a:xfrm>
        </p:spPr>
        <p:txBody>
          <a:bodyPr>
            <a:noAutofit/>
          </a:bodyPr>
          <a:lstStyle/>
          <a:p>
            <a:r>
              <a:rPr lang="en-US" dirty="0" smtClean="0">
                <a:solidFill>
                  <a:srgbClr val="FF0000"/>
                </a:solidFill>
              </a:rPr>
              <a:t>Periodic Small Signal Analysis (PAC)</a:t>
            </a:r>
            <a:endParaRPr lang="en-US" dirty="0"/>
          </a:p>
        </p:txBody>
      </p:sp>
      <p:pic>
        <p:nvPicPr>
          <p:cNvPr id="10" name="Immagine 9" descr="addin_tmp.png"/>
          <p:cNvPicPr>
            <a:picLocks noChangeAspect="1"/>
          </p:cNvPicPr>
          <p:nvPr>
            <p:custDataLst>
              <p:tags r:id="rId1"/>
            </p:custDataLst>
          </p:nvPr>
        </p:nvPicPr>
        <p:blipFill>
          <a:blip r:embed="rId4" cstate="print"/>
          <a:stretch>
            <a:fillRect/>
          </a:stretch>
        </p:blipFill>
        <p:spPr>
          <a:xfrm>
            <a:off x="2876233" y="1344044"/>
            <a:ext cx="3394710" cy="1577340"/>
          </a:xfrm>
          <a:prstGeom prst="rect">
            <a:avLst/>
          </a:prstGeom>
        </p:spPr>
      </p:pic>
      <p:pic>
        <p:nvPicPr>
          <p:cNvPr id="7" name="Immagine 6" descr="addin_tmp.png"/>
          <p:cNvPicPr>
            <a:picLocks noChangeAspect="1"/>
          </p:cNvPicPr>
          <p:nvPr>
            <p:custDataLst>
              <p:tags r:id="rId2"/>
            </p:custDataLst>
          </p:nvPr>
        </p:nvPicPr>
        <p:blipFill>
          <a:blip r:embed="rId5" cstate="print"/>
          <a:stretch>
            <a:fillRect/>
          </a:stretch>
        </p:blipFill>
        <p:spPr>
          <a:xfrm>
            <a:off x="1355090" y="3426576"/>
            <a:ext cx="6574155" cy="70294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182563"/>
            <a:ext cx="9144000" cy="1028720"/>
          </a:xfrm>
        </p:spPr>
        <p:txBody>
          <a:bodyPr>
            <a:noAutofit/>
          </a:bodyPr>
          <a:lstStyle/>
          <a:p>
            <a:r>
              <a:rPr lang="en-US" dirty="0" smtClean="0">
                <a:solidFill>
                  <a:srgbClr val="FF0000"/>
                </a:solidFill>
              </a:rPr>
              <a:t>Periodic Small Signal Analysis (PAC)</a:t>
            </a:r>
            <a:endParaRPr lang="en-US" dirty="0"/>
          </a:p>
        </p:txBody>
      </p:sp>
      <p:pic>
        <p:nvPicPr>
          <p:cNvPr id="23" name="Immagine 22" descr="addin_tmp.png"/>
          <p:cNvPicPr>
            <a:picLocks noChangeAspect="1"/>
          </p:cNvPicPr>
          <p:nvPr>
            <p:custDataLst>
              <p:tags r:id="rId1"/>
            </p:custDataLst>
          </p:nvPr>
        </p:nvPicPr>
        <p:blipFill>
          <a:blip r:embed="rId8" cstate="print"/>
          <a:stretch>
            <a:fillRect/>
          </a:stretch>
        </p:blipFill>
        <p:spPr>
          <a:xfrm>
            <a:off x="426961" y="3823924"/>
            <a:ext cx="2992755" cy="1217295"/>
          </a:xfrm>
          <a:prstGeom prst="rect">
            <a:avLst/>
          </a:prstGeom>
        </p:spPr>
      </p:pic>
      <p:sp>
        <p:nvSpPr>
          <p:cNvPr id="8" name="Rettangolo 7"/>
          <p:cNvSpPr/>
          <p:nvPr/>
        </p:nvSpPr>
        <p:spPr>
          <a:xfrm>
            <a:off x="5376388" y="5268580"/>
            <a:ext cx="2686000" cy="320491"/>
          </a:xfrm>
          <a:prstGeom prst="rect">
            <a:avLst/>
          </a:prstGeom>
        </p:spPr>
        <p:txBody>
          <a:bodyPr wrap="square">
            <a:noAutofit/>
          </a:bodyPr>
          <a:lstStyle/>
          <a:p>
            <a:pPr algn="ctr"/>
            <a:r>
              <a:rPr lang="en-US" dirty="0" smtClean="0"/>
              <a:t>Periodic Steady State</a:t>
            </a:r>
          </a:p>
          <a:p>
            <a:pPr algn="ctr"/>
            <a:r>
              <a:rPr lang="en-US" dirty="0" smtClean="0"/>
              <a:t>(T= 6.2871s)</a:t>
            </a:r>
            <a:endParaRPr lang="en-US" dirty="0" smtClean="0">
              <a:solidFill>
                <a:srgbClr val="FF0000"/>
              </a:solidFill>
            </a:endParaRPr>
          </a:p>
        </p:txBody>
      </p:sp>
      <p:pic>
        <p:nvPicPr>
          <p:cNvPr id="9" name="Immagine 8" descr="shooting.png"/>
          <p:cNvPicPr>
            <a:picLocks noChangeAspect="1"/>
          </p:cNvPicPr>
          <p:nvPr/>
        </p:nvPicPr>
        <p:blipFill>
          <a:blip r:embed="rId9" cstate="print"/>
          <a:srcRect l="9834" t="6558" r="14751"/>
          <a:stretch>
            <a:fillRect/>
          </a:stretch>
        </p:blipFill>
        <p:spPr>
          <a:xfrm>
            <a:off x="5062978" y="2091446"/>
            <a:ext cx="3312820" cy="3077676"/>
          </a:xfrm>
          <a:prstGeom prst="rect">
            <a:avLst/>
          </a:prstGeom>
        </p:spPr>
      </p:pic>
      <p:sp>
        <p:nvSpPr>
          <p:cNvPr id="15" name="Rettangolo 14"/>
          <p:cNvSpPr/>
          <p:nvPr/>
        </p:nvSpPr>
        <p:spPr>
          <a:xfrm>
            <a:off x="183417" y="3356528"/>
            <a:ext cx="2686000" cy="320491"/>
          </a:xfrm>
          <a:prstGeom prst="rect">
            <a:avLst/>
          </a:prstGeom>
        </p:spPr>
        <p:txBody>
          <a:bodyPr wrap="square">
            <a:noAutofit/>
          </a:bodyPr>
          <a:lstStyle/>
          <a:p>
            <a:pPr algn="ctr"/>
            <a:r>
              <a:rPr lang="en-US" smtClean="0"/>
              <a:t>Van der Pol Oscillator</a:t>
            </a:r>
            <a:endParaRPr lang="en-US" smtClean="0">
              <a:solidFill>
                <a:srgbClr val="FF0000"/>
              </a:solidFill>
            </a:endParaRPr>
          </a:p>
        </p:txBody>
      </p:sp>
      <p:pic>
        <p:nvPicPr>
          <p:cNvPr id="16" name="Immagine 15" descr="vanderODE.png"/>
          <p:cNvPicPr>
            <a:picLocks noChangeAspect="1"/>
          </p:cNvPicPr>
          <p:nvPr/>
        </p:nvPicPr>
        <p:blipFill>
          <a:blip r:embed="rId10" cstate="print"/>
          <a:stretch>
            <a:fillRect/>
          </a:stretch>
        </p:blipFill>
        <p:spPr>
          <a:xfrm>
            <a:off x="233635" y="1543790"/>
            <a:ext cx="2644367" cy="1704796"/>
          </a:xfrm>
          <a:prstGeom prst="rect">
            <a:avLst/>
          </a:prstGeom>
        </p:spPr>
      </p:pic>
      <p:pic>
        <p:nvPicPr>
          <p:cNvPr id="17" name="Immagine 16" descr="addin_tmp.png"/>
          <p:cNvPicPr>
            <a:picLocks noChangeAspect="1"/>
          </p:cNvPicPr>
          <p:nvPr>
            <p:custDataLst>
              <p:tags r:id="rId2"/>
            </p:custDataLst>
          </p:nvPr>
        </p:nvPicPr>
        <p:blipFill>
          <a:blip r:embed="rId11" cstate="print"/>
          <a:stretch>
            <a:fillRect/>
          </a:stretch>
        </p:blipFill>
        <p:spPr>
          <a:xfrm>
            <a:off x="201837" y="2042613"/>
            <a:ext cx="235267" cy="235267"/>
          </a:xfrm>
          <a:prstGeom prst="rect">
            <a:avLst/>
          </a:prstGeom>
        </p:spPr>
      </p:pic>
      <p:pic>
        <p:nvPicPr>
          <p:cNvPr id="18" name="Immagine 17" descr="addin_tmp.png"/>
          <p:cNvPicPr>
            <a:picLocks noChangeAspect="1"/>
          </p:cNvPicPr>
          <p:nvPr>
            <p:custDataLst>
              <p:tags r:id="rId3"/>
            </p:custDataLst>
          </p:nvPr>
        </p:nvPicPr>
        <p:blipFill>
          <a:blip r:embed="rId12" cstate="print"/>
          <a:stretch>
            <a:fillRect/>
          </a:stretch>
        </p:blipFill>
        <p:spPr>
          <a:xfrm>
            <a:off x="1066756" y="2349391"/>
            <a:ext cx="200596" cy="225361"/>
          </a:xfrm>
          <a:prstGeom prst="rect">
            <a:avLst/>
          </a:prstGeom>
        </p:spPr>
      </p:pic>
      <p:pic>
        <p:nvPicPr>
          <p:cNvPr id="19" name="Immagine 18" descr="addin_tmp.png"/>
          <p:cNvPicPr>
            <a:picLocks noChangeAspect="1"/>
          </p:cNvPicPr>
          <p:nvPr>
            <p:custDataLst>
              <p:tags r:id="rId4"/>
            </p:custDataLst>
          </p:nvPr>
        </p:nvPicPr>
        <p:blipFill>
          <a:blip r:embed="rId13" cstate="print"/>
          <a:stretch>
            <a:fillRect/>
          </a:stretch>
        </p:blipFill>
        <p:spPr>
          <a:xfrm>
            <a:off x="2698031" y="1551770"/>
            <a:ext cx="1889760" cy="270510"/>
          </a:xfrm>
          <a:prstGeom prst="rect">
            <a:avLst/>
          </a:prstGeom>
        </p:spPr>
      </p:pic>
      <p:pic>
        <p:nvPicPr>
          <p:cNvPr id="20" name="Immagine 19" descr="addin_tmp.png"/>
          <p:cNvPicPr>
            <a:picLocks noChangeAspect="1"/>
          </p:cNvPicPr>
          <p:nvPr>
            <p:custDataLst>
              <p:tags r:id="rId5"/>
            </p:custDataLst>
          </p:nvPr>
        </p:nvPicPr>
        <p:blipFill>
          <a:blip r:embed="rId14" cstate="print"/>
          <a:stretch>
            <a:fillRect/>
          </a:stretch>
        </p:blipFill>
        <p:spPr>
          <a:xfrm>
            <a:off x="1215865" y="1468637"/>
            <a:ext cx="309372" cy="210693"/>
          </a:xfrm>
          <a:prstGeom prst="rect">
            <a:avLst/>
          </a:prstGeom>
        </p:spPr>
      </p:pic>
      <p:cxnSp>
        <p:nvCxnSpPr>
          <p:cNvPr id="21" name="Connettore 2 20"/>
          <p:cNvCxnSpPr/>
          <p:nvPr/>
        </p:nvCxnSpPr>
        <p:spPr>
          <a:xfrm rot="16200000" flipH="1">
            <a:off x="1063650" y="2440367"/>
            <a:ext cx="997527" cy="1187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2" name="Immagine 21" descr="addin_tmp.png"/>
          <p:cNvPicPr>
            <a:picLocks noChangeAspect="1"/>
          </p:cNvPicPr>
          <p:nvPr>
            <p:custDataLst>
              <p:tags r:id="rId6"/>
            </p:custDataLst>
          </p:nvPr>
        </p:nvPicPr>
        <p:blipFill>
          <a:blip r:embed="rId15" cstate="print"/>
          <a:stretch>
            <a:fillRect/>
          </a:stretch>
        </p:blipFill>
        <p:spPr>
          <a:xfrm>
            <a:off x="1641398" y="2262302"/>
            <a:ext cx="317373" cy="21069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a:xfrm>
            <a:off x="564543" y="6654455"/>
            <a:ext cx="8014914" cy="215444"/>
          </a:xfrm>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182563"/>
            <a:ext cx="9144000" cy="1028720"/>
          </a:xfrm>
        </p:spPr>
        <p:txBody>
          <a:bodyPr>
            <a:noAutofit/>
          </a:bodyPr>
          <a:lstStyle/>
          <a:p>
            <a:r>
              <a:rPr lang="en-US" dirty="0" smtClean="0">
                <a:solidFill>
                  <a:srgbClr val="FF0000"/>
                </a:solidFill>
              </a:rPr>
              <a:t>Periodic Small Signal Analysis (PAC)</a:t>
            </a:r>
            <a:endParaRPr lang="en-US" dirty="0"/>
          </a:p>
        </p:txBody>
      </p:sp>
      <p:pic>
        <p:nvPicPr>
          <p:cNvPr id="18" name="Immagine 17" descr="addin_tmp.png"/>
          <p:cNvPicPr>
            <a:picLocks noChangeAspect="1"/>
          </p:cNvPicPr>
          <p:nvPr>
            <p:custDataLst>
              <p:tags r:id="rId1"/>
            </p:custDataLst>
          </p:nvPr>
        </p:nvPicPr>
        <p:blipFill>
          <a:blip r:embed="rId9" cstate="print"/>
          <a:stretch>
            <a:fillRect/>
          </a:stretch>
        </p:blipFill>
        <p:spPr>
          <a:xfrm>
            <a:off x="190240" y="1061102"/>
            <a:ext cx="3735705" cy="1217295"/>
          </a:xfrm>
          <a:prstGeom prst="rect">
            <a:avLst/>
          </a:prstGeom>
        </p:spPr>
      </p:pic>
      <p:cxnSp>
        <p:nvCxnSpPr>
          <p:cNvPr id="26" name="Connettore 2 25"/>
          <p:cNvCxnSpPr/>
          <p:nvPr/>
        </p:nvCxnSpPr>
        <p:spPr>
          <a:xfrm rot="5400000">
            <a:off x="5581292" y="1328359"/>
            <a:ext cx="474453" cy="47445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27" name="Immagine 26" descr="addin_tmp.png"/>
          <p:cNvPicPr>
            <a:picLocks noChangeAspect="1"/>
          </p:cNvPicPr>
          <p:nvPr>
            <p:custDataLst>
              <p:tags r:id="rId2"/>
            </p:custDataLst>
          </p:nvPr>
        </p:nvPicPr>
        <p:blipFill>
          <a:blip r:embed="rId10" cstate="print"/>
          <a:stretch>
            <a:fillRect/>
          </a:stretch>
        </p:blipFill>
        <p:spPr>
          <a:xfrm>
            <a:off x="3498643" y="2342925"/>
            <a:ext cx="1765935" cy="533400"/>
          </a:xfrm>
          <a:prstGeom prst="rect">
            <a:avLst/>
          </a:prstGeom>
        </p:spPr>
      </p:pic>
      <p:pic>
        <p:nvPicPr>
          <p:cNvPr id="29" name="Immagine 28" descr="vanderPAC.png"/>
          <p:cNvPicPr>
            <a:picLocks noChangeAspect="1"/>
          </p:cNvPicPr>
          <p:nvPr/>
        </p:nvPicPr>
        <p:blipFill>
          <a:blip r:embed="rId11" cstate="print"/>
          <a:stretch>
            <a:fillRect/>
          </a:stretch>
        </p:blipFill>
        <p:spPr>
          <a:xfrm>
            <a:off x="5303623" y="1271485"/>
            <a:ext cx="3329731" cy="1573345"/>
          </a:xfrm>
          <a:prstGeom prst="rect">
            <a:avLst/>
          </a:prstGeom>
        </p:spPr>
      </p:pic>
      <p:pic>
        <p:nvPicPr>
          <p:cNvPr id="30" name="Immagine 29" descr="addin_tmp.png"/>
          <p:cNvPicPr>
            <a:picLocks noChangeAspect="1"/>
          </p:cNvPicPr>
          <p:nvPr>
            <p:custDataLst>
              <p:tags r:id="rId3"/>
            </p:custDataLst>
          </p:nvPr>
        </p:nvPicPr>
        <p:blipFill>
          <a:blip r:embed="rId12" cstate="print"/>
          <a:stretch>
            <a:fillRect/>
          </a:stretch>
        </p:blipFill>
        <p:spPr>
          <a:xfrm>
            <a:off x="6234501" y="1710105"/>
            <a:ext cx="108966" cy="217932"/>
          </a:xfrm>
          <a:prstGeom prst="rect">
            <a:avLst/>
          </a:prstGeom>
        </p:spPr>
      </p:pic>
      <p:pic>
        <p:nvPicPr>
          <p:cNvPr id="31" name="Immagine 30" descr="addin_tmp.png"/>
          <p:cNvPicPr>
            <a:picLocks noChangeAspect="1"/>
          </p:cNvPicPr>
          <p:nvPr>
            <p:custDataLst>
              <p:tags r:id="rId4"/>
            </p:custDataLst>
          </p:nvPr>
        </p:nvPicPr>
        <p:blipFill>
          <a:blip r:embed="rId12" cstate="print"/>
          <a:stretch>
            <a:fillRect/>
          </a:stretch>
        </p:blipFill>
        <p:spPr>
          <a:xfrm>
            <a:off x="7028164" y="1981257"/>
            <a:ext cx="108966" cy="217932"/>
          </a:xfrm>
          <a:prstGeom prst="rect">
            <a:avLst/>
          </a:prstGeom>
        </p:spPr>
      </p:pic>
      <p:pic>
        <p:nvPicPr>
          <p:cNvPr id="32" name="Immagine 31" descr="addin_tmp.png"/>
          <p:cNvPicPr>
            <a:picLocks noChangeAspect="1"/>
          </p:cNvPicPr>
          <p:nvPr>
            <p:custDataLst>
              <p:tags r:id="rId5"/>
            </p:custDataLst>
          </p:nvPr>
        </p:nvPicPr>
        <p:blipFill>
          <a:blip r:embed="rId13" cstate="print"/>
          <a:stretch>
            <a:fillRect/>
          </a:stretch>
        </p:blipFill>
        <p:spPr>
          <a:xfrm>
            <a:off x="7525312" y="981756"/>
            <a:ext cx="1511808" cy="216408"/>
          </a:xfrm>
          <a:prstGeom prst="rect">
            <a:avLst/>
          </a:prstGeom>
        </p:spPr>
      </p:pic>
      <p:pic>
        <p:nvPicPr>
          <p:cNvPr id="33" name="Immagine 32" descr="addin_tmp.png"/>
          <p:cNvPicPr>
            <a:picLocks noChangeAspect="1"/>
          </p:cNvPicPr>
          <p:nvPr>
            <p:custDataLst>
              <p:tags r:id="rId6"/>
            </p:custDataLst>
          </p:nvPr>
        </p:nvPicPr>
        <p:blipFill>
          <a:blip r:embed="rId14" cstate="print"/>
          <a:stretch>
            <a:fillRect/>
          </a:stretch>
        </p:blipFill>
        <p:spPr>
          <a:xfrm>
            <a:off x="7058524" y="1100504"/>
            <a:ext cx="309372" cy="210693"/>
          </a:xfrm>
          <a:prstGeom prst="rect">
            <a:avLst/>
          </a:prstGeom>
        </p:spPr>
      </p:pic>
      <p:cxnSp>
        <p:nvCxnSpPr>
          <p:cNvPr id="34" name="Connettore 2 33"/>
          <p:cNvCxnSpPr/>
          <p:nvPr/>
        </p:nvCxnSpPr>
        <p:spPr>
          <a:xfrm rot="16200000" flipH="1">
            <a:off x="6906309" y="2072234"/>
            <a:ext cx="997527" cy="1187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5" name="Immagine 34" descr="addin_tmp.png"/>
          <p:cNvPicPr>
            <a:picLocks noChangeAspect="1"/>
          </p:cNvPicPr>
          <p:nvPr>
            <p:custDataLst>
              <p:tags r:id="rId7"/>
            </p:custDataLst>
          </p:nvPr>
        </p:nvPicPr>
        <p:blipFill>
          <a:blip r:embed="rId15" cstate="print"/>
          <a:stretch>
            <a:fillRect/>
          </a:stretch>
        </p:blipFill>
        <p:spPr>
          <a:xfrm>
            <a:off x="7484057" y="1894169"/>
            <a:ext cx="317373" cy="210693"/>
          </a:xfrm>
          <a:prstGeom prst="rect">
            <a:avLst/>
          </a:prstGeom>
        </p:spPr>
      </p:pic>
      <p:pic>
        <p:nvPicPr>
          <p:cNvPr id="19" name="Immagine 18" descr="PAC_3_11_xi.png"/>
          <p:cNvPicPr>
            <a:picLocks noChangeAspect="1"/>
          </p:cNvPicPr>
          <p:nvPr/>
        </p:nvPicPr>
        <p:blipFill>
          <a:blip r:embed="rId16" cstate="print"/>
          <a:srcRect l="4014" t="1343" r="7376"/>
          <a:stretch>
            <a:fillRect/>
          </a:stretch>
        </p:blipFill>
        <p:spPr>
          <a:xfrm>
            <a:off x="451262" y="3194434"/>
            <a:ext cx="3892508" cy="3249434"/>
          </a:xfrm>
          <a:prstGeom prst="rect">
            <a:avLst/>
          </a:prstGeom>
        </p:spPr>
      </p:pic>
      <p:pic>
        <p:nvPicPr>
          <p:cNvPr id="20" name="Immagine 19" descr="PAC_3_11_x.png"/>
          <p:cNvPicPr>
            <a:picLocks noChangeAspect="1"/>
          </p:cNvPicPr>
          <p:nvPr/>
        </p:nvPicPr>
        <p:blipFill>
          <a:blip r:embed="rId17" cstate="print"/>
          <a:srcRect l="2459" t="6558" r="7376"/>
          <a:stretch>
            <a:fillRect/>
          </a:stretch>
        </p:blipFill>
        <p:spPr>
          <a:xfrm>
            <a:off x="4787258" y="3366192"/>
            <a:ext cx="3960756" cy="3077676"/>
          </a:xfrm>
          <a:prstGeom prst="rect">
            <a:avLst/>
          </a:prstGeom>
        </p:spPr>
      </p:pic>
      <p:sp>
        <p:nvSpPr>
          <p:cNvPr id="21" name="Rettangolo 20"/>
          <p:cNvSpPr/>
          <p:nvPr/>
        </p:nvSpPr>
        <p:spPr>
          <a:xfrm>
            <a:off x="4991455" y="6353204"/>
            <a:ext cx="3552363" cy="338554"/>
          </a:xfrm>
          <a:prstGeom prst="rect">
            <a:avLst/>
          </a:prstGeom>
        </p:spPr>
        <p:txBody>
          <a:bodyPr wrap="square">
            <a:spAutoFit/>
          </a:bodyPr>
          <a:lstStyle/>
          <a:p>
            <a:pPr algn="ctr"/>
            <a:r>
              <a:rPr lang="it-IT" sz="1600" dirty="0" err="1" smtClean="0">
                <a:solidFill>
                  <a:srgbClr val="FF0000"/>
                </a:solidFill>
              </a:rPr>
              <a:t>Large</a:t>
            </a:r>
            <a:r>
              <a:rPr lang="it-IT" sz="1600" dirty="0" smtClean="0">
                <a:solidFill>
                  <a:srgbClr val="FF0000"/>
                </a:solidFill>
              </a:rPr>
              <a:t> </a:t>
            </a:r>
            <a:r>
              <a:rPr lang="it-IT" sz="1600" dirty="0" err="1" smtClean="0">
                <a:solidFill>
                  <a:srgbClr val="FF0000"/>
                </a:solidFill>
              </a:rPr>
              <a:t>signal</a:t>
            </a:r>
            <a:endParaRPr lang="it-IT" sz="1600" dirty="0"/>
          </a:p>
        </p:txBody>
      </p:sp>
      <p:sp>
        <p:nvSpPr>
          <p:cNvPr id="22" name="Rettangolo 21"/>
          <p:cNvSpPr/>
          <p:nvPr/>
        </p:nvSpPr>
        <p:spPr>
          <a:xfrm>
            <a:off x="740088" y="6353204"/>
            <a:ext cx="3552363" cy="338554"/>
          </a:xfrm>
          <a:prstGeom prst="rect">
            <a:avLst/>
          </a:prstGeom>
        </p:spPr>
        <p:txBody>
          <a:bodyPr wrap="square">
            <a:spAutoFit/>
          </a:bodyPr>
          <a:lstStyle/>
          <a:p>
            <a:pPr algn="ctr"/>
            <a:r>
              <a:rPr lang="it-IT" sz="1600" dirty="0" err="1" smtClean="0">
                <a:solidFill>
                  <a:srgbClr val="FF0000"/>
                </a:solidFill>
              </a:rPr>
              <a:t>Small</a:t>
            </a:r>
            <a:r>
              <a:rPr lang="it-IT" sz="1600" dirty="0" smtClean="0">
                <a:solidFill>
                  <a:srgbClr val="FF0000"/>
                </a:solidFill>
              </a:rPr>
              <a:t> </a:t>
            </a:r>
            <a:r>
              <a:rPr lang="it-IT" sz="1600" dirty="0" err="1" smtClean="0">
                <a:solidFill>
                  <a:srgbClr val="FF0000"/>
                </a:solidFill>
              </a:rPr>
              <a:t>signal</a:t>
            </a:r>
            <a:r>
              <a:rPr lang="it-IT" sz="1600" dirty="0" smtClean="0">
                <a:solidFill>
                  <a:srgbClr val="FF0000"/>
                </a:solidFill>
              </a:rPr>
              <a:t> output</a:t>
            </a:r>
            <a:endParaRPr lang="it-IT"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a:xfrm>
            <a:off x="564543" y="6654455"/>
            <a:ext cx="8014914" cy="215444"/>
          </a:xfrm>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182563"/>
            <a:ext cx="9144000" cy="1028720"/>
          </a:xfrm>
        </p:spPr>
        <p:txBody>
          <a:bodyPr>
            <a:noAutofit/>
          </a:bodyPr>
          <a:lstStyle/>
          <a:p>
            <a:r>
              <a:rPr lang="en-US" dirty="0" smtClean="0">
                <a:solidFill>
                  <a:srgbClr val="FF0000"/>
                </a:solidFill>
              </a:rPr>
              <a:t>Periodic Small Signal Analysis (PAC)</a:t>
            </a:r>
            <a:endParaRPr lang="en-US" dirty="0"/>
          </a:p>
        </p:txBody>
      </p:sp>
      <p:pic>
        <p:nvPicPr>
          <p:cNvPr id="7" name="Immagine 6" descr="PAC_3_11_spectra.png"/>
          <p:cNvPicPr>
            <a:picLocks noChangeAspect="1"/>
          </p:cNvPicPr>
          <p:nvPr/>
        </p:nvPicPr>
        <p:blipFill>
          <a:blip r:embed="rId6" cstate="print"/>
          <a:srcRect l="4917" t="6558" r="7376" b="3279"/>
          <a:stretch>
            <a:fillRect/>
          </a:stretch>
        </p:blipFill>
        <p:spPr>
          <a:xfrm>
            <a:off x="228601" y="1550824"/>
            <a:ext cx="5575417" cy="4297475"/>
          </a:xfrm>
          <a:prstGeom prst="rect">
            <a:avLst/>
          </a:prstGeom>
        </p:spPr>
      </p:pic>
      <p:sp>
        <p:nvSpPr>
          <p:cNvPr id="8" name="Rettangolo 7"/>
          <p:cNvSpPr/>
          <p:nvPr/>
        </p:nvSpPr>
        <p:spPr>
          <a:xfrm>
            <a:off x="3361438" y="2844689"/>
            <a:ext cx="3552363" cy="338554"/>
          </a:xfrm>
          <a:prstGeom prst="rect">
            <a:avLst/>
          </a:prstGeom>
        </p:spPr>
        <p:txBody>
          <a:bodyPr wrap="square">
            <a:spAutoFit/>
          </a:bodyPr>
          <a:lstStyle/>
          <a:p>
            <a:pPr algn="ctr"/>
            <a:r>
              <a:rPr lang="it-IT" sz="1600" dirty="0" err="1" smtClean="0"/>
              <a:t>Large</a:t>
            </a:r>
            <a:r>
              <a:rPr lang="it-IT" sz="1600" dirty="0" smtClean="0"/>
              <a:t> </a:t>
            </a:r>
            <a:r>
              <a:rPr lang="it-IT" sz="1600" dirty="0" err="1" smtClean="0"/>
              <a:t>signal</a:t>
            </a:r>
            <a:r>
              <a:rPr lang="it-IT" sz="1600" dirty="0" smtClean="0"/>
              <a:t> </a:t>
            </a:r>
            <a:r>
              <a:rPr lang="it-IT" sz="1600" dirty="0" err="1" smtClean="0"/>
              <a:t>spectrum</a:t>
            </a:r>
            <a:endParaRPr lang="it-IT" sz="1600" dirty="0"/>
          </a:p>
        </p:txBody>
      </p:sp>
      <p:sp>
        <p:nvSpPr>
          <p:cNvPr id="9" name="Rettangolo 8"/>
          <p:cNvSpPr/>
          <p:nvPr/>
        </p:nvSpPr>
        <p:spPr>
          <a:xfrm>
            <a:off x="3334584" y="5159575"/>
            <a:ext cx="2727937" cy="338554"/>
          </a:xfrm>
          <a:prstGeom prst="rect">
            <a:avLst/>
          </a:prstGeom>
        </p:spPr>
        <p:txBody>
          <a:bodyPr wrap="square">
            <a:spAutoFit/>
          </a:bodyPr>
          <a:lstStyle/>
          <a:p>
            <a:pPr algn="ctr"/>
            <a:r>
              <a:rPr lang="it-IT" sz="1600" dirty="0" err="1" smtClean="0">
                <a:solidFill>
                  <a:srgbClr val="FF0000"/>
                </a:solidFill>
              </a:rPr>
              <a:t>Small</a:t>
            </a:r>
            <a:r>
              <a:rPr lang="it-IT" sz="1600" dirty="0" smtClean="0">
                <a:solidFill>
                  <a:srgbClr val="FF0000"/>
                </a:solidFill>
              </a:rPr>
              <a:t> </a:t>
            </a:r>
            <a:r>
              <a:rPr lang="it-IT" sz="1600" dirty="0" err="1" smtClean="0">
                <a:solidFill>
                  <a:srgbClr val="FF0000"/>
                </a:solidFill>
              </a:rPr>
              <a:t>signal</a:t>
            </a:r>
            <a:r>
              <a:rPr lang="it-IT" sz="1600" dirty="0" smtClean="0">
                <a:solidFill>
                  <a:srgbClr val="FF0000"/>
                </a:solidFill>
              </a:rPr>
              <a:t> output </a:t>
            </a:r>
            <a:r>
              <a:rPr lang="it-IT" sz="1600" dirty="0" err="1" smtClean="0">
                <a:solidFill>
                  <a:srgbClr val="FF0000"/>
                </a:solidFill>
              </a:rPr>
              <a:t>spectrum</a:t>
            </a:r>
            <a:endParaRPr lang="it-IT" sz="1600" dirty="0"/>
          </a:p>
        </p:txBody>
      </p:sp>
      <p:pic>
        <p:nvPicPr>
          <p:cNvPr id="13" name="Immagine 12" descr="addin_tmp.png"/>
          <p:cNvPicPr>
            <a:picLocks noChangeAspect="1"/>
          </p:cNvPicPr>
          <p:nvPr>
            <p:custDataLst>
              <p:tags r:id="rId1"/>
            </p:custDataLst>
          </p:nvPr>
        </p:nvPicPr>
        <p:blipFill>
          <a:blip r:embed="rId7" cstate="print"/>
          <a:stretch>
            <a:fillRect/>
          </a:stretch>
        </p:blipFill>
        <p:spPr>
          <a:xfrm>
            <a:off x="3448949" y="991201"/>
            <a:ext cx="2703195" cy="520065"/>
          </a:xfrm>
          <a:prstGeom prst="rect">
            <a:avLst/>
          </a:prstGeom>
        </p:spPr>
      </p:pic>
      <p:pic>
        <p:nvPicPr>
          <p:cNvPr id="27" name="Immagine 26" descr="addin_tmp.png"/>
          <p:cNvPicPr>
            <a:picLocks noChangeAspect="1"/>
          </p:cNvPicPr>
          <p:nvPr>
            <p:custDataLst>
              <p:tags r:id="rId2"/>
            </p:custDataLst>
          </p:nvPr>
        </p:nvPicPr>
        <p:blipFill>
          <a:blip r:embed="rId8" cstate="print"/>
          <a:stretch>
            <a:fillRect/>
          </a:stretch>
        </p:blipFill>
        <p:spPr>
          <a:xfrm>
            <a:off x="2050733" y="5738373"/>
            <a:ext cx="2106930" cy="529590"/>
          </a:xfrm>
          <a:prstGeom prst="rect">
            <a:avLst/>
          </a:prstGeom>
        </p:spPr>
      </p:pic>
      <p:sp>
        <p:nvSpPr>
          <p:cNvPr id="10" name="Rettangolo 9"/>
          <p:cNvSpPr/>
          <p:nvPr/>
        </p:nvSpPr>
        <p:spPr>
          <a:xfrm>
            <a:off x="6267968" y="3241478"/>
            <a:ext cx="2733989" cy="2554545"/>
          </a:xfrm>
          <a:prstGeom prst="rect">
            <a:avLst/>
          </a:prstGeom>
        </p:spPr>
        <p:txBody>
          <a:bodyPr wrap="square">
            <a:spAutoFit/>
          </a:bodyPr>
          <a:lstStyle/>
          <a:p>
            <a:pPr marL="3175" algn="ctr"/>
            <a:r>
              <a:rPr lang="en-US" sz="2000" dirty="0" smtClean="0"/>
              <a:t>PAC allows one two estimate the effect of small signal additive periodic signal (perturbation) and evaluate, for instance, its frequency components.</a:t>
            </a:r>
          </a:p>
        </p:txBody>
      </p:sp>
      <p:pic>
        <p:nvPicPr>
          <p:cNvPr id="28" name="Immagine 27" descr="addin_tmp.png"/>
          <p:cNvPicPr>
            <a:picLocks noChangeAspect="1"/>
          </p:cNvPicPr>
          <p:nvPr>
            <p:custDataLst>
              <p:tags r:id="rId3"/>
            </p:custDataLst>
          </p:nvPr>
        </p:nvPicPr>
        <p:blipFill>
          <a:blip r:embed="rId9" cstate="print"/>
          <a:stretch>
            <a:fillRect/>
          </a:stretch>
        </p:blipFill>
        <p:spPr>
          <a:xfrm>
            <a:off x="790953" y="1313114"/>
            <a:ext cx="1748790" cy="213360"/>
          </a:xfrm>
          <a:prstGeom prst="rect">
            <a:avLst/>
          </a:prstGeom>
        </p:spPr>
      </p:pic>
      <p:pic>
        <p:nvPicPr>
          <p:cNvPr id="18" name="Immagine 17" descr="addin_tmp.png"/>
          <p:cNvPicPr>
            <a:picLocks noChangeAspect="1"/>
          </p:cNvPicPr>
          <p:nvPr>
            <p:custDataLst>
              <p:tags r:id="rId4"/>
            </p:custDataLst>
          </p:nvPr>
        </p:nvPicPr>
        <p:blipFill>
          <a:blip r:embed="rId10" cstate="print"/>
          <a:stretch>
            <a:fillRect/>
          </a:stretch>
        </p:blipFill>
        <p:spPr>
          <a:xfrm>
            <a:off x="4279878" y="1943429"/>
            <a:ext cx="2390775" cy="520065"/>
          </a:xfrm>
          <a:prstGeom prst="rect">
            <a:avLst/>
          </a:prstGeom>
        </p:spPr>
      </p:pic>
      <p:cxnSp>
        <p:nvCxnSpPr>
          <p:cNvPr id="22" name="Connettore 1 21"/>
          <p:cNvCxnSpPr/>
          <p:nvPr/>
        </p:nvCxnSpPr>
        <p:spPr>
          <a:xfrm rot="5400000">
            <a:off x="2215224" y="3549246"/>
            <a:ext cx="3884878" cy="0"/>
          </a:xfrm>
          <a:prstGeom prst="line">
            <a:avLst/>
          </a:prstGeom>
          <a:ln w="25400">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rot="5400000">
            <a:off x="1528730" y="3549246"/>
            <a:ext cx="3884878" cy="0"/>
          </a:xfrm>
          <a:prstGeom prst="line">
            <a:avLst/>
          </a:prstGeom>
          <a:ln w="25400">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rot="5400000">
            <a:off x="1351177" y="3549246"/>
            <a:ext cx="3884878" cy="0"/>
          </a:xfrm>
          <a:prstGeom prst="line">
            <a:avLst/>
          </a:prstGeom>
          <a:ln w="25400">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xit" presetSubtype="0" fill="hold" nodeType="with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a:xfrm>
            <a:off x="564543" y="6654455"/>
            <a:ext cx="8014914" cy="215444"/>
          </a:xfrm>
        </p:spPr>
        <p:txBody>
          <a:bodyPr/>
          <a:lstStyle/>
          <a:p>
            <a:r>
              <a:rPr lang="en-US" smtClean="0"/>
              <a:t>UCD Engineering and Materials Science Centre – Dublin – 21st January 2014</a:t>
            </a:r>
            <a:endParaRPr lang="en-US" dirty="0"/>
          </a:p>
        </p:txBody>
      </p:sp>
      <p:pic>
        <p:nvPicPr>
          <p:cNvPr id="22" name="Immagine 21" descr="addin_tmp.png"/>
          <p:cNvPicPr>
            <a:picLocks noChangeAspect="1"/>
          </p:cNvPicPr>
          <p:nvPr>
            <p:custDataLst>
              <p:tags r:id="rId1"/>
            </p:custDataLst>
          </p:nvPr>
        </p:nvPicPr>
        <p:blipFill>
          <a:blip r:embed="rId10" cstate="print"/>
          <a:stretch>
            <a:fillRect/>
          </a:stretch>
        </p:blipFill>
        <p:spPr>
          <a:xfrm>
            <a:off x="5871220" y="3971330"/>
            <a:ext cx="339090" cy="175260"/>
          </a:xfrm>
          <a:prstGeom prst="rect">
            <a:avLst/>
          </a:prstGeom>
        </p:spPr>
      </p:pic>
      <p:sp>
        <p:nvSpPr>
          <p:cNvPr id="10" name="Rettangolo 9"/>
          <p:cNvSpPr/>
          <p:nvPr/>
        </p:nvSpPr>
        <p:spPr>
          <a:xfrm>
            <a:off x="297180" y="182563"/>
            <a:ext cx="8663940" cy="1107996"/>
          </a:xfrm>
          <a:prstGeom prst="rect">
            <a:avLst/>
          </a:prstGeom>
        </p:spPr>
        <p:txBody>
          <a:bodyPr wrap="square">
            <a:spAutoFit/>
          </a:bodyPr>
          <a:lstStyle/>
          <a:p>
            <a:pPr marL="3175" algn="just"/>
            <a:r>
              <a:rPr lang="en-US" sz="2200" dirty="0" smtClean="0"/>
              <a:t>Two persons (A and B) are very close to each other and they are using their mobile phone: does the activity of A has any effect on B (and </a:t>
            </a:r>
            <a:r>
              <a:rPr lang="en-US" sz="2200" i="1" dirty="0" err="1" smtClean="0"/>
              <a:t>viceversa</a:t>
            </a:r>
            <a:r>
              <a:rPr lang="en-US" sz="2200" dirty="0" smtClean="0"/>
              <a:t>)?</a:t>
            </a:r>
          </a:p>
        </p:txBody>
      </p:sp>
      <p:pic>
        <p:nvPicPr>
          <p:cNvPr id="1028" name="Picture 4" descr="http://img1.amando.it/imagesdyn/articoli/64/2/76514.jpg"/>
          <p:cNvPicPr>
            <a:picLocks noChangeAspect="1" noChangeArrowheads="1"/>
          </p:cNvPicPr>
          <p:nvPr/>
        </p:nvPicPr>
        <p:blipFill>
          <a:blip r:embed="rId11" cstate="print"/>
          <a:srcRect/>
          <a:stretch>
            <a:fillRect/>
          </a:stretch>
        </p:blipFill>
        <p:spPr bwMode="auto">
          <a:xfrm>
            <a:off x="5538185" y="1291571"/>
            <a:ext cx="3307148" cy="1984289"/>
          </a:xfrm>
          <a:prstGeom prst="rect">
            <a:avLst/>
          </a:prstGeom>
          <a:noFill/>
        </p:spPr>
      </p:pic>
      <p:sp>
        <p:nvSpPr>
          <p:cNvPr id="12" name="Rettangolo 11"/>
          <p:cNvSpPr/>
          <p:nvPr/>
        </p:nvSpPr>
        <p:spPr>
          <a:xfrm>
            <a:off x="8347947" y="2323276"/>
            <a:ext cx="370614" cy="461665"/>
          </a:xfrm>
          <a:prstGeom prst="rect">
            <a:avLst/>
          </a:prstGeom>
        </p:spPr>
        <p:txBody>
          <a:bodyPr wrap="none">
            <a:spAutoFit/>
          </a:bodyPr>
          <a:lstStyle/>
          <a:p>
            <a:r>
              <a:rPr lang="en-US" sz="2400" b="1" dirty="0" smtClean="0">
                <a:solidFill>
                  <a:srgbClr val="FF0000"/>
                </a:solidFill>
              </a:rPr>
              <a:t>A</a:t>
            </a:r>
            <a:endParaRPr lang="en-US" sz="2400" b="1" dirty="0">
              <a:solidFill>
                <a:srgbClr val="FF0000"/>
              </a:solidFill>
            </a:endParaRPr>
          </a:p>
        </p:txBody>
      </p:sp>
      <p:sp>
        <p:nvSpPr>
          <p:cNvPr id="14" name="Rettangolo 13"/>
          <p:cNvSpPr/>
          <p:nvPr/>
        </p:nvSpPr>
        <p:spPr>
          <a:xfrm>
            <a:off x="6462367" y="2222661"/>
            <a:ext cx="370614" cy="461665"/>
          </a:xfrm>
          <a:prstGeom prst="rect">
            <a:avLst/>
          </a:prstGeom>
        </p:spPr>
        <p:txBody>
          <a:bodyPr wrap="none">
            <a:spAutoFit/>
          </a:bodyPr>
          <a:lstStyle/>
          <a:p>
            <a:r>
              <a:rPr lang="en-US" sz="2400" b="1" dirty="0" smtClean="0">
                <a:solidFill>
                  <a:srgbClr val="00FF00"/>
                </a:solidFill>
              </a:rPr>
              <a:t>B</a:t>
            </a:r>
            <a:endParaRPr lang="en-US" sz="2400" b="1" dirty="0">
              <a:solidFill>
                <a:srgbClr val="00FF00"/>
              </a:solidFill>
            </a:endParaRPr>
          </a:p>
        </p:txBody>
      </p:sp>
      <p:cxnSp>
        <p:nvCxnSpPr>
          <p:cNvPr id="11" name="Connettore 2 10"/>
          <p:cNvCxnSpPr/>
          <p:nvPr/>
        </p:nvCxnSpPr>
        <p:spPr>
          <a:xfrm>
            <a:off x="1752600" y="3850154"/>
            <a:ext cx="425758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rot="5400000" flipH="1" flipV="1">
            <a:off x="23766" y="3503156"/>
            <a:ext cx="15909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rot="16200000" flipV="1">
            <a:off x="2308797" y="3216341"/>
            <a:ext cx="1266874" cy="94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rot="16200000" flipV="1">
            <a:off x="3626352" y="3208791"/>
            <a:ext cx="1332239" cy="12440"/>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168676" y="3846978"/>
            <a:ext cx="1193399" cy="158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9" name="Immagine 28" descr="addin_tmp.png"/>
          <p:cNvPicPr>
            <a:picLocks noChangeAspect="1"/>
          </p:cNvPicPr>
          <p:nvPr>
            <p:custDataLst>
              <p:tags r:id="rId2"/>
            </p:custDataLst>
          </p:nvPr>
        </p:nvPicPr>
        <p:blipFill>
          <a:blip r:embed="rId12" cstate="print"/>
          <a:stretch>
            <a:fillRect/>
          </a:stretch>
        </p:blipFill>
        <p:spPr>
          <a:xfrm rot="5400000" flipH="1">
            <a:off x="1421978" y="3751583"/>
            <a:ext cx="273189" cy="178033"/>
          </a:xfrm>
          <a:prstGeom prst="rect">
            <a:avLst/>
          </a:prstGeom>
        </p:spPr>
      </p:pic>
      <p:pic>
        <p:nvPicPr>
          <p:cNvPr id="43" name="Immagine 42" descr="addin_tmp.png"/>
          <p:cNvPicPr>
            <a:picLocks noChangeAspect="1"/>
          </p:cNvPicPr>
          <p:nvPr>
            <p:custDataLst>
              <p:tags r:id="rId3"/>
            </p:custDataLst>
          </p:nvPr>
        </p:nvPicPr>
        <p:blipFill>
          <a:blip r:embed="rId13" cstate="print"/>
          <a:stretch>
            <a:fillRect/>
          </a:stretch>
        </p:blipFill>
        <p:spPr>
          <a:xfrm>
            <a:off x="2820112" y="3990564"/>
            <a:ext cx="255270" cy="230505"/>
          </a:xfrm>
          <a:prstGeom prst="rect">
            <a:avLst/>
          </a:prstGeom>
        </p:spPr>
      </p:pic>
      <p:pic>
        <p:nvPicPr>
          <p:cNvPr id="44" name="Immagine 43" descr="addin_tmp.png"/>
          <p:cNvPicPr>
            <a:picLocks noChangeAspect="1"/>
          </p:cNvPicPr>
          <p:nvPr>
            <p:custDataLst>
              <p:tags r:id="rId4"/>
            </p:custDataLst>
          </p:nvPr>
        </p:nvPicPr>
        <p:blipFill>
          <a:blip r:embed="rId14" cstate="print"/>
          <a:stretch>
            <a:fillRect/>
          </a:stretch>
        </p:blipFill>
        <p:spPr>
          <a:xfrm>
            <a:off x="3512719" y="4027553"/>
            <a:ext cx="1573530" cy="234315"/>
          </a:xfrm>
          <a:prstGeom prst="rect">
            <a:avLst/>
          </a:prstGeom>
        </p:spPr>
      </p:pic>
      <p:sp>
        <p:nvSpPr>
          <p:cNvPr id="39" name="Triangolo isoscele 38"/>
          <p:cNvSpPr/>
          <p:nvPr/>
        </p:nvSpPr>
        <p:spPr>
          <a:xfrm>
            <a:off x="2241972" y="3320248"/>
            <a:ext cx="1406750" cy="523783"/>
          </a:xfrm>
          <a:prstGeom prst="triangle">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ttangolo 40"/>
          <p:cNvSpPr/>
          <p:nvPr/>
        </p:nvSpPr>
        <p:spPr>
          <a:xfrm>
            <a:off x="2392531" y="2091669"/>
            <a:ext cx="1110432" cy="369332"/>
          </a:xfrm>
          <a:prstGeom prst="rect">
            <a:avLst/>
          </a:prstGeom>
        </p:spPr>
        <p:txBody>
          <a:bodyPr wrap="none">
            <a:spAutoFit/>
          </a:bodyPr>
          <a:lstStyle/>
          <a:p>
            <a:r>
              <a:rPr lang="en-US" dirty="0" smtClean="0">
                <a:solidFill>
                  <a:srgbClr val="FF0000"/>
                </a:solidFill>
              </a:rPr>
              <a:t>A’s carrier</a:t>
            </a:r>
            <a:endParaRPr lang="en-US" dirty="0">
              <a:solidFill>
                <a:srgbClr val="FF0000"/>
              </a:solidFill>
            </a:endParaRPr>
          </a:p>
        </p:txBody>
      </p:sp>
      <p:sp>
        <p:nvSpPr>
          <p:cNvPr id="42" name="Rettangolo 41"/>
          <p:cNvSpPr/>
          <p:nvPr/>
        </p:nvSpPr>
        <p:spPr>
          <a:xfrm>
            <a:off x="3744268" y="2127179"/>
            <a:ext cx="1110432" cy="369332"/>
          </a:xfrm>
          <a:prstGeom prst="rect">
            <a:avLst/>
          </a:prstGeom>
        </p:spPr>
        <p:txBody>
          <a:bodyPr wrap="none">
            <a:spAutoFit/>
          </a:bodyPr>
          <a:lstStyle/>
          <a:p>
            <a:r>
              <a:rPr lang="en-US" dirty="0" smtClean="0">
                <a:solidFill>
                  <a:srgbClr val="00FF00"/>
                </a:solidFill>
              </a:rPr>
              <a:t>B’s carrier</a:t>
            </a:r>
            <a:endParaRPr lang="en-US" dirty="0">
              <a:solidFill>
                <a:srgbClr val="00FF00"/>
              </a:solidFill>
            </a:endParaRPr>
          </a:p>
        </p:txBody>
      </p:sp>
      <p:sp>
        <p:nvSpPr>
          <p:cNvPr id="35" name="Triangolo isoscele 34"/>
          <p:cNvSpPr/>
          <p:nvPr/>
        </p:nvSpPr>
        <p:spPr>
          <a:xfrm>
            <a:off x="3511479" y="3320248"/>
            <a:ext cx="1584302" cy="523783"/>
          </a:xfrm>
          <a:prstGeom prst="triangle">
            <a:avLst/>
          </a:prstGeom>
          <a:solidFill>
            <a:srgbClr val="00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32"/>
          <p:cNvSpPr/>
          <p:nvPr/>
        </p:nvSpPr>
        <p:spPr>
          <a:xfrm>
            <a:off x="1752600" y="3764132"/>
            <a:ext cx="4106663" cy="79898"/>
          </a:xfrm>
          <a:prstGeom prst="rect">
            <a:avLst/>
          </a:prstGeom>
          <a:solidFill>
            <a:srgbClr val="7030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p:cNvSpPr/>
          <p:nvPr/>
        </p:nvSpPr>
        <p:spPr>
          <a:xfrm>
            <a:off x="5021801" y="3461859"/>
            <a:ext cx="1213794" cy="369332"/>
          </a:xfrm>
          <a:prstGeom prst="rect">
            <a:avLst/>
          </a:prstGeom>
        </p:spPr>
        <p:txBody>
          <a:bodyPr wrap="none">
            <a:spAutoFit/>
          </a:bodyPr>
          <a:lstStyle/>
          <a:p>
            <a:r>
              <a:rPr lang="en-US" dirty="0" smtClean="0">
                <a:solidFill>
                  <a:srgbClr val="7030A0"/>
                </a:solidFill>
              </a:rPr>
              <a:t>Noise floor</a:t>
            </a:r>
            <a:endParaRPr lang="en-US" dirty="0">
              <a:solidFill>
                <a:srgbClr val="7030A0"/>
              </a:solidFill>
            </a:endParaRPr>
          </a:p>
        </p:txBody>
      </p:sp>
      <p:pic>
        <p:nvPicPr>
          <p:cNvPr id="37" name="Immagine 36" descr="addin_tmp.png"/>
          <p:cNvPicPr>
            <a:picLocks noChangeAspect="1"/>
          </p:cNvPicPr>
          <p:nvPr>
            <p:custDataLst>
              <p:tags r:id="rId5"/>
            </p:custDataLst>
          </p:nvPr>
        </p:nvPicPr>
        <p:blipFill>
          <a:blip r:embed="rId10" cstate="print"/>
          <a:stretch>
            <a:fillRect/>
          </a:stretch>
        </p:blipFill>
        <p:spPr>
          <a:xfrm>
            <a:off x="5871220" y="6238021"/>
            <a:ext cx="339090" cy="175260"/>
          </a:xfrm>
          <a:prstGeom prst="rect">
            <a:avLst/>
          </a:prstGeom>
        </p:spPr>
      </p:pic>
      <p:cxnSp>
        <p:nvCxnSpPr>
          <p:cNvPr id="38" name="Connettore 2 37"/>
          <p:cNvCxnSpPr/>
          <p:nvPr/>
        </p:nvCxnSpPr>
        <p:spPr>
          <a:xfrm>
            <a:off x="1752600" y="6116845"/>
            <a:ext cx="425758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rot="5400000" flipH="1" flipV="1">
            <a:off x="23766" y="5769847"/>
            <a:ext cx="15909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a:off x="168676" y="6113669"/>
            <a:ext cx="1193399" cy="158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9" name="Immagine 48" descr="addin_tmp.png"/>
          <p:cNvPicPr>
            <a:picLocks noChangeAspect="1"/>
          </p:cNvPicPr>
          <p:nvPr>
            <p:custDataLst>
              <p:tags r:id="rId6"/>
            </p:custDataLst>
          </p:nvPr>
        </p:nvPicPr>
        <p:blipFill>
          <a:blip r:embed="rId12" cstate="print"/>
          <a:stretch>
            <a:fillRect/>
          </a:stretch>
        </p:blipFill>
        <p:spPr>
          <a:xfrm rot="5400000" flipH="1">
            <a:off x="1421978" y="6018274"/>
            <a:ext cx="273189" cy="178033"/>
          </a:xfrm>
          <a:prstGeom prst="rect">
            <a:avLst/>
          </a:prstGeom>
        </p:spPr>
      </p:pic>
      <p:pic>
        <p:nvPicPr>
          <p:cNvPr id="50" name="Immagine 49" descr="addin_tmp.png"/>
          <p:cNvPicPr>
            <a:picLocks noChangeAspect="1"/>
          </p:cNvPicPr>
          <p:nvPr>
            <p:custDataLst>
              <p:tags r:id="rId7"/>
            </p:custDataLst>
          </p:nvPr>
        </p:nvPicPr>
        <p:blipFill>
          <a:blip r:embed="rId13" cstate="print"/>
          <a:stretch>
            <a:fillRect/>
          </a:stretch>
        </p:blipFill>
        <p:spPr>
          <a:xfrm>
            <a:off x="2820112" y="6257255"/>
            <a:ext cx="255270" cy="230505"/>
          </a:xfrm>
          <a:prstGeom prst="rect">
            <a:avLst/>
          </a:prstGeom>
        </p:spPr>
      </p:pic>
      <p:pic>
        <p:nvPicPr>
          <p:cNvPr id="51" name="Immagine 50" descr="addin_tmp.png"/>
          <p:cNvPicPr>
            <a:picLocks noChangeAspect="1"/>
          </p:cNvPicPr>
          <p:nvPr>
            <p:custDataLst>
              <p:tags r:id="rId8"/>
            </p:custDataLst>
          </p:nvPr>
        </p:nvPicPr>
        <p:blipFill>
          <a:blip r:embed="rId14" cstate="print"/>
          <a:stretch>
            <a:fillRect/>
          </a:stretch>
        </p:blipFill>
        <p:spPr>
          <a:xfrm>
            <a:off x="3512719" y="6294244"/>
            <a:ext cx="1573530" cy="234315"/>
          </a:xfrm>
          <a:prstGeom prst="rect">
            <a:avLst/>
          </a:prstGeom>
        </p:spPr>
      </p:pic>
      <p:sp>
        <p:nvSpPr>
          <p:cNvPr id="52" name="Triangolo isoscele 51"/>
          <p:cNvSpPr/>
          <p:nvPr/>
        </p:nvSpPr>
        <p:spPr>
          <a:xfrm>
            <a:off x="1798525" y="5595816"/>
            <a:ext cx="2321150" cy="523783"/>
          </a:xfrm>
          <a:prstGeom prst="triangle">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ttangolo 56"/>
          <p:cNvSpPr/>
          <p:nvPr/>
        </p:nvSpPr>
        <p:spPr>
          <a:xfrm>
            <a:off x="5021801" y="5728550"/>
            <a:ext cx="1213794" cy="369332"/>
          </a:xfrm>
          <a:prstGeom prst="rect">
            <a:avLst/>
          </a:prstGeom>
        </p:spPr>
        <p:txBody>
          <a:bodyPr wrap="none">
            <a:spAutoFit/>
          </a:bodyPr>
          <a:lstStyle/>
          <a:p>
            <a:r>
              <a:rPr lang="en-US" dirty="0" smtClean="0">
                <a:solidFill>
                  <a:srgbClr val="7030A0"/>
                </a:solidFill>
              </a:rPr>
              <a:t>Noise floor</a:t>
            </a:r>
            <a:endParaRPr lang="en-US" dirty="0">
              <a:solidFill>
                <a:srgbClr val="7030A0"/>
              </a:solidFill>
            </a:endParaRPr>
          </a:p>
        </p:txBody>
      </p:sp>
      <p:sp>
        <p:nvSpPr>
          <p:cNvPr id="62" name="Triangolo isoscele 61"/>
          <p:cNvSpPr/>
          <p:nvPr/>
        </p:nvSpPr>
        <p:spPr>
          <a:xfrm>
            <a:off x="3147931" y="5595816"/>
            <a:ext cx="2321150" cy="523783"/>
          </a:xfrm>
          <a:prstGeom prst="triangle">
            <a:avLst/>
          </a:prstGeom>
          <a:solidFill>
            <a:srgbClr val="00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ttangolo 55"/>
          <p:cNvSpPr/>
          <p:nvPr/>
        </p:nvSpPr>
        <p:spPr>
          <a:xfrm>
            <a:off x="1752600" y="6013068"/>
            <a:ext cx="4106663" cy="97653"/>
          </a:xfrm>
          <a:prstGeom prst="rect">
            <a:avLst/>
          </a:prstGeom>
          <a:solidFill>
            <a:srgbClr val="7030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Immagine 63" descr="yes.png"/>
          <p:cNvPicPr>
            <a:picLocks noChangeAspect="1"/>
          </p:cNvPicPr>
          <p:nvPr/>
        </p:nvPicPr>
        <p:blipFill>
          <a:blip r:embed="rId15" cstate="print"/>
          <a:stretch>
            <a:fillRect/>
          </a:stretch>
        </p:blipFill>
        <p:spPr>
          <a:xfrm>
            <a:off x="3249967" y="2834936"/>
            <a:ext cx="762000" cy="762000"/>
          </a:xfrm>
          <a:prstGeom prst="rect">
            <a:avLst/>
          </a:prstGeom>
        </p:spPr>
      </p:pic>
      <p:pic>
        <p:nvPicPr>
          <p:cNvPr id="65" name="Immagine 64" descr="no.png"/>
          <p:cNvPicPr>
            <a:picLocks noChangeAspect="1"/>
          </p:cNvPicPr>
          <p:nvPr/>
        </p:nvPicPr>
        <p:blipFill>
          <a:blip r:embed="rId16" cstate="print"/>
          <a:stretch>
            <a:fillRect/>
          </a:stretch>
        </p:blipFill>
        <p:spPr>
          <a:xfrm>
            <a:off x="3361678" y="5134178"/>
            <a:ext cx="635492" cy="635492"/>
          </a:xfrm>
          <a:prstGeom prst="rect">
            <a:avLst/>
          </a:prstGeom>
        </p:spPr>
      </p:pic>
      <p:cxnSp>
        <p:nvCxnSpPr>
          <p:cNvPr id="58" name="Connettore 2 57"/>
          <p:cNvCxnSpPr/>
          <p:nvPr/>
        </p:nvCxnSpPr>
        <p:spPr>
          <a:xfrm rot="16200000" flipV="1">
            <a:off x="3626352" y="5426211"/>
            <a:ext cx="1332239" cy="12440"/>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ttore 2 58"/>
          <p:cNvCxnSpPr/>
          <p:nvPr/>
        </p:nvCxnSpPr>
        <p:spPr>
          <a:xfrm rot="16200000" flipV="1">
            <a:off x="2308797" y="5468051"/>
            <a:ext cx="1266874" cy="94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Rettangolo 59"/>
          <p:cNvSpPr/>
          <p:nvPr/>
        </p:nvSpPr>
        <p:spPr>
          <a:xfrm>
            <a:off x="6284281" y="3972998"/>
            <a:ext cx="2733989" cy="1938992"/>
          </a:xfrm>
          <a:prstGeom prst="rect">
            <a:avLst/>
          </a:prstGeom>
        </p:spPr>
        <p:txBody>
          <a:bodyPr wrap="square">
            <a:spAutoFit/>
          </a:bodyPr>
          <a:lstStyle/>
          <a:p>
            <a:pPr marL="3175" algn="ctr"/>
            <a:r>
              <a:rPr lang="en-US" sz="2000" dirty="0" smtClean="0"/>
              <a:t>PAC can be used to evaluate if there is or not a folding on the B’s carrier of the spectrum around the A’s carrier (and </a:t>
            </a:r>
            <a:r>
              <a:rPr lang="en-US" sz="2000" dirty="0" err="1" smtClean="0"/>
              <a:t>viceversa</a:t>
            </a:r>
            <a:r>
              <a:rPr lang="en-US" sz="20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A little bit of background(.zip)</a:t>
            </a:r>
            <a:endParaRPr lang="en-US" sz="3200" dirty="0">
              <a:solidFill>
                <a:srgbClr val="FF0000"/>
              </a:solidFill>
            </a:endParaRPr>
          </a:p>
        </p:txBody>
      </p:sp>
      <p:sp>
        <p:nvSpPr>
          <p:cNvPr id="7" name="Rettangolo 6"/>
          <p:cNvSpPr/>
          <p:nvPr/>
        </p:nvSpPr>
        <p:spPr>
          <a:xfrm>
            <a:off x="166255" y="933723"/>
            <a:ext cx="8811490" cy="4708981"/>
          </a:xfrm>
          <a:prstGeom prst="rect">
            <a:avLst/>
          </a:prstGeom>
        </p:spPr>
        <p:txBody>
          <a:bodyPr wrap="square">
            <a:spAutoFit/>
          </a:bodyPr>
          <a:lstStyle/>
          <a:p>
            <a:pPr lvl="0" algn="just"/>
            <a:r>
              <a:rPr lang="en-US" sz="2000" b="1" dirty="0" smtClean="0">
                <a:solidFill>
                  <a:prstClr val="black"/>
                </a:solidFill>
              </a:rPr>
              <a:t>Circuit simulation</a:t>
            </a:r>
            <a:r>
              <a:rPr lang="en-US" sz="2000" dirty="0" smtClean="0">
                <a:solidFill>
                  <a:prstClr val="black"/>
                </a:solidFill>
              </a:rPr>
              <a:t> was born in the </a:t>
            </a:r>
            <a:r>
              <a:rPr lang="en-US" sz="2000" b="1" dirty="0" smtClean="0">
                <a:solidFill>
                  <a:prstClr val="black"/>
                </a:solidFill>
              </a:rPr>
              <a:t>early seventies’</a:t>
            </a:r>
            <a:r>
              <a:rPr lang="en-US" sz="2000" dirty="0" smtClean="0">
                <a:solidFill>
                  <a:prstClr val="black"/>
                </a:solidFill>
              </a:rPr>
              <a:t> in the Academia (University of </a:t>
            </a:r>
            <a:r>
              <a:rPr lang="en-US" sz="2000" b="1" dirty="0" smtClean="0">
                <a:solidFill>
                  <a:prstClr val="black"/>
                </a:solidFill>
              </a:rPr>
              <a:t>Berkley</a:t>
            </a:r>
            <a:r>
              <a:rPr lang="en-US" sz="2000" dirty="0" smtClean="0">
                <a:solidFill>
                  <a:prstClr val="black"/>
                </a:solidFill>
              </a:rPr>
              <a:t>).</a:t>
            </a:r>
          </a:p>
          <a:p>
            <a:pPr lvl="0" algn="just"/>
            <a:endParaRPr lang="en-US" sz="2000" dirty="0" smtClean="0">
              <a:solidFill>
                <a:prstClr val="black"/>
              </a:solidFill>
            </a:endParaRPr>
          </a:p>
          <a:p>
            <a:pPr lvl="0" algn="just"/>
            <a:r>
              <a:rPr lang="en-US" sz="2000" dirty="0" smtClean="0">
                <a:solidFill>
                  <a:prstClr val="black"/>
                </a:solidFill>
              </a:rPr>
              <a:t>Historically both the </a:t>
            </a:r>
            <a:r>
              <a:rPr lang="en-US" sz="2000" b="1" dirty="0" smtClean="0">
                <a:solidFill>
                  <a:prstClr val="black"/>
                </a:solidFill>
              </a:rPr>
              <a:t>Academia</a:t>
            </a:r>
            <a:r>
              <a:rPr lang="en-US" sz="2000" dirty="0" smtClean="0">
                <a:solidFill>
                  <a:prstClr val="black"/>
                </a:solidFill>
              </a:rPr>
              <a:t> and </a:t>
            </a:r>
            <a:r>
              <a:rPr lang="en-US" sz="2000" b="1" dirty="0" smtClean="0">
                <a:solidFill>
                  <a:prstClr val="black"/>
                </a:solidFill>
              </a:rPr>
              <a:t>software companies</a:t>
            </a:r>
            <a:r>
              <a:rPr lang="en-US" sz="2000" dirty="0" smtClean="0">
                <a:solidFill>
                  <a:prstClr val="black"/>
                </a:solidFill>
              </a:rPr>
              <a:t> worked hard to develop circuit simulation and both are still working (hard) to improve it even if it seems to be </a:t>
            </a:r>
            <a:r>
              <a:rPr lang="en-US" sz="2000" b="1" dirty="0" smtClean="0">
                <a:solidFill>
                  <a:prstClr val="black"/>
                </a:solidFill>
              </a:rPr>
              <a:t>no longer an interesting task </a:t>
            </a:r>
            <a:r>
              <a:rPr lang="en-US" sz="2000" dirty="0" smtClean="0">
                <a:solidFill>
                  <a:prstClr val="black"/>
                </a:solidFill>
              </a:rPr>
              <a:t>… why?</a:t>
            </a:r>
          </a:p>
          <a:p>
            <a:pPr lvl="0" algn="just"/>
            <a:endParaRPr lang="en-US" sz="2000" dirty="0" smtClean="0">
              <a:solidFill>
                <a:prstClr val="black"/>
              </a:solidFill>
            </a:endParaRPr>
          </a:p>
          <a:p>
            <a:pPr lvl="0" algn="just"/>
            <a:r>
              <a:rPr lang="en-US" sz="2000" b="1" i="1" dirty="0" err="1" smtClean="0">
                <a:solidFill>
                  <a:prstClr val="black"/>
                </a:solidFill>
              </a:rPr>
              <a:t>eldo</a:t>
            </a:r>
            <a:r>
              <a:rPr lang="en-US" sz="2000" dirty="0" smtClean="0">
                <a:solidFill>
                  <a:prstClr val="black"/>
                </a:solidFill>
              </a:rPr>
              <a:t>, </a:t>
            </a:r>
            <a:r>
              <a:rPr lang="en-US" sz="2000" b="1" i="1" dirty="0" err="1" smtClean="0">
                <a:solidFill>
                  <a:prstClr val="black"/>
                </a:solidFill>
              </a:rPr>
              <a:t>spectre</a:t>
            </a:r>
            <a:r>
              <a:rPr lang="en-US" sz="2000" dirty="0" smtClean="0">
                <a:solidFill>
                  <a:prstClr val="black"/>
                </a:solidFill>
              </a:rPr>
              <a:t> and </a:t>
            </a:r>
            <a:r>
              <a:rPr lang="en-US" sz="2000" b="1" i="1" dirty="0" err="1" smtClean="0">
                <a:solidFill>
                  <a:prstClr val="black"/>
                </a:solidFill>
              </a:rPr>
              <a:t>hspice</a:t>
            </a:r>
            <a:r>
              <a:rPr lang="en-US" sz="2000" dirty="0" smtClean="0">
                <a:solidFill>
                  <a:prstClr val="black"/>
                </a:solidFill>
              </a:rPr>
              <a:t> are the most employed simulators in industrial environments. People working in industries typically have no time to learn something new if what they daily uses works pretty well (… and sometime even if it doesn’t) and this seems to leave </a:t>
            </a:r>
            <a:r>
              <a:rPr lang="en-US" sz="2000" b="1" dirty="0" smtClean="0">
                <a:solidFill>
                  <a:prstClr val="black"/>
                </a:solidFill>
              </a:rPr>
              <a:t>no room for other competitors</a:t>
            </a:r>
            <a:r>
              <a:rPr lang="en-US" sz="2000" dirty="0" smtClean="0">
                <a:solidFill>
                  <a:prstClr val="black"/>
                </a:solidFill>
              </a:rPr>
              <a:t>.</a:t>
            </a:r>
          </a:p>
          <a:p>
            <a:pPr lvl="0" algn="just"/>
            <a:endParaRPr lang="en-US" sz="2000" dirty="0" smtClean="0">
              <a:solidFill>
                <a:prstClr val="black"/>
              </a:solidFill>
            </a:endParaRPr>
          </a:p>
          <a:p>
            <a:pPr lvl="0" algn="just"/>
            <a:r>
              <a:rPr lang="en-US" sz="2000" dirty="0" smtClean="0">
                <a:solidFill>
                  <a:prstClr val="black"/>
                </a:solidFill>
              </a:rPr>
              <a:t>Nevertheless there are some attempts in the Academia not to simply implement faster versions  of existing algorithms  but to propose new techniques to overcome </a:t>
            </a:r>
            <a:r>
              <a:rPr lang="en-US" sz="2000" b="1" dirty="0" smtClean="0">
                <a:solidFill>
                  <a:prstClr val="black"/>
                </a:solidFill>
              </a:rPr>
              <a:t>well known limitations of  the available simulators</a:t>
            </a:r>
            <a:r>
              <a:rPr lang="en-US" sz="2000" dirty="0" smtClean="0">
                <a:solidFill>
                  <a:prstClr val="blac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200016"/>
            <a:ext cx="9144000" cy="591493"/>
          </a:xfrm>
        </p:spPr>
        <p:txBody>
          <a:bodyPr>
            <a:noAutofit/>
          </a:bodyPr>
          <a:lstStyle/>
          <a:p>
            <a:r>
              <a:rPr lang="en-US" dirty="0" smtClean="0">
                <a:solidFill>
                  <a:srgbClr val="FF0000"/>
                </a:solidFill>
              </a:rPr>
              <a:t>The hybrid systems modeling framework has been implemented in PAN</a:t>
            </a:r>
            <a:endParaRPr lang="en-US" dirty="0">
              <a:solidFill>
                <a:srgbClr val="FF0000"/>
              </a:solidFill>
            </a:endParaRPr>
          </a:p>
        </p:txBody>
      </p:sp>
      <p:pic>
        <p:nvPicPr>
          <p:cNvPr id="11" name="Picture 2" descr="Pan, engraving by Odoardo&#10;Fialetti, 16-th century"/>
          <p:cNvPicPr>
            <a:picLocks noChangeAspect="1" noChangeArrowheads="1"/>
          </p:cNvPicPr>
          <p:nvPr/>
        </p:nvPicPr>
        <p:blipFill>
          <a:blip r:embed="rId2" cstate="print"/>
          <a:srcRect/>
          <a:stretch>
            <a:fillRect/>
          </a:stretch>
        </p:blipFill>
        <p:spPr bwMode="auto">
          <a:xfrm>
            <a:off x="216890" y="1005908"/>
            <a:ext cx="3997302" cy="3189457"/>
          </a:xfrm>
          <a:prstGeom prst="rect">
            <a:avLst/>
          </a:prstGeom>
          <a:noFill/>
        </p:spPr>
      </p:pic>
      <p:sp>
        <p:nvSpPr>
          <p:cNvPr id="12" name="Rettangolo 11"/>
          <p:cNvSpPr/>
          <p:nvPr/>
        </p:nvSpPr>
        <p:spPr>
          <a:xfrm>
            <a:off x="319169" y="4310249"/>
            <a:ext cx="3805571" cy="2462213"/>
          </a:xfrm>
          <a:prstGeom prst="rect">
            <a:avLst/>
          </a:prstGeom>
        </p:spPr>
        <p:txBody>
          <a:bodyPr wrap="square">
            <a:spAutoFit/>
          </a:bodyPr>
          <a:lstStyle/>
          <a:p>
            <a:pPr lvl="0" algn="ctr"/>
            <a:r>
              <a:rPr lang="en-US" sz="2800" b="1" i="1" dirty="0" smtClean="0">
                <a:solidFill>
                  <a:srgbClr val="FF0000"/>
                </a:solidFill>
                <a:sym typeface="Symbol" pitchFamily="18" charset="2"/>
              </a:rPr>
              <a:t>PAN</a:t>
            </a:r>
          </a:p>
          <a:p>
            <a:pPr lvl="0" algn="ctr"/>
            <a:r>
              <a:rPr lang="en-US" sz="2000" dirty="0" smtClean="0">
                <a:solidFill>
                  <a:prstClr val="black"/>
                </a:solidFill>
                <a:sym typeface="Symbol" pitchFamily="18" charset="2"/>
              </a:rPr>
              <a:t>(half man and half beast)</a:t>
            </a:r>
          </a:p>
          <a:p>
            <a:pPr lvl="0" algn="ctr"/>
            <a:endParaRPr lang="en-US" sz="600" dirty="0" smtClean="0">
              <a:solidFill>
                <a:prstClr val="black"/>
              </a:solidFill>
              <a:sym typeface="Symbol" pitchFamily="18" charset="2"/>
            </a:endParaRPr>
          </a:p>
          <a:p>
            <a:pPr marL="177800" lvl="0" indent="-177800">
              <a:buFont typeface="Arial" pitchFamily="34" charset="0"/>
              <a:buChar char="•"/>
            </a:pPr>
            <a:r>
              <a:rPr lang="en-US" sz="2000" dirty="0" smtClean="0">
                <a:solidFill>
                  <a:prstClr val="black"/>
                </a:solidFill>
                <a:sym typeface="Symbol" pitchFamily="18" charset="2"/>
              </a:rPr>
              <a:t>is an </a:t>
            </a:r>
            <a:r>
              <a:rPr lang="en-US" sz="2000" dirty="0" smtClean="0">
                <a:solidFill>
                  <a:srgbClr val="0000FF"/>
                </a:solidFill>
                <a:sym typeface="Symbol" pitchFamily="18" charset="2"/>
              </a:rPr>
              <a:t>academic</a:t>
            </a:r>
            <a:r>
              <a:rPr lang="en-US" sz="2000" dirty="0" smtClean="0">
                <a:solidFill>
                  <a:prstClr val="black"/>
                </a:solidFill>
                <a:sym typeface="Symbol" pitchFamily="18" charset="2"/>
              </a:rPr>
              <a:t> spice-like circuit simulator</a:t>
            </a:r>
          </a:p>
          <a:p>
            <a:pPr marL="177800" lvl="0" indent="-177800">
              <a:buFont typeface="Arial" pitchFamily="34" charset="0"/>
              <a:buChar char="•"/>
            </a:pPr>
            <a:r>
              <a:rPr lang="en-US" sz="2000" dirty="0" smtClean="0">
                <a:solidFill>
                  <a:prstClr val="black"/>
                </a:solidFill>
                <a:sym typeface="Symbol" pitchFamily="18" charset="2"/>
              </a:rPr>
              <a:t>it is a </a:t>
            </a:r>
            <a:r>
              <a:rPr lang="en-US" sz="2000" dirty="0" smtClean="0">
                <a:solidFill>
                  <a:srgbClr val="0000FF"/>
                </a:solidFill>
                <a:sym typeface="Symbol" pitchFamily="18" charset="2"/>
              </a:rPr>
              <a:t>research</a:t>
            </a:r>
            <a:r>
              <a:rPr lang="en-US" sz="2000" dirty="0" smtClean="0">
                <a:solidFill>
                  <a:prstClr val="black"/>
                </a:solidFill>
                <a:sym typeface="Symbol" pitchFamily="18" charset="2"/>
              </a:rPr>
              <a:t> product</a:t>
            </a:r>
          </a:p>
          <a:p>
            <a:pPr marL="177800" lvl="0" indent="-177800">
              <a:buFont typeface="Arial" pitchFamily="34" charset="0"/>
              <a:buChar char="•"/>
            </a:pPr>
            <a:r>
              <a:rPr lang="en-US" sz="2000" dirty="0" smtClean="0">
                <a:solidFill>
                  <a:prstClr val="black"/>
                </a:solidFill>
                <a:sym typeface="Symbol" pitchFamily="18" charset="2"/>
              </a:rPr>
              <a:t>has been used several times to support </a:t>
            </a:r>
            <a:r>
              <a:rPr lang="en-US" sz="2000" dirty="0" smtClean="0">
                <a:solidFill>
                  <a:srgbClr val="0000FF"/>
                </a:solidFill>
                <a:sym typeface="Symbol" pitchFamily="18" charset="2"/>
              </a:rPr>
              <a:t>industries</a:t>
            </a:r>
            <a:endParaRPr lang="en-US" sz="2000" dirty="0">
              <a:solidFill>
                <a:srgbClr val="0000FF"/>
              </a:solidFill>
              <a:sym typeface="Symbol" pitchFamily="18" charset="2"/>
            </a:endParaRPr>
          </a:p>
        </p:txBody>
      </p:sp>
      <p:sp>
        <p:nvSpPr>
          <p:cNvPr id="13" name="Rettangolo 12"/>
          <p:cNvSpPr/>
          <p:nvPr/>
        </p:nvSpPr>
        <p:spPr>
          <a:xfrm>
            <a:off x="4404623" y="868882"/>
            <a:ext cx="4570412" cy="5386090"/>
          </a:xfrm>
          <a:prstGeom prst="rect">
            <a:avLst/>
          </a:prstGeom>
        </p:spPr>
        <p:txBody>
          <a:bodyPr wrap="square">
            <a:spAutoFit/>
          </a:bodyPr>
          <a:lstStyle/>
          <a:p>
            <a:r>
              <a:rPr lang="en-US" sz="2000" b="1" dirty="0" smtClean="0">
                <a:solidFill>
                  <a:srgbClr val="0000FF"/>
                </a:solidFill>
              </a:rPr>
              <a:t>Why PAN has been developed?</a:t>
            </a:r>
          </a:p>
          <a:p>
            <a:endParaRPr lang="en-US" dirty="0" smtClean="0"/>
          </a:p>
          <a:p>
            <a:pPr marL="88900" indent="-88900" algn="just">
              <a:buFont typeface="Arial" pitchFamily="34" charset="0"/>
              <a:buChar char="•"/>
            </a:pPr>
            <a:r>
              <a:rPr lang="en-US" dirty="0" smtClean="0"/>
              <a:t>The main research area of the developers is “numerical analysis applied to circuit simulation” and “circuit theory”.</a:t>
            </a:r>
          </a:p>
          <a:p>
            <a:pPr marL="88900" indent="-88900" algn="just">
              <a:buFont typeface="Arial" pitchFamily="34" charset="0"/>
              <a:buChar char="•"/>
            </a:pPr>
            <a:endParaRPr lang="en-US" dirty="0" smtClean="0"/>
          </a:p>
          <a:p>
            <a:pPr marL="88900" indent="-88900" algn="just">
              <a:buFont typeface="Arial" pitchFamily="34" charset="0"/>
              <a:buChar char="•"/>
            </a:pPr>
            <a:r>
              <a:rPr lang="en-US" dirty="0" smtClean="0"/>
              <a:t>PAN has been and is the implementation vehicle for the “new ideas” of the developers. </a:t>
            </a:r>
          </a:p>
          <a:p>
            <a:pPr marL="88900" indent="-88900" algn="just">
              <a:buFont typeface="Arial" pitchFamily="34" charset="0"/>
              <a:buChar char="•"/>
            </a:pPr>
            <a:endParaRPr lang="en-US" dirty="0" smtClean="0"/>
          </a:p>
          <a:p>
            <a:pPr marL="88900" indent="-88900" algn="just">
              <a:buFont typeface="Arial" pitchFamily="34" charset="0"/>
              <a:buChar char="•"/>
            </a:pPr>
            <a:r>
              <a:rPr lang="en-US" dirty="0" smtClean="0"/>
              <a:t>PAN has allowed the implementation and testing of new algorithms.</a:t>
            </a:r>
          </a:p>
          <a:p>
            <a:pPr marL="88900" indent="-88900" algn="just">
              <a:buFont typeface="Arial" pitchFamily="34" charset="0"/>
              <a:buChar char="•"/>
            </a:pPr>
            <a:endParaRPr lang="en-US" dirty="0" smtClean="0"/>
          </a:p>
          <a:p>
            <a:pPr marL="88900" indent="-88900" algn="just">
              <a:buFont typeface="Arial" pitchFamily="34" charset="0"/>
              <a:buChar char="•"/>
            </a:pPr>
            <a:r>
              <a:rPr lang="en-US" dirty="0" smtClean="0"/>
              <a:t>PAN is often comparable and sometime better than well known commercial tools such as </a:t>
            </a:r>
            <a:r>
              <a:rPr lang="en-US" i="1" dirty="0" err="1" smtClean="0"/>
              <a:t>spectre</a:t>
            </a:r>
            <a:r>
              <a:rPr lang="en-US" dirty="0" smtClean="0"/>
              <a:t> by Cadence, </a:t>
            </a:r>
            <a:r>
              <a:rPr lang="en-US" i="1" dirty="0" err="1" smtClean="0"/>
              <a:t>eldo</a:t>
            </a:r>
            <a:r>
              <a:rPr lang="en-US" dirty="0" smtClean="0"/>
              <a:t> by Mentor Graphics and </a:t>
            </a:r>
            <a:r>
              <a:rPr lang="en-US" i="1" dirty="0" err="1" smtClean="0"/>
              <a:t>hspice</a:t>
            </a:r>
            <a:r>
              <a:rPr lang="en-US" dirty="0" smtClean="0"/>
              <a:t> by Synopsys. </a:t>
            </a:r>
            <a:r>
              <a:rPr lang="en-US" b="1" dirty="0" smtClean="0">
                <a:solidFill>
                  <a:srgbClr val="6E558D"/>
                </a:solidFill>
              </a:rPr>
              <a:t>Consider that the ratio between the employers of these companies and the pan developers is about 5000/2.</a:t>
            </a:r>
            <a:endParaRPr lang="en-US" b="1" dirty="0">
              <a:solidFill>
                <a:srgbClr val="6E558D"/>
              </a:solidFill>
            </a:endParaRPr>
          </a:p>
        </p:txBody>
      </p:sp>
      <p:sp>
        <p:nvSpPr>
          <p:cNvPr id="7" name="Rettangolo 6"/>
          <p:cNvSpPr/>
          <p:nvPr/>
        </p:nvSpPr>
        <p:spPr>
          <a:xfrm>
            <a:off x="196310" y="3830261"/>
            <a:ext cx="2866486" cy="353943"/>
          </a:xfrm>
          <a:prstGeom prst="rect">
            <a:avLst/>
          </a:prstGeom>
        </p:spPr>
        <p:txBody>
          <a:bodyPr wrap="square">
            <a:spAutoFit/>
          </a:bodyPr>
          <a:lstStyle/>
          <a:p>
            <a:r>
              <a:rPr lang="en-US" sz="1700" dirty="0" smtClean="0">
                <a:sym typeface="Symbol"/>
              </a:rPr>
              <a:t> </a:t>
            </a:r>
            <a:r>
              <a:rPr lang="en-US" sz="1700" dirty="0" smtClean="0"/>
              <a:t>700.000 lines of source code</a:t>
            </a:r>
            <a:endParaRPr lang="en-US" sz="1700" dirty="0"/>
          </a:p>
        </p:txBody>
      </p:sp>
      <p:sp>
        <p:nvSpPr>
          <p:cNvPr id="8" name="Rettangolo 7"/>
          <p:cNvSpPr/>
          <p:nvPr/>
        </p:nvSpPr>
        <p:spPr>
          <a:xfrm>
            <a:off x="222880" y="953016"/>
            <a:ext cx="3326552" cy="369332"/>
          </a:xfrm>
          <a:prstGeom prst="rect">
            <a:avLst/>
          </a:prstGeom>
        </p:spPr>
        <p:txBody>
          <a:bodyPr wrap="none">
            <a:spAutoFit/>
          </a:bodyPr>
          <a:lstStyle/>
          <a:p>
            <a:r>
              <a:rPr lang="it-IT" b="1" dirty="0" smtClean="0">
                <a:solidFill>
                  <a:srgbClr val="00802A"/>
                </a:solidFill>
                <a:latin typeface="arial"/>
              </a:rPr>
              <a:t>http://brambilla.elet.polimi.it/</a:t>
            </a:r>
            <a:r>
              <a:rPr lang="it-IT" b="1" dirty="0" smtClean="0">
                <a:solidFill>
                  <a:srgbClr val="666666"/>
                </a:solidFill>
                <a:latin typeface="arial"/>
              </a:rPr>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200016"/>
            <a:ext cx="9144000" cy="591493"/>
          </a:xfrm>
        </p:spPr>
        <p:txBody>
          <a:bodyPr>
            <a:noAutofit/>
          </a:bodyPr>
          <a:lstStyle/>
          <a:p>
            <a:r>
              <a:rPr lang="en-US" dirty="0" smtClean="0">
                <a:solidFill>
                  <a:srgbClr val="FF0000"/>
                </a:solidFill>
              </a:rPr>
              <a:t>In implementing the hybrid systems modeling</a:t>
            </a:r>
            <a:br>
              <a:rPr lang="en-US" dirty="0" smtClean="0">
                <a:solidFill>
                  <a:srgbClr val="FF0000"/>
                </a:solidFill>
              </a:rPr>
            </a:br>
            <a:r>
              <a:rPr lang="en-US" dirty="0" smtClean="0">
                <a:solidFill>
                  <a:srgbClr val="FF0000"/>
                </a:solidFill>
              </a:rPr>
              <a:t>framework in PAN it has been necessary to …</a:t>
            </a:r>
            <a:endParaRPr lang="en-US" dirty="0">
              <a:solidFill>
                <a:srgbClr val="FF0000"/>
              </a:solidFill>
            </a:endParaRPr>
          </a:p>
        </p:txBody>
      </p:sp>
      <p:sp>
        <p:nvSpPr>
          <p:cNvPr id="13" name="Rettangolo 12"/>
          <p:cNvSpPr/>
          <p:nvPr/>
        </p:nvSpPr>
        <p:spPr>
          <a:xfrm>
            <a:off x="163773" y="978066"/>
            <a:ext cx="8811262" cy="3416320"/>
          </a:xfrm>
          <a:prstGeom prst="rect">
            <a:avLst/>
          </a:prstGeom>
        </p:spPr>
        <p:txBody>
          <a:bodyPr wrap="square">
            <a:spAutoFit/>
          </a:bodyPr>
          <a:lstStyle/>
          <a:p>
            <a:endParaRPr lang="en-US" dirty="0" smtClean="0"/>
          </a:p>
          <a:p>
            <a:pPr marL="88900" indent="-88900" algn="just">
              <a:buFont typeface="Arial" pitchFamily="34" charset="0"/>
              <a:buChar char="•"/>
            </a:pPr>
            <a:r>
              <a:rPr lang="en-US" sz="2200" dirty="0" smtClean="0"/>
              <a:t>Extend the Saltation Matrix concept to index-1 DAE since the classical Modified Nodal Analysis that is used to described circuits leads to this type of mathematical model.</a:t>
            </a:r>
          </a:p>
          <a:p>
            <a:pPr marL="88900" indent="-88900" algn="just">
              <a:buFont typeface="Arial" pitchFamily="34" charset="0"/>
              <a:buChar char="•"/>
            </a:pPr>
            <a:endParaRPr lang="en-US" sz="2200" dirty="0" smtClean="0"/>
          </a:p>
          <a:p>
            <a:pPr marL="88900" indent="-88900" algn="just">
              <a:buFont typeface="Arial" pitchFamily="34" charset="0"/>
              <a:buChar char="•"/>
            </a:pPr>
            <a:r>
              <a:rPr lang="en-US" sz="2200" dirty="0" smtClean="0">
                <a:solidFill>
                  <a:srgbClr val="0000FF"/>
                </a:solidFill>
              </a:rPr>
              <a:t>Define an algorithm letting the circuit simulator automatically locate switching and impact manifolds without asking the user to specify them.</a:t>
            </a:r>
          </a:p>
          <a:p>
            <a:pPr marL="88900" indent="-88900" algn="just">
              <a:buFont typeface="Arial" pitchFamily="34" charset="0"/>
              <a:buChar char="•"/>
            </a:pPr>
            <a:endParaRPr lang="en-US" sz="2200" dirty="0" smtClean="0"/>
          </a:p>
          <a:p>
            <a:pPr marL="88900" indent="-88900" algn="just">
              <a:buFont typeface="Arial" pitchFamily="34" charset="0"/>
              <a:buChar char="•"/>
            </a:pPr>
            <a:r>
              <a:rPr lang="en-US" sz="2200" dirty="0" smtClean="0"/>
              <a:t>Define a strategy to handle the effects of “delayed events” (when there is a delay between the manifold hitting and the switching and/or impact event.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200016"/>
            <a:ext cx="9144000" cy="591493"/>
          </a:xfrm>
        </p:spPr>
        <p:txBody>
          <a:bodyPr>
            <a:noAutofit/>
          </a:bodyPr>
          <a:lstStyle/>
          <a:p>
            <a:r>
              <a:rPr lang="en-US" dirty="0" smtClean="0">
                <a:solidFill>
                  <a:srgbClr val="FF0000"/>
                </a:solidFill>
              </a:rPr>
              <a:t>Manifold location</a:t>
            </a:r>
            <a:endParaRPr lang="en-US" dirty="0">
              <a:solidFill>
                <a:srgbClr val="FF0000"/>
              </a:solidFill>
            </a:endParaRPr>
          </a:p>
        </p:txBody>
      </p:sp>
      <p:sp>
        <p:nvSpPr>
          <p:cNvPr id="11" name="Rettangolo 10"/>
          <p:cNvSpPr/>
          <p:nvPr/>
        </p:nvSpPr>
        <p:spPr>
          <a:xfrm>
            <a:off x="1588" y="824274"/>
            <a:ext cx="4572000" cy="2031325"/>
          </a:xfrm>
          <a:prstGeom prst="rect">
            <a:avLst/>
          </a:prstGeom>
        </p:spPr>
        <p:txBody>
          <a:bodyPr>
            <a:spAutoFit/>
          </a:bodyPr>
          <a:lstStyle/>
          <a:p>
            <a:pPr algn="ctr"/>
            <a:r>
              <a:rPr lang="en-US" dirty="0" smtClean="0"/>
              <a:t> </a:t>
            </a:r>
          </a:p>
          <a:p>
            <a:pPr algn="ctr"/>
            <a:r>
              <a:rPr lang="en-US" i="1" dirty="0" smtClean="0">
                <a:solidFill>
                  <a:srgbClr val="FF0000"/>
                </a:solidFill>
              </a:rPr>
              <a:t>EXTRINSIC MANIFOLDS</a:t>
            </a:r>
          </a:p>
          <a:p>
            <a:pPr algn="ctr"/>
            <a:r>
              <a:rPr lang="en-US" i="1" dirty="0" smtClean="0"/>
              <a:t>are known a priory and can be </a:t>
            </a:r>
            <a:r>
              <a:rPr lang="en-US" i="1" dirty="0" err="1" smtClean="0"/>
              <a:t>formalised</a:t>
            </a:r>
            <a:r>
              <a:rPr lang="en-US" i="1" dirty="0" smtClean="0"/>
              <a:t>, a good example is given by </a:t>
            </a:r>
            <a:r>
              <a:rPr lang="en-US" i="1" dirty="0" smtClean="0">
                <a:solidFill>
                  <a:srgbClr val="FF9900"/>
                </a:solidFill>
              </a:rPr>
              <a:t>A2D converters</a:t>
            </a:r>
            <a:r>
              <a:rPr lang="en-US" i="1" dirty="0" smtClean="0"/>
              <a:t>, in fact the thresholds that </a:t>
            </a:r>
            <a:r>
              <a:rPr lang="en-US" i="1" dirty="0" err="1" smtClean="0"/>
              <a:t>deﬁne</a:t>
            </a:r>
            <a:r>
              <a:rPr lang="en-US" i="1" dirty="0" smtClean="0"/>
              <a:t> the corresponding digital coding are known a priori, before starting the circuit simulation.</a:t>
            </a:r>
          </a:p>
        </p:txBody>
      </p:sp>
      <p:sp>
        <p:nvSpPr>
          <p:cNvPr id="12" name="Rettangolo arrotondato 11"/>
          <p:cNvSpPr/>
          <p:nvPr/>
        </p:nvSpPr>
        <p:spPr>
          <a:xfrm>
            <a:off x="2280755" y="3314313"/>
            <a:ext cx="4692201" cy="2893468"/>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4" name="Gruppo 13"/>
          <p:cNvGrpSpPr/>
          <p:nvPr/>
        </p:nvGrpSpPr>
        <p:grpSpPr>
          <a:xfrm>
            <a:off x="2842730" y="3382383"/>
            <a:ext cx="4018625" cy="2631088"/>
            <a:chOff x="1219200" y="2286000"/>
            <a:chExt cx="6705600" cy="4126230"/>
          </a:xfrm>
        </p:grpSpPr>
        <p:sp>
          <p:nvSpPr>
            <p:cNvPr id="15" name="Ovale 14"/>
            <p:cNvSpPr/>
            <p:nvPr/>
          </p:nvSpPr>
          <p:spPr>
            <a:xfrm>
              <a:off x="1219200" y="2937510"/>
              <a:ext cx="2743200" cy="2823210"/>
            </a:xfrm>
            <a:prstGeom prst="ellipse">
              <a:avLst/>
            </a:prstGeom>
            <a:solidFill>
              <a:schemeClr val="accent4">
                <a:lumMod val="40000"/>
                <a:lumOff val="6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prstClr val="black"/>
                  </a:solidFill>
                </a:rPr>
                <a:t>Analog  (sub)circuit</a:t>
              </a:r>
            </a:p>
          </p:txBody>
        </p:sp>
        <p:sp>
          <p:nvSpPr>
            <p:cNvPr id="16" name="Ovale 15"/>
            <p:cNvSpPr/>
            <p:nvPr/>
          </p:nvSpPr>
          <p:spPr>
            <a:xfrm>
              <a:off x="5181600" y="2937510"/>
              <a:ext cx="2743200" cy="2823210"/>
            </a:xfrm>
            <a:prstGeom prst="ellipse">
              <a:avLst/>
            </a:prstGeom>
            <a:solidFill>
              <a:schemeClr val="accent4">
                <a:lumMod val="40000"/>
                <a:lumOff val="6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Digital behavioral (sub)circuit</a:t>
              </a:r>
            </a:p>
          </p:txBody>
        </p:sp>
        <p:sp>
          <p:nvSpPr>
            <p:cNvPr id="17" name="Pentagono 16"/>
            <p:cNvSpPr/>
            <p:nvPr/>
          </p:nvSpPr>
          <p:spPr>
            <a:xfrm>
              <a:off x="3424873" y="2286000"/>
              <a:ext cx="1131570" cy="640080"/>
            </a:xfrm>
            <a:prstGeom prst="homePlate">
              <a:avLst/>
            </a:prstGeom>
            <a:solidFill>
              <a:schemeClr val="accent4">
                <a:lumMod val="40000"/>
                <a:lumOff val="6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A2D</a:t>
              </a:r>
            </a:p>
          </p:txBody>
        </p:sp>
        <p:sp>
          <p:nvSpPr>
            <p:cNvPr id="18" name="Pentagono 17"/>
            <p:cNvSpPr/>
            <p:nvPr/>
          </p:nvSpPr>
          <p:spPr>
            <a:xfrm rot="10800000" flipV="1">
              <a:off x="4567873" y="5772150"/>
              <a:ext cx="1131570" cy="640080"/>
            </a:xfrm>
            <a:prstGeom prst="homePlate">
              <a:avLst/>
            </a:prstGeom>
            <a:solidFill>
              <a:schemeClr val="accent4">
                <a:lumMod val="40000"/>
                <a:lumOff val="60000"/>
                <a:alpha val="3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prstClr val="black"/>
                </a:solidFill>
              </a:endParaRPr>
            </a:p>
            <a:p>
              <a:pPr algn="ctr"/>
              <a:r>
                <a:rPr lang="en-US" sz="1600" dirty="0" smtClean="0">
                  <a:solidFill>
                    <a:prstClr val="black"/>
                  </a:solidFill>
                </a:rPr>
                <a:t>D2A</a:t>
              </a:r>
            </a:p>
            <a:p>
              <a:pPr algn="ctr"/>
              <a:endParaRPr lang="en-US" sz="1600" dirty="0" smtClean="0">
                <a:solidFill>
                  <a:prstClr val="black"/>
                </a:solidFill>
              </a:endParaRPr>
            </a:p>
          </p:txBody>
        </p:sp>
        <p:cxnSp>
          <p:nvCxnSpPr>
            <p:cNvPr id="19" name="Forma 18"/>
            <p:cNvCxnSpPr>
              <a:stCxn id="17" idx="3"/>
              <a:endCxn id="16" idx="0"/>
            </p:cNvCxnSpPr>
            <p:nvPr/>
          </p:nvCxnSpPr>
          <p:spPr>
            <a:xfrm>
              <a:off x="4556443" y="2606040"/>
              <a:ext cx="1996757" cy="33147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Forma 19"/>
            <p:cNvCxnSpPr>
              <a:stCxn id="16" idx="4"/>
              <a:endCxn id="18" idx="1"/>
            </p:cNvCxnSpPr>
            <p:nvPr/>
          </p:nvCxnSpPr>
          <p:spPr>
            <a:xfrm rot="5400000">
              <a:off x="5960587" y="5499577"/>
              <a:ext cx="331470" cy="853757"/>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Forma 20"/>
            <p:cNvCxnSpPr>
              <a:stCxn id="15" idx="0"/>
              <a:endCxn id="17" idx="1"/>
            </p:cNvCxnSpPr>
            <p:nvPr/>
          </p:nvCxnSpPr>
          <p:spPr>
            <a:xfrm rot="5400000" flipH="1" flipV="1">
              <a:off x="2842101" y="2354739"/>
              <a:ext cx="331470" cy="834073"/>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Forma 21"/>
            <p:cNvCxnSpPr>
              <a:stCxn id="18" idx="3"/>
              <a:endCxn id="15" idx="4"/>
            </p:cNvCxnSpPr>
            <p:nvPr/>
          </p:nvCxnSpPr>
          <p:spPr>
            <a:xfrm rot="10800000">
              <a:off x="2590801" y="5760720"/>
              <a:ext cx="1977073" cy="33147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4" name="Rettangolo 23"/>
          <p:cNvSpPr/>
          <p:nvPr/>
        </p:nvSpPr>
        <p:spPr>
          <a:xfrm>
            <a:off x="4573588" y="824274"/>
            <a:ext cx="4572000" cy="1754326"/>
          </a:xfrm>
          <a:prstGeom prst="rect">
            <a:avLst/>
          </a:prstGeom>
        </p:spPr>
        <p:txBody>
          <a:bodyPr>
            <a:spAutoFit/>
          </a:bodyPr>
          <a:lstStyle/>
          <a:p>
            <a:pPr algn="ctr"/>
            <a:r>
              <a:rPr lang="en-US" dirty="0" smtClean="0"/>
              <a:t> </a:t>
            </a:r>
          </a:p>
          <a:p>
            <a:pPr algn="ctr"/>
            <a:r>
              <a:rPr lang="en-US" i="1" dirty="0" smtClean="0">
                <a:solidFill>
                  <a:srgbClr val="FF0000"/>
                </a:solidFill>
              </a:rPr>
              <a:t>INTRINSIC MANIFOLDS</a:t>
            </a:r>
          </a:p>
          <a:p>
            <a:pPr algn="ctr"/>
            <a:r>
              <a:rPr lang="en-US" i="1" dirty="0" smtClean="0"/>
              <a:t>are not known a priori and must be determined run-time during the circuit simulation (</a:t>
            </a:r>
            <a:r>
              <a:rPr lang="en-US" i="1" dirty="0" smtClean="0">
                <a:solidFill>
                  <a:srgbClr val="FF9900"/>
                </a:solidFill>
              </a:rPr>
              <a:t>typically can be found in the analog part of the circuit ruled by D2A converters</a:t>
            </a:r>
            <a:r>
              <a:rPr lang="en-US" i="1" dirty="0" smtClean="0"/>
              <a:t>).</a:t>
            </a:r>
          </a:p>
        </p:txBody>
      </p:sp>
      <p:sp>
        <p:nvSpPr>
          <p:cNvPr id="23" name="Ovale 22"/>
          <p:cNvSpPr/>
          <p:nvPr/>
        </p:nvSpPr>
        <p:spPr>
          <a:xfrm>
            <a:off x="4048217" y="3187083"/>
            <a:ext cx="807868" cy="807868"/>
          </a:xfrm>
          <a:prstGeom prst="ellipse">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0"/>
            <a:ext cx="9144000" cy="591493"/>
          </a:xfrm>
        </p:spPr>
        <p:txBody>
          <a:bodyPr>
            <a:noAutofit/>
          </a:bodyPr>
          <a:lstStyle/>
          <a:p>
            <a:r>
              <a:rPr lang="en-US" dirty="0" smtClean="0">
                <a:solidFill>
                  <a:srgbClr val="FF0000"/>
                </a:solidFill>
              </a:rPr>
              <a:t>But there are also some ghost manifolds …</a:t>
            </a:r>
            <a:endParaRPr lang="en-US" dirty="0">
              <a:solidFill>
                <a:srgbClr val="FF0000"/>
              </a:solidFill>
            </a:endParaRPr>
          </a:p>
        </p:txBody>
      </p:sp>
      <p:sp>
        <p:nvSpPr>
          <p:cNvPr id="11" name="Rettangolo 10"/>
          <p:cNvSpPr/>
          <p:nvPr/>
        </p:nvSpPr>
        <p:spPr>
          <a:xfrm>
            <a:off x="4208015" y="465940"/>
            <a:ext cx="4572000" cy="369332"/>
          </a:xfrm>
          <a:prstGeom prst="rect">
            <a:avLst/>
          </a:prstGeom>
        </p:spPr>
        <p:txBody>
          <a:bodyPr>
            <a:spAutoFit/>
          </a:bodyPr>
          <a:lstStyle/>
          <a:p>
            <a:pPr algn="ctr"/>
            <a:r>
              <a:rPr lang="en-US" dirty="0" smtClean="0"/>
              <a:t> Basic comparator</a:t>
            </a:r>
          </a:p>
        </p:txBody>
      </p:sp>
      <p:sp>
        <p:nvSpPr>
          <p:cNvPr id="25" name="Fusione 24"/>
          <p:cNvSpPr/>
          <p:nvPr/>
        </p:nvSpPr>
        <p:spPr>
          <a:xfrm rot="16200000">
            <a:off x="1908699" y="946684"/>
            <a:ext cx="1340528" cy="1127464"/>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ttore 1 26"/>
          <p:cNvCxnSpPr/>
          <p:nvPr/>
        </p:nvCxnSpPr>
        <p:spPr>
          <a:xfrm rot="16200000" flipV="1">
            <a:off x="1943100" y="527214"/>
            <a:ext cx="6659" cy="126506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rot="5400000" flipH="1">
            <a:off x="1951756" y="1212660"/>
            <a:ext cx="10832" cy="124358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2" name="Ovale 31"/>
          <p:cNvSpPr/>
          <p:nvPr/>
        </p:nvSpPr>
        <p:spPr>
          <a:xfrm>
            <a:off x="1193338" y="1088727"/>
            <a:ext cx="142042" cy="142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e 32"/>
          <p:cNvSpPr/>
          <p:nvPr/>
        </p:nvSpPr>
        <p:spPr>
          <a:xfrm>
            <a:off x="1193338" y="1763430"/>
            <a:ext cx="142042" cy="14204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ttore 1 34"/>
          <p:cNvCxnSpPr>
            <a:stCxn id="25" idx="2"/>
          </p:cNvCxnSpPr>
          <p:nvPr/>
        </p:nvCxnSpPr>
        <p:spPr>
          <a:xfrm flipV="1">
            <a:off x="3142695" y="1505977"/>
            <a:ext cx="719091" cy="443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3863266" y="1427558"/>
            <a:ext cx="142042" cy="1420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Immagine 57" descr="addin_tmp.png"/>
          <p:cNvPicPr>
            <a:picLocks noChangeAspect="1"/>
          </p:cNvPicPr>
          <p:nvPr>
            <p:custDataLst>
              <p:tags r:id="rId1"/>
            </p:custDataLst>
          </p:nvPr>
        </p:nvPicPr>
        <p:blipFill>
          <a:blip r:embed="rId17" cstate="print"/>
          <a:stretch>
            <a:fillRect/>
          </a:stretch>
        </p:blipFill>
        <p:spPr>
          <a:xfrm>
            <a:off x="4208856" y="1052436"/>
            <a:ext cx="3783330" cy="912495"/>
          </a:xfrm>
          <a:prstGeom prst="rect">
            <a:avLst/>
          </a:prstGeom>
        </p:spPr>
      </p:pic>
      <p:pic>
        <p:nvPicPr>
          <p:cNvPr id="57" name="Immagine 56" descr="addin_tmp.png"/>
          <p:cNvPicPr>
            <a:picLocks noChangeAspect="1"/>
          </p:cNvPicPr>
          <p:nvPr>
            <p:custDataLst>
              <p:tags r:id="rId2"/>
            </p:custDataLst>
          </p:nvPr>
        </p:nvPicPr>
        <p:blipFill>
          <a:blip r:embed="rId18" cstate="print"/>
          <a:stretch>
            <a:fillRect/>
          </a:stretch>
        </p:blipFill>
        <p:spPr>
          <a:xfrm>
            <a:off x="490587" y="876361"/>
            <a:ext cx="619125" cy="255270"/>
          </a:xfrm>
          <a:prstGeom prst="rect">
            <a:avLst/>
          </a:prstGeom>
        </p:spPr>
      </p:pic>
      <p:pic>
        <p:nvPicPr>
          <p:cNvPr id="42" name="Immagine 41" descr="addin_tmp.png"/>
          <p:cNvPicPr>
            <a:picLocks noChangeAspect="1"/>
          </p:cNvPicPr>
          <p:nvPr>
            <p:custDataLst>
              <p:tags r:id="rId3"/>
            </p:custDataLst>
          </p:nvPr>
        </p:nvPicPr>
        <p:blipFill>
          <a:blip r:embed="rId19" cstate="print"/>
          <a:stretch>
            <a:fillRect/>
          </a:stretch>
        </p:blipFill>
        <p:spPr>
          <a:xfrm>
            <a:off x="534977" y="1950562"/>
            <a:ext cx="577215" cy="180975"/>
          </a:xfrm>
          <a:prstGeom prst="rect">
            <a:avLst/>
          </a:prstGeom>
        </p:spPr>
      </p:pic>
      <p:pic>
        <p:nvPicPr>
          <p:cNvPr id="59" name="Immagine 58" descr="addin_tmp.png"/>
          <p:cNvPicPr>
            <a:picLocks noChangeAspect="1"/>
          </p:cNvPicPr>
          <p:nvPr>
            <p:custDataLst>
              <p:tags r:id="rId4"/>
            </p:custDataLst>
          </p:nvPr>
        </p:nvPicPr>
        <p:blipFill>
          <a:blip r:embed="rId20" cstate="print"/>
          <a:stretch>
            <a:fillRect/>
          </a:stretch>
        </p:blipFill>
        <p:spPr>
          <a:xfrm>
            <a:off x="5212769" y="2378783"/>
            <a:ext cx="3362325" cy="255270"/>
          </a:xfrm>
          <a:prstGeom prst="rect">
            <a:avLst/>
          </a:prstGeom>
        </p:spPr>
      </p:pic>
      <p:pic>
        <p:nvPicPr>
          <p:cNvPr id="60" name="Immagine 59" descr="addin_tmp.png"/>
          <p:cNvPicPr>
            <a:picLocks noChangeAspect="1"/>
          </p:cNvPicPr>
          <p:nvPr>
            <p:custDataLst>
              <p:tags r:id="rId5"/>
            </p:custDataLst>
          </p:nvPr>
        </p:nvPicPr>
        <p:blipFill>
          <a:blip r:embed="rId21" cstate="print"/>
          <a:stretch>
            <a:fillRect/>
          </a:stretch>
        </p:blipFill>
        <p:spPr>
          <a:xfrm>
            <a:off x="4868935" y="3207571"/>
            <a:ext cx="4122420" cy="771525"/>
          </a:xfrm>
          <a:prstGeom prst="rect">
            <a:avLst/>
          </a:prstGeom>
        </p:spPr>
      </p:pic>
      <p:sp>
        <p:nvSpPr>
          <p:cNvPr id="51" name="Rettangolo 50"/>
          <p:cNvSpPr/>
          <p:nvPr/>
        </p:nvSpPr>
        <p:spPr>
          <a:xfrm>
            <a:off x="5857858" y="2729632"/>
            <a:ext cx="2144575" cy="369332"/>
          </a:xfrm>
          <a:prstGeom prst="rect">
            <a:avLst/>
          </a:prstGeom>
        </p:spPr>
        <p:txBody>
          <a:bodyPr wrap="square">
            <a:spAutoFit/>
          </a:bodyPr>
          <a:lstStyle/>
          <a:p>
            <a:r>
              <a:rPr lang="en-US" dirty="0" smtClean="0"/>
              <a:t>Smooth comparator</a:t>
            </a:r>
          </a:p>
        </p:txBody>
      </p:sp>
      <p:grpSp>
        <p:nvGrpSpPr>
          <p:cNvPr id="77" name="Gruppo 76"/>
          <p:cNvGrpSpPr/>
          <p:nvPr/>
        </p:nvGrpSpPr>
        <p:grpSpPr>
          <a:xfrm>
            <a:off x="233544" y="2770237"/>
            <a:ext cx="3594841" cy="1039971"/>
            <a:chOff x="340956" y="4779939"/>
            <a:chExt cx="3594841" cy="1039971"/>
          </a:xfrm>
        </p:grpSpPr>
        <p:cxnSp>
          <p:nvCxnSpPr>
            <p:cNvPr id="61" name="Connettore 2 60"/>
            <p:cNvCxnSpPr/>
            <p:nvPr/>
          </p:nvCxnSpPr>
          <p:spPr>
            <a:xfrm>
              <a:off x="340956" y="5336839"/>
              <a:ext cx="325810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62" name="Immagine 61" descr="addin_tmp.png"/>
            <p:cNvPicPr>
              <a:picLocks noChangeAspect="1"/>
            </p:cNvPicPr>
            <p:nvPr>
              <p:custDataLst>
                <p:tags r:id="rId11"/>
              </p:custDataLst>
            </p:nvPr>
          </p:nvPicPr>
          <p:blipFill>
            <a:blip r:embed="rId22" cstate="print"/>
            <a:stretch>
              <a:fillRect/>
            </a:stretch>
          </p:blipFill>
          <p:spPr>
            <a:xfrm>
              <a:off x="3564763" y="5098056"/>
              <a:ext cx="85915" cy="178117"/>
            </a:xfrm>
            <a:prstGeom prst="rect">
              <a:avLst/>
            </a:prstGeom>
          </p:spPr>
        </p:pic>
        <p:sp>
          <p:nvSpPr>
            <p:cNvPr id="63" name="Ovale 62"/>
            <p:cNvSpPr/>
            <p:nvPr/>
          </p:nvSpPr>
          <p:spPr>
            <a:xfrm>
              <a:off x="793717" y="5253295"/>
              <a:ext cx="168676"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e 63"/>
            <p:cNvSpPr/>
            <p:nvPr/>
          </p:nvSpPr>
          <p:spPr>
            <a:xfrm>
              <a:off x="2329554" y="5253295"/>
              <a:ext cx="168676"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Immagine 64" descr="addin_tmp.png"/>
            <p:cNvPicPr>
              <a:picLocks noChangeAspect="1"/>
            </p:cNvPicPr>
            <p:nvPr>
              <p:custDataLst>
                <p:tags r:id="rId12"/>
              </p:custDataLst>
            </p:nvPr>
          </p:nvPicPr>
          <p:blipFill>
            <a:blip r:embed="rId23" cstate="print"/>
            <a:stretch>
              <a:fillRect/>
            </a:stretch>
          </p:blipFill>
          <p:spPr>
            <a:xfrm>
              <a:off x="840797" y="5578929"/>
              <a:ext cx="224218" cy="220027"/>
            </a:xfrm>
            <a:prstGeom prst="rect">
              <a:avLst/>
            </a:prstGeom>
          </p:spPr>
        </p:pic>
        <p:pic>
          <p:nvPicPr>
            <p:cNvPr id="71" name="Immagine 70" descr="addin_tmp.png"/>
            <p:cNvPicPr>
              <a:picLocks noChangeAspect="1"/>
            </p:cNvPicPr>
            <p:nvPr>
              <p:custDataLst>
                <p:tags r:id="rId13"/>
              </p:custDataLst>
            </p:nvPr>
          </p:nvPicPr>
          <p:blipFill>
            <a:blip r:embed="rId24" cstate="print"/>
            <a:stretch>
              <a:fillRect/>
            </a:stretch>
          </p:blipFill>
          <p:spPr>
            <a:xfrm>
              <a:off x="2341122" y="5578928"/>
              <a:ext cx="1594675" cy="240982"/>
            </a:xfrm>
            <a:prstGeom prst="rect">
              <a:avLst/>
            </a:prstGeom>
          </p:spPr>
        </p:pic>
        <p:pic>
          <p:nvPicPr>
            <p:cNvPr id="72" name="Immagine 71" descr="addin_tmp.png"/>
            <p:cNvPicPr>
              <a:picLocks noChangeAspect="1"/>
            </p:cNvPicPr>
            <p:nvPr>
              <p:custDataLst>
                <p:tags r:id="rId14"/>
              </p:custDataLst>
            </p:nvPr>
          </p:nvPicPr>
          <p:blipFill>
            <a:blip r:embed="rId25" cstate="print"/>
            <a:stretch>
              <a:fillRect/>
            </a:stretch>
          </p:blipFill>
          <p:spPr>
            <a:xfrm>
              <a:off x="494548" y="4779939"/>
              <a:ext cx="831913" cy="280797"/>
            </a:xfrm>
            <a:prstGeom prst="rect">
              <a:avLst/>
            </a:prstGeom>
          </p:spPr>
        </p:pic>
        <p:pic>
          <p:nvPicPr>
            <p:cNvPr id="73" name="Immagine 72" descr="addin_tmp.png"/>
            <p:cNvPicPr>
              <a:picLocks noChangeAspect="1"/>
            </p:cNvPicPr>
            <p:nvPr>
              <p:custDataLst>
                <p:tags r:id="rId15"/>
              </p:custDataLst>
            </p:nvPr>
          </p:nvPicPr>
          <p:blipFill>
            <a:blip r:embed="rId26" cstate="print"/>
            <a:stretch>
              <a:fillRect/>
            </a:stretch>
          </p:blipFill>
          <p:spPr>
            <a:xfrm>
              <a:off x="2181323" y="4779939"/>
              <a:ext cx="1112710" cy="280797"/>
            </a:xfrm>
            <a:prstGeom prst="rect">
              <a:avLst/>
            </a:prstGeom>
          </p:spPr>
        </p:pic>
      </p:grpSp>
      <p:pic>
        <p:nvPicPr>
          <p:cNvPr id="76" name="Immagine 75" descr="addin_tmp.png"/>
          <p:cNvPicPr>
            <a:picLocks noChangeAspect="1"/>
          </p:cNvPicPr>
          <p:nvPr>
            <p:custDataLst>
              <p:tags r:id="rId6"/>
            </p:custDataLst>
          </p:nvPr>
        </p:nvPicPr>
        <p:blipFill>
          <a:blip r:embed="rId27" cstate="print"/>
          <a:stretch>
            <a:fillRect/>
          </a:stretch>
        </p:blipFill>
        <p:spPr>
          <a:xfrm>
            <a:off x="1317625" y="4408590"/>
            <a:ext cx="6420612" cy="280797"/>
          </a:xfrm>
          <a:prstGeom prst="rect">
            <a:avLst/>
          </a:prstGeom>
        </p:spPr>
      </p:pic>
      <p:pic>
        <p:nvPicPr>
          <p:cNvPr id="47" name="Immagine 46" descr="addin_tmp.png"/>
          <p:cNvPicPr>
            <a:picLocks noChangeAspect="1"/>
          </p:cNvPicPr>
          <p:nvPr>
            <p:custDataLst>
              <p:tags r:id="rId7"/>
            </p:custDataLst>
          </p:nvPr>
        </p:nvPicPr>
        <p:blipFill>
          <a:blip r:embed="rId28" cstate="print"/>
          <a:stretch>
            <a:fillRect/>
          </a:stretch>
        </p:blipFill>
        <p:spPr>
          <a:xfrm>
            <a:off x="6555515" y="6296448"/>
            <a:ext cx="2423160" cy="230505"/>
          </a:xfrm>
          <a:prstGeom prst="rect">
            <a:avLst/>
          </a:prstGeom>
        </p:spPr>
      </p:pic>
      <p:sp>
        <p:nvSpPr>
          <p:cNvPr id="34" name="Rettangolo 33"/>
          <p:cNvSpPr/>
          <p:nvPr/>
        </p:nvSpPr>
        <p:spPr>
          <a:xfrm>
            <a:off x="0" y="6287584"/>
            <a:ext cx="9144000" cy="338554"/>
          </a:xfrm>
          <a:prstGeom prst="rect">
            <a:avLst/>
          </a:prstGeom>
        </p:spPr>
        <p:txBody>
          <a:bodyPr wrap="square">
            <a:spAutoFit/>
          </a:bodyPr>
          <a:lstStyle/>
          <a:p>
            <a:r>
              <a:rPr lang="en-US" sz="1600" dirty="0" smtClean="0"/>
              <a:t>The IEEE </a:t>
            </a:r>
            <a:r>
              <a:rPr lang="en-US" sz="1600" dirty="0" err="1" smtClean="0"/>
              <a:t>ﬂoating</a:t>
            </a:r>
            <a:r>
              <a:rPr lang="en-US" sz="1600" dirty="0" smtClean="0"/>
              <a:t> point standard (IEEE Std 754-1985) sets </a:t>
            </a:r>
            <a:r>
              <a:rPr lang="en-US" sz="1600" dirty="0" smtClean="0">
                <a:solidFill>
                  <a:srgbClr val="FF0000"/>
                </a:solidFill>
              </a:rPr>
              <a:t>relative precision </a:t>
            </a:r>
            <a:r>
              <a:rPr lang="en-US" sz="1600" dirty="0" smtClean="0"/>
              <a:t>at</a:t>
            </a:r>
            <a:endParaRPr lang="en-US" sz="1600" dirty="0"/>
          </a:p>
        </p:txBody>
      </p:sp>
      <p:sp>
        <p:nvSpPr>
          <p:cNvPr id="38" name="Rettangolo 37"/>
          <p:cNvSpPr/>
          <p:nvPr/>
        </p:nvSpPr>
        <p:spPr>
          <a:xfrm>
            <a:off x="2098778" y="4881047"/>
            <a:ext cx="4667303" cy="369332"/>
          </a:xfrm>
          <a:prstGeom prst="rect">
            <a:avLst/>
          </a:prstGeom>
        </p:spPr>
        <p:txBody>
          <a:bodyPr wrap="none">
            <a:spAutoFit/>
          </a:bodyPr>
          <a:lstStyle/>
          <a:p>
            <a:r>
              <a:rPr lang="en-US" dirty="0" smtClean="0">
                <a:solidFill>
                  <a:srgbClr val="FF0000"/>
                </a:solidFill>
              </a:rPr>
              <a:t>In     the input signal has a variation larger than </a:t>
            </a:r>
            <a:endParaRPr lang="en-US" dirty="0">
              <a:solidFill>
                <a:srgbClr val="FF0000"/>
              </a:solidFill>
            </a:endParaRPr>
          </a:p>
        </p:txBody>
      </p:sp>
      <p:pic>
        <p:nvPicPr>
          <p:cNvPr id="66" name="Immagine 65" descr="addin_tmp.png"/>
          <p:cNvPicPr>
            <a:picLocks noChangeAspect="1"/>
          </p:cNvPicPr>
          <p:nvPr>
            <p:custDataLst>
              <p:tags r:id="rId8"/>
            </p:custDataLst>
          </p:nvPr>
        </p:nvPicPr>
        <p:blipFill>
          <a:blip r:embed="rId29" cstate="print"/>
          <a:stretch>
            <a:fillRect/>
          </a:stretch>
        </p:blipFill>
        <p:spPr>
          <a:xfrm>
            <a:off x="2464312" y="5017439"/>
            <a:ext cx="83820" cy="114300"/>
          </a:xfrm>
          <a:prstGeom prst="rect">
            <a:avLst/>
          </a:prstGeom>
        </p:spPr>
      </p:pic>
      <p:pic>
        <p:nvPicPr>
          <p:cNvPr id="67" name="Immagine 66" descr="addin_tmp.png"/>
          <p:cNvPicPr>
            <a:picLocks noChangeAspect="1"/>
          </p:cNvPicPr>
          <p:nvPr>
            <p:custDataLst>
              <p:tags r:id="rId9"/>
            </p:custDataLst>
          </p:nvPr>
        </p:nvPicPr>
        <p:blipFill>
          <a:blip r:embed="rId29" cstate="print"/>
          <a:stretch>
            <a:fillRect/>
          </a:stretch>
        </p:blipFill>
        <p:spPr>
          <a:xfrm>
            <a:off x="6656052" y="5008562"/>
            <a:ext cx="83820" cy="114300"/>
          </a:xfrm>
          <a:prstGeom prst="rect">
            <a:avLst/>
          </a:prstGeom>
        </p:spPr>
      </p:pic>
      <p:pic>
        <p:nvPicPr>
          <p:cNvPr id="56" name="Immagine 55" descr="addin_tmp.png"/>
          <p:cNvPicPr>
            <a:picLocks noChangeAspect="1"/>
          </p:cNvPicPr>
          <p:nvPr>
            <p:custDataLst>
              <p:tags r:id="rId10"/>
            </p:custDataLst>
          </p:nvPr>
        </p:nvPicPr>
        <p:blipFill>
          <a:blip r:embed="rId30" cstate="print"/>
          <a:stretch>
            <a:fillRect/>
          </a:stretch>
        </p:blipFill>
        <p:spPr>
          <a:xfrm>
            <a:off x="330200" y="5320529"/>
            <a:ext cx="628650" cy="518160"/>
          </a:xfrm>
          <a:prstGeom prst="rect">
            <a:avLst/>
          </a:prstGeom>
        </p:spPr>
      </p:pic>
      <p:sp>
        <p:nvSpPr>
          <p:cNvPr id="49" name="Rettangolo 48"/>
          <p:cNvSpPr/>
          <p:nvPr/>
        </p:nvSpPr>
        <p:spPr>
          <a:xfrm>
            <a:off x="0" y="5424951"/>
            <a:ext cx="9154679" cy="353943"/>
          </a:xfrm>
          <a:prstGeom prst="rect">
            <a:avLst/>
          </a:prstGeom>
        </p:spPr>
        <p:txBody>
          <a:bodyPr wrap="square">
            <a:spAutoFit/>
          </a:bodyPr>
          <a:lstStyle/>
          <a:p>
            <a:r>
              <a:rPr lang="en-US" sz="1700" dirty="0" smtClean="0"/>
              <a:t>If                ,  OUT is “</a:t>
            </a:r>
            <a:r>
              <a:rPr lang="en-US" sz="1700" dirty="0" err="1" smtClean="0"/>
              <a:t>discontinuos</a:t>
            </a:r>
            <a:r>
              <a:rPr lang="en-US" sz="1700" dirty="0" smtClean="0"/>
              <a:t>” even if </a:t>
            </a:r>
            <a:r>
              <a:rPr lang="en-US" sz="1700" dirty="0" err="1" smtClean="0"/>
              <a:t>tanh</a:t>
            </a:r>
            <a:r>
              <a:rPr lang="en-US" sz="1700" dirty="0" smtClean="0"/>
              <a:t>() is </a:t>
            </a:r>
            <a:r>
              <a:rPr lang="en-US" sz="1700" dirty="0" err="1" smtClean="0"/>
              <a:t>Lipschitz</a:t>
            </a:r>
            <a:r>
              <a:rPr lang="en-US" sz="1700" dirty="0" smtClean="0"/>
              <a:t> continuous and can be </a:t>
            </a:r>
            <a:r>
              <a:rPr lang="en-US" sz="1700" dirty="0" err="1" smtClean="0"/>
              <a:t>inﬁnitely</a:t>
            </a:r>
            <a:r>
              <a:rPr lang="en-US" sz="1700" dirty="0" smtClean="0"/>
              <a:t> derived</a:t>
            </a:r>
            <a:endParaRPr lang="en-US" sz="1700" dirty="0"/>
          </a:p>
        </p:txBody>
      </p:sp>
      <p:sp>
        <p:nvSpPr>
          <p:cNvPr id="55" name="Freccia circolare a destra 54"/>
          <p:cNvSpPr/>
          <p:nvPr/>
        </p:nvSpPr>
        <p:spPr>
          <a:xfrm>
            <a:off x="4345663" y="2435381"/>
            <a:ext cx="488887" cy="1176951"/>
          </a:xfrm>
          <a:prstGeom prst="curvedRightArrow">
            <a:avLst>
              <a:gd name="adj1" fmla="val 31335"/>
              <a:gd name="adj2" fmla="val 120370"/>
              <a:gd name="adj3" fmla="val 45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10"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20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4" grpId="0"/>
      <p:bldP spid="38" grpId="0"/>
      <p:bldP spid="49" grpId="0"/>
      <p:bldP spid="5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pic>
        <p:nvPicPr>
          <p:cNvPr id="1030" name="Picture 6"/>
          <p:cNvPicPr>
            <a:picLocks noChangeAspect="1" noChangeArrowheads="1"/>
          </p:cNvPicPr>
          <p:nvPr/>
        </p:nvPicPr>
        <p:blipFill>
          <a:blip r:embed="rId10" cstate="print"/>
          <a:srcRect t="18640"/>
          <a:stretch>
            <a:fillRect/>
          </a:stretch>
        </p:blipFill>
        <p:spPr bwMode="auto">
          <a:xfrm>
            <a:off x="4547925" y="1242523"/>
            <a:ext cx="4097338" cy="2845187"/>
          </a:xfrm>
          <a:prstGeom prst="rect">
            <a:avLst/>
          </a:prstGeom>
          <a:noFill/>
          <a:ln w="9525">
            <a:noFill/>
            <a:miter lim="800000"/>
            <a:headEnd/>
            <a:tailEnd/>
          </a:ln>
        </p:spPr>
      </p:pic>
      <p:sp>
        <p:nvSpPr>
          <p:cNvPr id="3" name="Titolo 2"/>
          <p:cNvSpPr>
            <a:spLocks noGrp="1"/>
          </p:cNvSpPr>
          <p:nvPr>
            <p:ph type="title"/>
          </p:nvPr>
        </p:nvSpPr>
        <p:spPr>
          <a:xfrm>
            <a:off x="0" y="200016"/>
            <a:ext cx="9144000" cy="591493"/>
          </a:xfrm>
        </p:spPr>
        <p:txBody>
          <a:bodyPr>
            <a:noAutofit/>
          </a:bodyPr>
          <a:lstStyle/>
          <a:p>
            <a:r>
              <a:rPr lang="en-US" dirty="0" smtClean="0">
                <a:solidFill>
                  <a:srgbClr val="FF0000"/>
                </a:solidFill>
              </a:rPr>
              <a:t>Manifold location</a:t>
            </a:r>
            <a:br>
              <a:rPr lang="en-US" dirty="0" smtClean="0">
                <a:solidFill>
                  <a:srgbClr val="FF0000"/>
                </a:solidFill>
              </a:rPr>
            </a:br>
            <a:r>
              <a:rPr lang="en-US" dirty="0" smtClean="0">
                <a:solidFill>
                  <a:srgbClr val="FF0000"/>
                </a:solidFill>
              </a:rPr>
              <a:t> </a:t>
            </a:r>
            <a:r>
              <a:rPr lang="en-US" sz="2000" dirty="0" smtClean="0">
                <a:solidFill>
                  <a:srgbClr val="FF0000"/>
                </a:solidFill>
              </a:rPr>
              <a:t>(the simplest case of an analog autonomous system with a switching vector field)</a:t>
            </a:r>
            <a:endParaRPr lang="en-US" sz="2000" dirty="0">
              <a:solidFill>
                <a:srgbClr val="FF0000"/>
              </a:solidFill>
            </a:endParaRPr>
          </a:p>
        </p:txBody>
      </p:sp>
      <p:sp>
        <p:nvSpPr>
          <p:cNvPr id="11" name="Rettangolo 10"/>
          <p:cNvSpPr/>
          <p:nvPr/>
        </p:nvSpPr>
        <p:spPr>
          <a:xfrm>
            <a:off x="0" y="1046215"/>
            <a:ext cx="4572000" cy="646331"/>
          </a:xfrm>
          <a:prstGeom prst="rect">
            <a:avLst/>
          </a:prstGeom>
        </p:spPr>
        <p:txBody>
          <a:bodyPr>
            <a:spAutoFit/>
          </a:bodyPr>
          <a:lstStyle/>
          <a:p>
            <a:pPr algn="ctr"/>
            <a:r>
              <a:rPr lang="en-US" i="1" dirty="0" smtClean="0"/>
              <a:t>intrinsic manifolds are located by resorting to the mapping property of the transition matrix</a:t>
            </a:r>
          </a:p>
        </p:txBody>
      </p:sp>
      <p:pic>
        <p:nvPicPr>
          <p:cNvPr id="20" name="Immagine 19" descr="addin_tmp.png"/>
          <p:cNvPicPr>
            <a:picLocks noChangeAspect="1"/>
          </p:cNvPicPr>
          <p:nvPr>
            <p:custDataLst>
              <p:tags r:id="rId1"/>
            </p:custDataLst>
          </p:nvPr>
        </p:nvPicPr>
        <p:blipFill>
          <a:blip r:embed="rId11" cstate="print"/>
          <a:stretch>
            <a:fillRect/>
          </a:stretch>
        </p:blipFill>
        <p:spPr>
          <a:xfrm>
            <a:off x="497211" y="1933155"/>
            <a:ext cx="2760345" cy="1259205"/>
          </a:xfrm>
          <a:prstGeom prst="rect">
            <a:avLst/>
          </a:prstGeom>
        </p:spPr>
      </p:pic>
      <p:grpSp>
        <p:nvGrpSpPr>
          <p:cNvPr id="19" name="Gruppo 18"/>
          <p:cNvGrpSpPr/>
          <p:nvPr/>
        </p:nvGrpSpPr>
        <p:grpSpPr>
          <a:xfrm>
            <a:off x="305445" y="3520789"/>
            <a:ext cx="3258105" cy="1065126"/>
            <a:chOff x="305445" y="3520789"/>
            <a:chExt cx="3258105" cy="1065126"/>
          </a:xfrm>
        </p:grpSpPr>
        <p:cxnSp>
          <p:nvCxnSpPr>
            <p:cNvPr id="24" name="Connettore 2 23"/>
            <p:cNvCxnSpPr/>
            <p:nvPr/>
          </p:nvCxnSpPr>
          <p:spPr>
            <a:xfrm>
              <a:off x="305445" y="4102843"/>
              <a:ext cx="325810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6" name="Immagine 25" descr="addin_tmp.png"/>
            <p:cNvPicPr>
              <a:picLocks noChangeAspect="1"/>
            </p:cNvPicPr>
            <p:nvPr>
              <p:custDataLst>
                <p:tags r:id="rId3"/>
              </p:custDataLst>
            </p:nvPr>
          </p:nvPicPr>
          <p:blipFill>
            <a:blip r:embed="rId12" cstate="print"/>
            <a:stretch>
              <a:fillRect/>
            </a:stretch>
          </p:blipFill>
          <p:spPr>
            <a:xfrm>
              <a:off x="3475986" y="4219167"/>
              <a:ext cx="85915" cy="178117"/>
            </a:xfrm>
            <a:prstGeom prst="rect">
              <a:avLst/>
            </a:prstGeom>
          </p:spPr>
        </p:pic>
        <p:sp>
          <p:nvSpPr>
            <p:cNvPr id="27" name="Ovale 26"/>
            <p:cNvSpPr/>
            <p:nvPr/>
          </p:nvSpPr>
          <p:spPr>
            <a:xfrm>
              <a:off x="758206" y="4019299"/>
              <a:ext cx="168676"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e 27"/>
            <p:cNvSpPr/>
            <p:nvPr/>
          </p:nvSpPr>
          <p:spPr>
            <a:xfrm>
              <a:off x="2294043" y="4019299"/>
              <a:ext cx="168676"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Immagine 29" descr="addin_tmp.png"/>
            <p:cNvPicPr>
              <a:picLocks noChangeAspect="1"/>
            </p:cNvPicPr>
            <p:nvPr>
              <p:custDataLst>
                <p:tags r:id="rId4"/>
              </p:custDataLst>
            </p:nvPr>
          </p:nvPicPr>
          <p:blipFill>
            <a:blip r:embed="rId13" cstate="print"/>
            <a:stretch>
              <a:fillRect/>
            </a:stretch>
          </p:blipFill>
          <p:spPr>
            <a:xfrm>
              <a:off x="805286" y="4344933"/>
              <a:ext cx="224218" cy="220027"/>
            </a:xfrm>
            <a:prstGeom prst="rect">
              <a:avLst/>
            </a:prstGeom>
          </p:spPr>
        </p:pic>
        <p:pic>
          <p:nvPicPr>
            <p:cNvPr id="32" name="Immagine 31" descr="addin_tmp.png"/>
            <p:cNvPicPr>
              <a:picLocks noChangeAspect="1"/>
            </p:cNvPicPr>
            <p:nvPr>
              <p:custDataLst>
                <p:tags r:id="rId5"/>
              </p:custDataLst>
            </p:nvPr>
          </p:nvPicPr>
          <p:blipFill>
            <a:blip r:embed="rId14" cstate="print"/>
            <a:stretch>
              <a:fillRect/>
            </a:stretch>
          </p:blipFill>
          <p:spPr>
            <a:xfrm>
              <a:off x="2305612" y="4344933"/>
              <a:ext cx="496633" cy="240982"/>
            </a:xfrm>
            <a:prstGeom prst="rect">
              <a:avLst/>
            </a:prstGeom>
          </p:spPr>
        </p:pic>
        <p:pic>
          <p:nvPicPr>
            <p:cNvPr id="37" name="Immagine 36" descr="addin_tmp.png"/>
            <p:cNvPicPr>
              <a:picLocks noChangeAspect="1"/>
            </p:cNvPicPr>
            <p:nvPr>
              <p:custDataLst>
                <p:tags r:id="rId6"/>
              </p:custDataLst>
            </p:nvPr>
          </p:nvPicPr>
          <p:blipFill>
            <a:blip r:embed="rId15" cstate="print"/>
            <a:stretch>
              <a:fillRect/>
            </a:stretch>
          </p:blipFill>
          <p:spPr>
            <a:xfrm>
              <a:off x="459038" y="3545942"/>
              <a:ext cx="282892" cy="167640"/>
            </a:xfrm>
            <a:prstGeom prst="rect">
              <a:avLst/>
            </a:prstGeom>
          </p:spPr>
        </p:pic>
        <p:pic>
          <p:nvPicPr>
            <p:cNvPr id="38" name="Immagine 37" descr="addin_tmp.png"/>
            <p:cNvPicPr>
              <a:picLocks noChangeAspect="1"/>
            </p:cNvPicPr>
            <p:nvPr>
              <p:custDataLst>
                <p:tags r:id="rId7"/>
              </p:custDataLst>
            </p:nvPr>
          </p:nvPicPr>
          <p:blipFill>
            <a:blip r:embed="rId16" cstate="print"/>
            <a:stretch>
              <a:fillRect/>
            </a:stretch>
          </p:blipFill>
          <p:spPr>
            <a:xfrm>
              <a:off x="2465410" y="3545943"/>
              <a:ext cx="555307" cy="188595"/>
            </a:xfrm>
            <a:prstGeom prst="rect">
              <a:avLst/>
            </a:prstGeom>
          </p:spPr>
        </p:pic>
        <p:sp>
          <p:nvSpPr>
            <p:cNvPr id="39" name="Arco 38"/>
            <p:cNvSpPr/>
            <p:nvPr/>
          </p:nvSpPr>
          <p:spPr>
            <a:xfrm>
              <a:off x="882493" y="3806235"/>
              <a:ext cx="1429305" cy="319596"/>
            </a:xfrm>
            <a:prstGeom prst="arc">
              <a:avLst>
                <a:gd name="adj1" fmla="val 11066188"/>
                <a:gd name="adj2" fmla="val 21347370"/>
              </a:avLst>
            </a:prstGeom>
            <a:ln w="254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7" name="Immagine 46" descr="addin_tmp.png"/>
            <p:cNvPicPr>
              <a:picLocks noChangeAspect="1"/>
            </p:cNvPicPr>
            <p:nvPr>
              <p:custDataLst>
                <p:tags r:id="rId8"/>
              </p:custDataLst>
            </p:nvPr>
          </p:nvPicPr>
          <p:blipFill>
            <a:blip r:embed="rId17" cstate="print"/>
            <a:stretch>
              <a:fillRect/>
            </a:stretch>
          </p:blipFill>
          <p:spPr>
            <a:xfrm>
              <a:off x="1445939" y="3520789"/>
              <a:ext cx="276606" cy="238887"/>
            </a:xfrm>
            <a:prstGeom prst="rect">
              <a:avLst/>
            </a:prstGeom>
          </p:spPr>
        </p:pic>
      </p:grpSp>
      <p:sp>
        <p:nvSpPr>
          <p:cNvPr id="48" name="Rettangolo 47"/>
          <p:cNvSpPr/>
          <p:nvPr/>
        </p:nvSpPr>
        <p:spPr>
          <a:xfrm>
            <a:off x="272210" y="4861314"/>
            <a:ext cx="4572000" cy="369332"/>
          </a:xfrm>
          <a:prstGeom prst="rect">
            <a:avLst/>
          </a:prstGeom>
        </p:spPr>
        <p:txBody>
          <a:bodyPr>
            <a:spAutoFit/>
          </a:bodyPr>
          <a:lstStyle/>
          <a:p>
            <a:r>
              <a:rPr lang="en-US" i="1" dirty="0" smtClean="0">
                <a:solidFill>
                  <a:srgbClr val="FF0000"/>
                </a:solidFill>
              </a:rPr>
              <a:t>if f is smooth</a:t>
            </a:r>
            <a:endParaRPr lang="en-US" i="1" dirty="0" smtClean="0"/>
          </a:p>
        </p:txBody>
      </p:sp>
      <p:pic>
        <p:nvPicPr>
          <p:cNvPr id="57" name="Immagine 56" descr="addin_tmp.png"/>
          <p:cNvPicPr>
            <a:picLocks noChangeAspect="1"/>
          </p:cNvPicPr>
          <p:nvPr>
            <p:custDataLst>
              <p:tags r:id="rId2"/>
            </p:custDataLst>
          </p:nvPr>
        </p:nvPicPr>
        <p:blipFill>
          <a:blip r:embed="rId18" cstate="print"/>
          <a:stretch>
            <a:fillRect/>
          </a:stretch>
        </p:blipFill>
        <p:spPr>
          <a:xfrm>
            <a:off x="244617" y="5491898"/>
            <a:ext cx="5145405" cy="38481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200016"/>
            <a:ext cx="9144000" cy="591493"/>
          </a:xfrm>
        </p:spPr>
        <p:txBody>
          <a:bodyPr>
            <a:noAutofit/>
          </a:bodyPr>
          <a:lstStyle/>
          <a:p>
            <a:r>
              <a:rPr lang="en-US" dirty="0" smtClean="0">
                <a:solidFill>
                  <a:srgbClr val="FF0000"/>
                </a:solidFill>
              </a:rPr>
              <a:t>Manifold location</a:t>
            </a:r>
            <a:endParaRPr lang="en-US" dirty="0">
              <a:solidFill>
                <a:srgbClr val="FF0000"/>
              </a:solidFill>
            </a:endParaRPr>
          </a:p>
        </p:txBody>
      </p:sp>
      <p:sp>
        <p:nvSpPr>
          <p:cNvPr id="11" name="Rettangolo 10"/>
          <p:cNvSpPr/>
          <p:nvPr/>
        </p:nvSpPr>
        <p:spPr>
          <a:xfrm>
            <a:off x="125874" y="1143871"/>
            <a:ext cx="8720945" cy="400110"/>
          </a:xfrm>
          <a:prstGeom prst="rect">
            <a:avLst/>
          </a:prstGeom>
        </p:spPr>
        <p:txBody>
          <a:bodyPr wrap="square">
            <a:spAutoFit/>
          </a:bodyPr>
          <a:lstStyle/>
          <a:p>
            <a:r>
              <a:rPr lang="en-US" sz="2000" dirty="0" smtClean="0"/>
              <a:t>We introduced a </a:t>
            </a:r>
            <a:r>
              <a:rPr lang="en-US" sz="2000" dirty="0" smtClean="0">
                <a:solidFill>
                  <a:srgbClr val="FF0000"/>
                </a:solidFill>
              </a:rPr>
              <a:t>test function </a:t>
            </a:r>
            <a:r>
              <a:rPr lang="en-US" sz="2000" dirty="0" smtClean="0"/>
              <a:t>for all the components of the vector field</a:t>
            </a:r>
          </a:p>
        </p:txBody>
      </p:sp>
      <p:pic>
        <p:nvPicPr>
          <p:cNvPr id="43" name="Immagine 42" descr="addin_tmp.png"/>
          <p:cNvPicPr>
            <a:picLocks noChangeAspect="1"/>
          </p:cNvPicPr>
          <p:nvPr>
            <p:custDataLst>
              <p:tags r:id="rId1"/>
            </p:custDataLst>
          </p:nvPr>
        </p:nvPicPr>
        <p:blipFill>
          <a:blip r:embed="rId7" cstate="print"/>
          <a:stretch>
            <a:fillRect/>
          </a:stretch>
        </p:blipFill>
        <p:spPr>
          <a:xfrm>
            <a:off x="360028" y="1847281"/>
            <a:ext cx="5362575" cy="466725"/>
          </a:xfrm>
          <a:prstGeom prst="rect">
            <a:avLst/>
          </a:prstGeom>
        </p:spPr>
      </p:pic>
      <p:sp>
        <p:nvSpPr>
          <p:cNvPr id="23" name="Rettangolo 22"/>
          <p:cNvSpPr/>
          <p:nvPr/>
        </p:nvSpPr>
        <p:spPr>
          <a:xfrm>
            <a:off x="125875" y="2750729"/>
            <a:ext cx="6834218" cy="400110"/>
          </a:xfrm>
          <a:prstGeom prst="rect">
            <a:avLst/>
          </a:prstGeom>
        </p:spPr>
        <p:txBody>
          <a:bodyPr wrap="square">
            <a:spAutoFit/>
          </a:bodyPr>
          <a:lstStyle/>
          <a:p>
            <a:r>
              <a:rPr lang="en-US" sz="2000" dirty="0" smtClean="0"/>
              <a:t>and monitor</a:t>
            </a:r>
          </a:p>
        </p:txBody>
      </p:sp>
      <p:pic>
        <p:nvPicPr>
          <p:cNvPr id="46" name="Immagine 45" descr="addin_tmp.png"/>
          <p:cNvPicPr>
            <a:picLocks noChangeAspect="1"/>
          </p:cNvPicPr>
          <p:nvPr>
            <p:custDataLst>
              <p:tags r:id="rId2"/>
            </p:custDataLst>
          </p:nvPr>
        </p:nvPicPr>
        <p:blipFill>
          <a:blip r:embed="rId8" cstate="print"/>
          <a:stretch>
            <a:fillRect/>
          </a:stretch>
        </p:blipFill>
        <p:spPr>
          <a:xfrm>
            <a:off x="360027" y="3236970"/>
            <a:ext cx="7052310" cy="457200"/>
          </a:xfrm>
          <a:prstGeom prst="rect">
            <a:avLst/>
          </a:prstGeom>
        </p:spPr>
      </p:pic>
      <p:sp>
        <p:nvSpPr>
          <p:cNvPr id="34" name="Rettangolo 33"/>
          <p:cNvSpPr/>
          <p:nvPr/>
        </p:nvSpPr>
        <p:spPr>
          <a:xfrm>
            <a:off x="125875" y="4455249"/>
            <a:ext cx="8884960" cy="400110"/>
          </a:xfrm>
          <a:prstGeom prst="rect">
            <a:avLst/>
          </a:prstGeom>
        </p:spPr>
        <p:txBody>
          <a:bodyPr wrap="square">
            <a:spAutoFit/>
          </a:bodyPr>
          <a:lstStyle/>
          <a:p>
            <a:r>
              <a:rPr lang="en-US" sz="2000" dirty="0" smtClean="0">
                <a:solidFill>
                  <a:srgbClr val="FF0000"/>
                </a:solidFill>
              </a:rPr>
              <a:t>If the inequality does not hold is         reduced till a minimum value</a:t>
            </a:r>
            <a:endParaRPr lang="en-US" sz="2000" dirty="0" smtClean="0"/>
          </a:p>
        </p:txBody>
      </p:sp>
      <p:pic>
        <p:nvPicPr>
          <p:cNvPr id="36" name="Immagine 35" descr="addin_tmp.png"/>
          <p:cNvPicPr>
            <a:picLocks noChangeAspect="1"/>
          </p:cNvPicPr>
          <p:nvPr>
            <p:custDataLst>
              <p:tags r:id="rId3"/>
            </p:custDataLst>
          </p:nvPr>
        </p:nvPicPr>
        <p:blipFill>
          <a:blip r:embed="rId9" cstate="print"/>
          <a:stretch>
            <a:fillRect/>
          </a:stretch>
        </p:blipFill>
        <p:spPr>
          <a:xfrm>
            <a:off x="7145624" y="4515095"/>
            <a:ext cx="553212" cy="238887"/>
          </a:xfrm>
          <a:prstGeom prst="rect">
            <a:avLst/>
          </a:prstGeom>
        </p:spPr>
      </p:pic>
      <p:sp>
        <p:nvSpPr>
          <p:cNvPr id="40" name="Rettangolo 39"/>
          <p:cNvSpPr/>
          <p:nvPr/>
        </p:nvSpPr>
        <p:spPr>
          <a:xfrm>
            <a:off x="125875" y="5076686"/>
            <a:ext cx="7623665" cy="707886"/>
          </a:xfrm>
          <a:prstGeom prst="rect">
            <a:avLst/>
          </a:prstGeom>
        </p:spPr>
        <p:txBody>
          <a:bodyPr wrap="square">
            <a:spAutoFit/>
          </a:bodyPr>
          <a:lstStyle/>
          <a:p>
            <a:r>
              <a:rPr lang="en-US" sz="2000" dirty="0" smtClean="0">
                <a:solidFill>
                  <a:srgbClr val="FF0000"/>
                </a:solidFill>
              </a:rPr>
              <a:t>If the inequality still does not hold for                          a switching in the vector field is registered.  </a:t>
            </a:r>
            <a:endParaRPr lang="en-US" sz="2000" dirty="0" smtClean="0"/>
          </a:p>
        </p:txBody>
      </p:sp>
      <p:pic>
        <p:nvPicPr>
          <p:cNvPr id="42" name="Immagine 41" descr="addin_tmp.png"/>
          <p:cNvPicPr>
            <a:picLocks noChangeAspect="1"/>
          </p:cNvPicPr>
          <p:nvPr>
            <p:custDataLst>
              <p:tags r:id="rId4"/>
            </p:custDataLst>
          </p:nvPr>
        </p:nvPicPr>
        <p:blipFill>
          <a:blip r:embed="rId10" cstate="print"/>
          <a:stretch>
            <a:fillRect/>
          </a:stretch>
        </p:blipFill>
        <p:spPr>
          <a:xfrm>
            <a:off x="4207709" y="5169751"/>
            <a:ext cx="1236345" cy="238887"/>
          </a:xfrm>
          <a:prstGeom prst="rect">
            <a:avLst/>
          </a:prstGeom>
        </p:spPr>
      </p:pic>
      <p:pic>
        <p:nvPicPr>
          <p:cNvPr id="13" name="Immagine 12" descr="addin_tmp.png"/>
          <p:cNvPicPr>
            <a:picLocks noChangeAspect="1"/>
          </p:cNvPicPr>
          <p:nvPr>
            <p:custDataLst>
              <p:tags r:id="rId5"/>
            </p:custDataLst>
          </p:nvPr>
        </p:nvPicPr>
        <p:blipFill>
          <a:blip r:embed="rId11" cstate="print"/>
          <a:stretch>
            <a:fillRect/>
          </a:stretch>
        </p:blipFill>
        <p:spPr>
          <a:xfrm>
            <a:off x="3651853" y="4541766"/>
            <a:ext cx="276606" cy="238887"/>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200016"/>
            <a:ext cx="9144000" cy="591493"/>
          </a:xfrm>
        </p:spPr>
        <p:txBody>
          <a:bodyPr>
            <a:noAutofit/>
          </a:bodyPr>
          <a:lstStyle/>
          <a:p>
            <a:r>
              <a:rPr lang="en-US" dirty="0" smtClean="0">
                <a:solidFill>
                  <a:srgbClr val="FF0000"/>
                </a:solidFill>
              </a:rPr>
              <a:t>Location of the manifold gradient at the switching point</a:t>
            </a:r>
            <a:endParaRPr lang="en-US" dirty="0">
              <a:solidFill>
                <a:srgbClr val="FF0000"/>
              </a:solidFill>
            </a:endParaRPr>
          </a:p>
        </p:txBody>
      </p:sp>
      <p:sp>
        <p:nvSpPr>
          <p:cNvPr id="4" name="Rettangolo 3"/>
          <p:cNvSpPr/>
          <p:nvPr/>
        </p:nvSpPr>
        <p:spPr>
          <a:xfrm>
            <a:off x="1" y="1143871"/>
            <a:ext cx="8972692" cy="4708981"/>
          </a:xfrm>
          <a:prstGeom prst="rect">
            <a:avLst/>
          </a:prstGeom>
        </p:spPr>
        <p:txBody>
          <a:bodyPr wrap="square">
            <a:spAutoFit/>
          </a:bodyPr>
          <a:lstStyle/>
          <a:p>
            <a:r>
              <a:rPr lang="en-US" sz="2000" dirty="0" smtClean="0"/>
              <a:t>Once the switching time and the state variables at the switching point have been computed:</a:t>
            </a:r>
          </a:p>
          <a:p>
            <a:endParaRPr lang="en-US" sz="2000" dirty="0" smtClean="0"/>
          </a:p>
          <a:p>
            <a:pPr marL="176213" indent="-176213">
              <a:buFont typeface="Arial" pitchFamily="34" charset="0"/>
              <a:buChar char="•"/>
            </a:pPr>
            <a:r>
              <a:rPr lang="en-US" sz="2000" dirty="0" smtClean="0"/>
              <a:t> we assume that the switching manifold is </a:t>
            </a:r>
            <a:r>
              <a:rPr lang="en-US" sz="2000" dirty="0" smtClean="0">
                <a:solidFill>
                  <a:srgbClr val="FF0000"/>
                </a:solidFill>
              </a:rPr>
              <a:t>locally modeled with sufficient accuracy by the linear equation</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r>
              <a:rPr lang="en-US" sz="2000" dirty="0" smtClean="0"/>
              <a:t>   with                or  </a:t>
            </a:r>
          </a:p>
          <a:p>
            <a:pPr>
              <a:buFont typeface="Arial" pitchFamily="34" charset="0"/>
              <a:buChar char="•"/>
            </a:pPr>
            <a:endParaRPr lang="en-US" sz="2000" dirty="0" smtClean="0"/>
          </a:p>
          <a:p>
            <a:pPr marL="176213" indent="-176213">
              <a:buFont typeface="Arial" pitchFamily="34" charset="0"/>
              <a:buChar char="•"/>
            </a:pPr>
            <a:r>
              <a:rPr lang="en-US" sz="2000" dirty="0" smtClean="0"/>
              <a:t> the </a:t>
            </a:r>
            <a:r>
              <a:rPr lang="en-US" sz="2000" dirty="0" smtClean="0">
                <a:solidFill>
                  <a:srgbClr val="FF0000"/>
                </a:solidFill>
              </a:rPr>
              <a:t>vector field is explored</a:t>
            </a:r>
            <a:r>
              <a:rPr lang="en-US" sz="2000" dirty="0" smtClean="0"/>
              <a:t> by linearly varying, one by one, both the state variables and time starting from a point</a:t>
            </a:r>
          </a:p>
          <a:p>
            <a:pPr marL="628650" lvl="1" indent="-171450">
              <a:buFont typeface="Arial" pitchFamily="34" charset="0"/>
              <a:buChar char="•"/>
            </a:pPr>
            <a:r>
              <a:rPr lang="en-US" sz="2000" dirty="0" smtClean="0"/>
              <a:t>laying before the traversal of the manifold </a:t>
            </a:r>
          </a:p>
          <a:p>
            <a:pPr marL="628650" lvl="1" indent="-171450">
              <a:buFont typeface="Arial" pitchFamily="34" charset="0"/>
              <a:buChar char="•"/>
            </a:pPr>
            <a:r>
              <a:rPr lang="en-US" sz="2000" dirty="0" smtClean="0"/>
              <a:t>and sufficiently far (relative accuracy) in order to let the simulator </a:t>
            </a:r>
            <a:r>
              <a:rPr lang="en-US" sz="2000" dirty="0" smtClean="0">
                <a:solidFill>
                  <a:srgbClr val="FF0000"/>
                </a:solidFill>
              </a:rPr>
              <a:t>detect the variables involved in the manifold definition</a:t>
            </a:r>
          </a:p>
        </p:txBody>
      </p:sp>
      <p:pic>
        <p:nvPicPr>
          <p:cNvPr id="11" name="Immagine 10" descr="addin_tmp.png"/>
          <p:cNvPicPr>
            <a:picLocks noChangeAspect="1"/>
          </p:cNvPicPr>
          <p:nvPr>
            <p:custDataLst>
              <p:tags r:id="rId1"/>
            </p:custDataLst>
          </p:nvPr>
        </p:nvPicPr>
        <p:blipFill>
          <a:blip r:embed="rId5" cstate="print"/>
          <a:stretch>
            <a:fillRect/>
          </a:stretch>
        </p:blipFill>
        <p:spPr>
          <a:xfrm>
            <a:off x="3008632" y="2791460"/>
            <a:ext cx="2594229" cy="670560"/>
          </a:xfrm>
          <a:prstGeom prst="rect">
            <a:avLst/>
          </a:prstGeom>
        </p:spPr>
      </p:pic>
      <p:pic>
        <p:nvPicPr>
          <p:cNvPr id="6" name="Immagine 5" descr="addin_tmp.png"/>
          <p:cNvPicPr>
            <a:picLocks noChangeAspect="1"/>
          </p:cNvPicPr>
          <p:nvPr>
            <p:custDataLst>
              <p:tags r:id="rId2"/>
            </p:custDataLst>
          </p:nvPr>
        </p:nvPicPr>
        <p:blipFill>
          <a:blip r:embed="rId6" cstate="print"/>
          <a:stretch>
            <a:fillRect/>
          </a:stretch>
        </p:blipFill>
        <p:spPr>
          <a:xfrm>
            <a:off x="905511" y="3678555"/>
            <a:ext cx="607695" cy="201168"/>
          </a:xfrm>
          <a:prstGeom prst="rect">
            <a:avLst/>
          </a:prstGeom>
        </p:spPr>
      </p:pic>
      <p:pic>
        <p:nvPicPr>
          <p:cNvPr id="9" name="Immagine 8" descr="addin_tmp.png"/>
          <p:cNvPicPr>
            <a:picLocks noChangeAspect="1"/>
          </p:cNvPicPr>
          <p:nvPr>
            <p:custDataLst>
              <p:tags r:id="rId3"/>
            </p:custDataLst>
          </p:nvPr>
        </p:nvPicPr>
        <p:blipFill>
          <a:blip r:embed="rId7" cstate="print"/>
          <a:stretch>
            <a:fillRect/>
          </a:stretch>
        </p:blipFill>
        <p:spPr>
          <a:xfrm>
            <a:off x="2025650" y="3678555"/>
            <a:ext cx="595122" cy="196977"/>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a:xfrm>
            <a:off x="0" y="200016"/>
            <a:ext cx="9144000" cy="591493"/>
          </a:xfrm>
        </p:spPr>
        <p:txBody>
          <a:bodyPr>
            <a:noAutofit/>
          </a:bodyPr>
          <a:lstStyle/>
          <a:p>
            <a:r>
              <a:rPr lang="en-US" dirty="0" smtClean="0">
                <a:solidFill>
                  <a:srgbClr val="FF0000"/>
                </a:solidFill>
              </a:rPr>
              <a:t>Location of the manifold gradient at the switching point</a:t>
            </a:r>
            <a:endParaRPr lang="en-US" dirty="0">
              <a:solidFill>
                <a:srgbClr val="FF0000"/>
              </a:solidFill>
            </a:endParaRPr>
          </a:p>
        </p:txBody>
      </p:sp>
      <p:cxnSp>
        <p:nvCxnSpPr>
          <p:cNvPr id="13" name="Connettore 1 12"/>
          <p:cNvCxnSpPr/>
          <p:nvPr/>
        </p:nvCxnSpPr>
        <p:spPr>
          <a:xfrm rot="16200000" flipH="1">
            <a:off x="1217637" y="1269974"/>
            <a:ext cx="2018647" cy="19700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1694973" y="2503818"/>
            <a:ext cx="129310" cy="1293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Immagine 32" descr="addin_tmp.png"/>
          <p:cNvPicPr>
            <a:picLocks noChangeAspect="1"/>
          </p:cNvPicPr>
          <p:nvPr>
            <p:custDataLst>
              <p:tags r:id="rId1"/>
            </p:custDataLst>
          </p:nvPr>
        </p:nvPicPr>
        <p:blipFill>
          <a:blip r:embed="rId25" cstate="print"/>
          <a:stretch>
            <a:fillRect/>
          </a:stretch>
        </p:blipFill>
        <p:spPr>
          <a:xfrm>
            <a:off x="1308809" y="966021"/>
            <a:ext cx="2657094" cy="257746"/>
          </a:xfrm>
          <a:prstGeom prst="rect">
            <a:avLst/>
          </a:prstGeom>
        </p:spPr>
      </p:pic>
      <p:cxnSp>
        <p:nvCxnSpPr>
          <p:cNvPr id="24" name="Connettore 2 23"/>
          <p:cNvCxnSpPr/>
          <p:nvPr/>
        </p:nvCxnSpPr>
        <p:spPr>
          <a:xfrm>
            <a:off x="435510" y="3498836"/>
            <a:ext cx="540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rot="5400000" flipH="1" flipV="1">
            <a:off x="167891" y="3232838"/>
            <a:ext cx="540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Immagine 27" descr="addin_tmp.png"/>
          <p:cNvPicPr>
            <a:picLocks noChangeAspect="1"/>
          </p:cNvPicPr>
          <p:nvPr>
            <p:custDataLst>
              <p:tags r:id="rId2"/>
            </p:custDataLst>
          </p:nvPr>
        </p:nvPicPr>
        <p:blipFill>
          <a:blip r:embed="rId26" cstate="print"/>
          <a:stretch>
            <a:fillRect/>
          </a:stretch>
        </p:blipFill>
        <p:spPr>
          <a:xfrm>
            <a:off x="960499" y="3524510"/>
            <a:ext cx="245173" cy="165544"/>
          </a:xfrm>
          <a:prstGeom prst="rect">
            <a:avLst/>
          </a:prstGeom>
        </p:spPr>
      </p:pic>
      <p:pic>
        <p:nvPicPr>
          <p:cNvPr id="30" name="Immagine 29" descr="addin_tmp.png"/>
          <p:cNvPicPr>
            <a:picLocks noChangeAspect="1"/>
          </p:cNvPicPr>
          <p:nvPr>
            <p:custDataLst>
              <p:tags r:id="rId3"/>
            </p:custDataLst>
          </p:nvPr>
        </p:nvPicPr>
        <p:blipFill>
          <a:blip r:embed="rId27" cstate="print"/>
          <a:stretch>
            <a:fillRect/>
          </a:stretch>
        </p:blipFill>
        <p:spPr>
          <a:xfrm>
            <a:off x="138966" y="2835550"/>
            <a:ext cx="251460" cy="165544"/>
          </a:xfrm>
          <a:prstGeom prst="rect">
            <a:avLst/>
          </a:prstGeom>
        </p:spPr>
      </p:pic>
      <p:pic>
        <p:nvPicPr>
          <p:cNvPr id="32" name="Immagine 31" descr="addin_tmp.png"/>
          <p:cNvPicPr>
            <a:picLocks noChangeAspect="1"/>
          </p:cNvPicPr>
          <p:nvPr>
            <p:custDataLst>
              <p:tags r:id="rId4"/>
            </p:custDataLst>
          </p:nvPr>
        </p:nvPicPr>
        <p:blipFill>
          <a:blip r:embed="rId28" cstate="print"/>
          <a:stretch>
            <a:fillRect/>
          </a:stretch>
        </p:blipFill>
        <p:spPr>
          <a:xfrm>
            <a:off x="667434" y="1335377"/>
            <a:ext cx="597217" cy="280797"/>
          </a:xfrm>
          <a:prstGeom prst="rect">
            <a:avLst/>
          </a:prstGeom>
        </p:spPr>
      </p:pic>
      <p:pic>
        <p:nvPicPr>
          <p:cNvPr id="35" name="Immagine 34" descr="addin_tmp.png"/>
          <p:cNvPicPr>
            <a:picLocks noChangeAspect="1"/>
          </p:cNvPicPr>
          <p:nvPr>
            <p:custDataLst>
              <p:tags r:id="rId5"/>
            </p:custDataLst>
          </p:nvPr>
        </p:nvPicPr>
        <p:blipFill>
          <a:blip r:embed="rId29" cstate="print"/>
          <a:stretch>
            <a:fillRect/>
          </a:stretch>
        </p:blipFill>
        <p:spPr>
          <a:xfrm>
            <a:off x="3203593" y="2926015"/>
            <a:ext cx="597217" cy="280797"/>
          </a:xfrm>
          <a:prstGeom prst="rect">
            <a:avLst/>
          </a:prstGeom>
        </p:spPr>
      </p:pic>
      <p:cxnSp>
        <p:nvCxnSpPr>
          <p:cNvPr id="37" name="Connettore 2 36"/>
          <p:cNvCxnSpPr/>
          <p:nvPr/>
        </p:nvCxnSpPr>
        <p:spPr>
          <a:xfrm>
            <a:off x="1759628" y="2568473"/>
            <a:ext cx="753748" cy="1588"/>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rot="5400000" flipH="1" flipV="1">
            <a:off x="1374213" y="2183056"/>
            <a:ext cx="770832" cy="2"/>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45" name="Immagine 44" descr="addin_tmp.png"/>
          <p:cNvPicPr>
            <a:picLocks noChangeAspect="1"/>
          </p:cNvPicPr>
          <p:nvPr>
            <p:custDataLst>
              <p:tags r:id="rId6"/>
            </p:custDataLst>
          </p:nvPr>
        </p:nvPicPr>
        <p:blipFill>
          <a:blip r:embed="rId30" cstate="print"/>
          <a:stretch>
            <a:fillRect/>
          </a:stretch>
        </p:blipFill>
        <p:spPr>
          <a:xfrm>
            <a:off x="2066996" y="2695751"/>
            <a:ext cx="340995" cy="148590"/>
          </a:xfrm>
          <a:prstGeom prst="rect">
            <a:avLst/>
          </a:prstGeom>
        </p:spPr>
      </p:pic>
      <p:pic>
        <p:nvPicPr>
          <p:cNvPr id="46" name="Immagine 45" descr="addin_tmp.png"/>
          <p:cNvPicPr>
            <a:picLocks noChangeAspect="1"/>
          </p:cNvPicPr>
          <p:nvPr>
            <p:custDataLst>
              <p:tags r:id="rId7"/>
            </p:custDataLst>
          </p:nvPr>
        </p:nvPicPr>
        <p:blipFill>
          <a:blip r:embed="rId30" cstate="print"/>
          <a:stretch>
            <a:fillRect/>
          </a:stretch>
        </p:blipFill>
        <p:spPr>
          <a:xfrm>
            <a:off x="1304996" y="2114820"/>
            <a:ext cx="340995" cy="148590"/>
          </a:xfrm>
          <a:prstGeom prst="rect">
            <a:avLst/>
          </a:prstGeom>
        </p:spPr>
      </p:pic>
      <p:pic>
        <p:nvPicPr>
          <p:cNvPr id="48" name="Immagine 47" descr="addin_tmp.png"/>
          <p:cNvPicPr>
            <a:picLocks noChangeAspect="1"/>
          </p:cNvPicPr>
          <p:nvPr>
            <p:custDataLst>
              <p:tags r:id="rId8"/>
            </p:custDataLst>
          </p:nvPr>
        </p:nvPicPr>
        <p:blipFill>
          <a:blip r:embed="rId31" cstate="print"/>
          <a:stretch>
            <a:fillRect/>
          </a:stretch>
        </p:blipFill>
        <p:spPr>
          <a:xfrm>
            <a:off x="835808" y="2681030"/>
            <a:ext cx="861250" cy="280797"/>
          </a:xfrm>
          <a:prstGeom prst="rect">
            <a:avLst/>
          </a:prstGeom>
        </p:spPr>
      </p:pic>
      <p:pic>
        <p:nvPicPr>
          <p:cNvPr id="52" name="Immagine 51" descr="addin_tmp.png"/>
          <p:cNvPicPr>
            <a:picLocks noChangeAspect="1"/>
          </p:cNvPicPr>
          <p:nvPr>
            <p:custDataLst>
              <p:tags r:id="rId9"/>
            </p:custDataLst>
          </p:nvPr>
        </p:nvPicPr>
        <p:blipFill>
          <a:blip r:embed="rId32" cstate="print"/>
          <a:stretch>
            <a:fillRect/>
          </a:stretch>
        </p:blipFill>
        <p:spPr>
          <a:xfrm>
            <a:off x="1823001" y="1511623"/>
            <a:ext cx="857059" cy="280797"/>
          </a:xfrm>
          <a:prstGeom prst="rect">
            <a:avLst/>
          </a:prstGeom>
        </p:spPr>
      </p:pic>
      <p:pic>
        <p:nvPicPr>
          <p:cNvPr id="53" name="Immagine 52" descr="addin_tmp.png"/>
          <p:cNvPicPr>
            <a:picLocks noChangeAspect="1"/>
          </p:cNvPicPr>
          <p:nvPr>
            <p:custDataLst>
              <p:tags r:id="rId10"/>
            </p:custDataLst>
          </p:nvPr>
        </p:nvPicPr>
        <p:blipFill>
          <a:blip r:embed="rId33" cstate="print"/>
          <a:stretch>
            <a:fillRect/>
          </a:stretch>
        </p:blipFill>
        <p:spPr>
          <a:xfrm>
            <a:off x="2536351" y="2224371"/>
            <a:ext cx="857059" cy="280797"/>
          </a:xfrm>
          <a:prstGeom prst="rect">
            <a:avLst/>
          </a:prstGeom>
        </p:spPr>
      </p:pic>
      <p:sp>
        <p:nvSpPr>
          <p:cNvPr id="62" name="Ovale 61"/>
          <p:cNvSpPr/>
          <p:nvPr/>
        </p:nvSpPr>
        <p:spPr>
          <a:xfrm>
            <a:off x="1694973" y="2503818"/>
            <a:ext cx="129310" cy="1293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Immagine 64" descr="addin_tmp.png"/>
          <p:cNvPicPr>
            <a:picLocks noChangeAspect="1"/>
          </p:cNvPicPr>
          <p:nvPr>
            <p:custDataLst>
              <p:tags r:id="rId11"/>
            </p:custDataLst>
          </p:nvPr>
        </p:nvPicPr>
        <p:blipFill>
          <a:blip r:embed="rId34" cstate="print"/>
          <a:stretch>
            <a:fillRect/>
          </a:stretch>
        </p:blipFill>
        <p:spPr>
          <a:xfrm>
            <a:off x="4665268" y="1535388"/>
            <a:ext cx="2659189" cy="278701"/>
          </a:xfrm>
          <a:prstGeom prst="rect">
            <a:avLst/>
          </a:prstGeom>
        </p:spPr>
      </p:pic>
      <p:pic>
        <p:nvPicPr>
          <p:cNvPr id="67" name="Immagine 66" descr="addin_tmp.png"/>
          <p:cNvPicPr>
            <a:picLocks noChangeAspect="1"/>
          </p:cNvPicPr>
          <p:nvPr>
            <p:custDataLst>
              <p:tags r:id="rId12"/>
            </p:custDataLst>
          </p:nvPr>
        </p:nvPicPr>
        <p:blipFill>
          <a:blip r:embed="rId35" cstate="print"/>
          <a:stretch>
            <a:fillRect/>
          </a:stretch>
        </p:blipFill>
        <p:spPr>
          <a:xfrm>
            <a:off x="4665268" y="2025506"/>
            <a:ext cx="2659189" cy="278701"/>
          </a:xfrm>
          <a:prstGeom prst="rect">
            <a:avLst/>
          </a:prstGeom>
        </p:spPr>
      </p:pic>
      <p:pic>
        <p:nvPicPr>
          <p:cNvPr id="83" name="Immagine 82" descr="addin_tmp.png"/>
          <p:cNvPicPr>
            <a:picLocks noChangeAspect="1"/>
          </p:cNvPicPr>
          <p:nvPr>
            <p:custDataLst>
              <p:tags r:id="rId13"/>
            </p:custDataLst>
          </p:nvPr>
        </p:nvPicPr>
        <p:blipFill>
          <a:blip r:embed="rId33" cstate="print"/>
          <a:stretch>
            <a:fillRect/>
          </a:stretch>
        </p:blipFill>
        <p:spPr>
          <a:xfrm>
            <a:off x="5419118" y="5325609"/>
            <a:ext cx="857059" cy="280797"/>
          </a:xfrm>
          <a:prstGeom prst="rect">
            <a:avLst/>
          </a:prstGeom>
        </p:spPr>
      </p:pic>
      <p:cxnSp>
        <p:nvCxnSpPr>
          <p:cNvPr id="68" name="Connettore 1 67"/>
          <p:cNvCxnSpPr/>
          <p:nvPr/>
        </p:nvCxnSpPr>
        <p:spPr>
          <a:xfrm rot="16200000" flipH="1">
            <a:off x="4089469" y="4797638"/>
            <a:ext cx="2429960" cy="35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Ovale 68"/>
          <p:cNvSpPr/>
          <p:nvPr/>
        </p:nvSpPr>
        <p:spPr>
          <a:xfrm>
            <a:off x="4498825" y="5414861"/>
            <a:ext cx="129310" cy="1293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Immagine 69" descr="addin_tmp.png"/>
          <p:cNvPicPr>
            <a:picLocks noChangeAspect="1"/>
          </p:cNvPicPr>
          <p:nvPr>
            <p:custDataLst>
              <p:tags r:id="rId14"/>
            </p:custDataLst>
          </p:nvPr>
        </p:nvPicPr>
        <p:blipFill>
          <a:blip r:embed="rId25" cstate="print"/>
          <a:stretch>
            <a:fillRect/>
          </a:stretch>
        </p:blipFill>
        <p:spPr>
          <a:xfrm>
            <a:off x="5290408" y="3247956"/>
            <a:ext cx="2657094" cy="257746"/>
          </a:xfrm>
          <a:prstGeom prst="rect">
            <a:avLst/>
          </a:prstGeom>
        </p:spPr>
      </p:pic>
      <p:cxnSp>
        <p:nvCxnSpPr>
          <p:cNvPr id="71" name="Connettore 2 70"/>
          <p:cNvCxnSpPr/>
          <p:nvPr/>
        </p:nvCxnSpPr>
        <p:spPr>
          <a:xfrm>
            <a:off x="3239362" y="6409879"/>
            <a:ext cx="540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rot="5400000" flipH="1" flipV="1">
            <a:off x="2971743" y="6143881"/>
            <a:ext cx="540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3" name="Immagine 72" descr="addin_tmp.png"/>
          <p:cNvPicPr>
            <a:picLocks noChangeAspect="1"/>
          </p:cNvPicPr>
          <p:nvPr>
            <p:custDataLst>
              <p:tags r:id="rId15"/>
            </p:custDataLst>
          </p:nvPr>
        </p:nvPicPr>
        <p:blipFill>
          <a:blip r:embed="rId26" cstate="print"/>
          <a:stretch>
            <a:fillRect/>
          </a:stretch>
        </p:blipFill>
        <p:spPr>
          <a:xfrm>
            <a:off x="3764351" y="6435553"/>
            <a:ext cx="245173" cy="165544"/>
          </a:xfrm>
          <a:prstGeom prst="rect">
            <a:avLst/>
          </a:prstGeom>
        </p:spPr>
      </p:pic>
      <p:pic>
        <p:nvPicPr>
          <p:cNvPr id="74" name="Immagine 73" descr="addin_tmp.png"/>
          <p:cNvPicPr>
            <a:picLocks noChangeAspect="1"/>
          </p:cNvPicPr>
          <p:nvPr>
            <p:custDataLst>
              <p:tags r:id="rId16"/>
            </p:custDataLst>
          </p:nvPr>
        </p:nvPicPr>
        <p:blipFill>
          <a:blip r:embed="rId27" cstate="print"/>
          <a:stretch>
            <a:fillRect/>
          </a:stretch>
        </p:blipFill>
        <p:spPr>
          <a:xfrm>
            <a:off x="2942818" y="5746593"/>
            <a:ext cx="251460" cy="165544"/>
          </a:xfrm>
          <a:prstGeom prst="rect">
            <a:avLst/>
          </a:prstGeom>
        </p:spPr>
      </p:pic>
      <p:pic>
        <p:nvPicPr>
          <p:cNvPr id="75" name="Immagine 74" descr="addin_tmp.png"/>
          <p:cNvPicPr>
            <a:picLocks noChangeAspect="1"/>
          </p:cNvPicPr>
          <p:nvPr>
            <p:custDataLst>
              <p:tags r:id="rId17"/>
            </p:custDataLst>
          </p:nvPr>
        </p:nvPicPr>
        <p:blipFill>
          <a:blip r:embed="rId28" cstate="print"/>
          <a:stretch>
            <a:fillRect/>
          </a:stretch>
        </p:blipFill>
        <p:spPr>
          <a:xfrm>
            <a:off x="4656348" y="3909920"/>
            <a:ext cx="597217" cy="280797"/>
          </a:xfrm>
          <a:prstGeom prst="rect">
            <a:avLst/>
          </a:prstGeom>
        </p:spPr>
      </p:pic>
      <p:pic>
        <p:nvPicPr>
          <p:cNvPr id="76" name="Immagine 75" descr="addin_tmp.png"/>
          <p:cNvPicPr>
            <a:picLocks noChangeAspect="1"/>
          </p:cNvPicPr>
          <p:nvPr>
            <p:custDataLst>
              <p:tags r:id="rId18"/>
            </p:custDataLst>
          </p:nvPr>
        </p:nvPicPr>
        <p:blipFill>
          <a:blip r:embed="rId29" cstate="print"/>
          <a:stretch>
            <a:fillRect/>
          </a:stretch>
        </p:blipFill>
        <p:spPr>
          <a:xfrm>
            <a:off x="6007445" y="5837058"/>
            <a:ext cx="597217" cy="280797"/>
          </a:xfrm>
          <a:prstGeom prst="rect">
            <a:avLst/>
          </a:prstGeom>
        </p:spPr>
      </p:pic>
      <p:cxnSp>
        <p:nvCxnSpPr>
          <p:cNvPr id="77" name="Connettore 2 76"/>
          <p:cNvCxnSpPr/>
          <p:nvPr/>
        </p:nvCxnSpPr>
        <p:spPr>
          <a:xfrm>
            <a:off x="4563480" y="5479516"/>
            <a:ext cx="753748" cy="1588"/>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90" name="Immagine 89" descr="addin_tmp.png"/>
          <p:cNvPicPr>
            <a:picLocks noChangeAspect="1"/>
          </p:cNvPicPr>
          <p:nvPr>
            <p:custDataLst>
              <p:tags r:id="rId19"/>
            </p:custDataLst>
          </p:nvPr>
        </p:nvPicPr>
        <p:blipFill>
          <a:blip r:embed="rId36" cstate="print"/>
          <a:stretch>
            <a:fillRect/>
          </a:stretch>
        </p:blipFill>
        <p:spPr>
          <a:xfrm>
            <a:off x="4022284" y="4238852"/>
            <a:ext cx="405765" cy="161925"/>
          </a:xfrm>
          <a:prstGeom prst="rect">
            <a:avLst/>
          </a:prstGeom>
        </p:spPr>
      </p:pic>
      <p:pic>
        <p:nvPicPr>
          <p:cNvPr id="81" name="Immagine 80" descr="addin_tmp.png"/>
          <p:cNvPicPr>
            <a:picLocks noChangeAspect="1"/>
          </p:cNvPicPr>
          <p:nvPr>
            <p:custDataLst>
              <p:tags r:id="rId20"/>
            </p:custDataLst>
          </p:nvPr>
        </p:nvPicPr>
        <p:blipFill>
          <a:blip r:embed="rId31" cstate="print"/>
          <a:stretch>
            <a:fillRect/>
          </a:stretch>
        </p:blipFill>
        <p:spPr>
          <a:xfrm>
            <a:off x="3639660" y="5592073"/>
            <a:ext cx="861250" cy="280797"/>
          </a:xfrm>
          <a:prstGeom prst="rect">
            <a:avLst/>
          </a:prstGeom>
        </p:spPr>
      </p:pic>
      <p:cxnSp>
        <p:nvCxnSpPr>
          <p:cNvPr id="91" name="Connettore 1 90"/>
          <p:cNvCxnSpPr/>
          <p:nvPr/>
        </p:nvCxnSpPr>
        <p:spPr>
          <a:xfrm rot="5400000" flipH="1" flipV="1">
            <a:off x="3429409" y="4338130"/>
            <a:ext cx="2268143" cy="0"/>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93" name="Immagine 92" descr="addin_tmp.png"/>
          <p:cNvPicPr>
            <a:picLocks noChangeAspect="1"/>
          </p:cNvPicPr>
          <p:nvPr>
            <p:custDataLst>
              <p:tags r:id="rId21"/>
            </p:custDataLst>
          </p:nvPr>
        </p:nvPicPr>
        <p:blipFill>
          <a:blip r:embed="rId30" cstate="print"/>
          <a:stretch>
            <a:fillRect/>
          </a:stretch>
        </p:blipFill>
        <p:spPr>
          <a:xfrm>
            <a:off x="4812327" y="5621424"/>
            <a:ext cx="340995" cy="148590"/>
          </a:xfrm>
          <a:prstGeom prst="rect">
            <a:avLst/>
          </a:prstGeom>
        </p:spPr>
      </p:pic>
      <p:sp>
        <p:nvSpPr>
          <p:cNvPr id="94" name="Ovale 93"/>
          <p:cNvSpPr/>
          <p:nvPr/>
        </p:nvSpPr>
        <p:spPr>
          <a:xfrm>
            <a:off x="4497606" y="5413642"/>
            <a:ext cx="129310" cy="1293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Immagine 94" descr="addin_tmp.png"/>
          <p:cNvPicPr>
            <a:picLocks noChangeAspect="1"/>
          </p:cNvPicPr>
          <p:nvPr>
            <p:custDataLst>
              <p:tags r:id="rId22"/>
            </p:custDataLst>
          </p:nvPr>
        </p:nvPicPr>
        <p:blipFill>
          <a:blip r:embed="rId34" cstate="print"/>
          <a:stretch>
            <a:fillRect/>
          </a:stretch>
        </p:blipFill>
        <p:spPr>
          <a:xfrm>
            <a:off x="6203147" y="3932224"/>
            <a:ext cx="2659189" cy="278701"/>
          </a:xfrm>
          <a:prstGeom prst="rect">
            <a:avLst/>
          </a:prstGeom>
        </p:spPr>
      </p:pic>
      <p:pic>
        <p:nvPicPr>
          <p:cNvPr id="98" name="Immagine 97" descr="addin_tmp.png"/>
          <p:cNvPicPr>
            <a:picLocks noChangeAspect="1"/>
          </p:cNvPicPr>
          <p:nvPr>
            <p:custDataLst>
              <p:tags r:id="rId23"/>
            </p:custDataLst>
          </p:nvPr>
        </p:nvPicPr>
        <p:blipFill>
          <a:blip r:embed="rId37" cstate="print"/>
          <a:stretch>
            <a:fillRect/>
          </a:stretch>
        </p:blipFill>
        <p:spPr>
          <a:xfrm>
            <a:off x="6203147" y="4347859"/>
            <a:ext cx="1169289" cy="2766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16667E-6 3.98519E-6 L 0.08246 3.98519E-6 " pathEditMode="relative" rAng="0" ptsTypes="AA">
                                      <p:cBhvr>
                                        <p:cTn id="6" dur="1000" fill="hold"/>
                                        <p:tgtEl>
                                          <p:spTgt spid="16"/>
                                        </p:tgtEl>
                                        <p:attrNameLst>
                                          <p:attrName>ppt_x</p:attrName>
                                          <p:attrName>ppt_y</p:attrName>
                                        </p:attrNameLst>
                                      </p:cBhvr>
                                      <p:rCtr x="41"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grpId="0" nodeType="clickEffect">
                                  <p:stCondLst>
                                    <p:cond delay="0"/>
                                  </p:stCondLst>
                                  <p:childTnLst>
                                    <p:animMotion origin="layout" path="M 4.16667E-6 3.98519E-6 L 4.16667E-6 -0.11387 " pathEditMode="relative" rAng="0" ptsTypes="AA">
                                      <p:cBhvr>
                                        <p:cTn id="17" dur="1000" fill="hold"/>
                                        <p:tgtEl>
                                          <p:spTgt spid="62"/>
                                        </p:tgtEl>
                                        <p:attrNameLst>
                                          <p:attrName>ppt_x</p:attrName>
                                          <p:attrName>ppt_y</p:attrName>
                                        </p:attrNameLst>
                                      </p:cBhvr>
                                      <p:rCtr x="0" y="-57"/>
                                    </p:animMotion>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10"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par>
                                <p:cTn id="45" presetID="10"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par>
                                <p:cTn id="48" presetID="10" presetClass="entr" presetSubtype="0" fill="hold"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par>
                                <p:cTn id="51" presetID="10"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500"/>
                                        <p:tgtEl>
                                          <p:spTgt spid="71"/>
                                        </p:tgtEl>
                                      </p:cBhvr>
                                    </p:animEffect>
                                  </p:childTnLst>
                                </p:cTn>
                              </p:par>
                              <p:par>
                                <p:cTn id="54" presetID="10" presetClass="entr" presetSubtype="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fade">
                                      <p:cBhvr>
                                        <p:cTn id="56" dur="500"/>
                                        <p:tgtEl>
                                          <p:spTgt spid="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par>
                                <p:cTn id="60" presetID="10" presetClass="entr" presetSubtype="0" fill="hold" nodeType="with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500"/>
                                        <p:tgtEl>
                                          <p:spTgt spid="93"/>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grpId="0" nodeType="clickEffect">
                                  <p:stCondLst>
                                    <p:cond delay="0"/>
                                  </p:stCondLst>
                                  <p:childTnLst>
                                    <p:animMotion origin="layout" path="M 3.61111E-6 -2.9292E-6 L 0.08107 -2.9292E-6 " pathEditMode="relative" rAng="0" ptsTypes="AA">
                                      <p:cBhvr>
                                        <p:cTn id="69" dur="1000" fill="hold"/>
                                        <p:tgtEl>
                                          <p:spTgt spid="94"/>
                                        </p:tgtEl>
                                        <p:attrNameLst>
                                          <p:attrName>ppt_x</p:attrName>
                                          <p:attrName>ppt_y</p:attrName>
                                        </p:attrNameLst>
                                      </p:cBhvr>
                                      <p:rCtr x="40" y="0"/>
                                    </p:animMotion>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par>
                                <p:cTn id="74" presetID="10" presetClass="entr" presetSubtype="0" fill="hold"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childTnLst>
                          </p:cTn>
                        </p:par>
                      </p:childTnLst>
                    </p:cTn>
                  </p:par>
                  <p:par>
                    <p:cTn id="77" fill="hold">
                      <p:stCondLst>
                        <p:cond delay="indefinite"/>
                      </p:stCondLst>
                      <p:childTnLst>
                        <p:par>
                          <p:cTn id="78" fill="hold">
                            <p:stCondLst>
                              <p:cond delay="0"/>
                            </p:stCondLst>
                            <p:childTnLst>
                              <p:par>
                                <p:cTn id="79" presetID="64" presetClass="path" presetSubtype="0" accel="50000" decel="50000" fill="hold" grpId="1" nodeType="clickEffect">
                                  <p:stCondLst>
                                    <p:cond delay="0"/>
                                  </p:stCondLst>
                                  <p:childTnLst>
                                    <p:animMotion origin="layout" path="M 0 0  L 0 -0.33318  E" pathEditMode="relative" ptsTypes="">
                                      <p:cBhvr>
                                        <p:cTn id="80" dur="1000" fill="hold"/>
                                        <p:tgtEl>
                                          <p:spTgt spid="69"/>
                                        </p:tgtEl>
                                        <p:attrNameLst>
                                          <p:attrName>ppt_x</p:attrName>
                                          <p:attrName>ppt_y</p:attrName>
                                        </p:attrNameLst>
                                      </p:cBhvr>
                                    </p:animMotion>
                                  </p:childTnLst>
                                </p:cTn>
                              </p:par>
                              <p:par>
                                <p:cTn id="81" presetID="10" presetClass="entr" presetSubtype="0" fill="hold"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2000"/>
                                        <p:tgtEl>
                                          <p:spTgt spid="90"/>
                                        </p:tgtEl>
                                      </p:cBhvr>
                                    </p:animEffect>
                                  </p:childTnLst>
                                </p:cTn>
                              </p:par>
                              <p:par>
                                <p:cTn id="84" presetID="10" presetClass="entr" presetSubtype="0" fill="hold" nodeType="with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fade">
                                      <p:cBhvr>
                                        <p:cTn id="86" dur="2000"/>
                                        <p:tgtEl>
                                          <p:spTgt spid="91"/>
                                        </p:tgtEl>
                                      </p:cBhvr>
                                    </p:animEffect>
                                  </p:childTnLst>
                                </p:cTn>
                              </p:par>
                              <p:par>
                                <p:cTn id="87" presetID="10" presetClass="entr" presetSubtype="0" fill="hold" nodeType="withEffect">
                                  <p:stCondLst>
                                    <p:cond delay="0"/>
                                  </p:stCondLst>
                                  <p:childTnLst>
                                    <p:set>
                                      <p:cBhvr>
                                        <p:cTn id="88" dur="1" fill="hold">
                                          <p:stCondLst>
                                            <p:cond delay="0"/>
                                          </p:stCondLst>
                                        </p:cTn>
                                        <p:tgtEl>
                                          <p:spTgt spid="98"/>
                                        </p:tgtEl>
                                        <p:attrNameLst>
                                          <p:attrName>style.visibility</p:attrName>
                                        </p:attrNameLst>
                                      </p:cBhvr>
                                      <p:to>
                                        <p:strVal val="visible"/>
                                      </p:to>
                                    </p:set>
                                    <p:animEffect transition="in" filter="fade">
                                      <p:cBhvr>
                                        <p:cTn id="8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2" grpId="0" animBg="1"/>
      <p:bldP spid="69" grpId="0" animBg="1"/>
      <p:bldP spid="69" grpId="1" animBg="1"/>
      <p:bldP spid="94" grpId="0" animBg="1"/>
      <p:bldP spid="9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dirty="0" smtClean="0">
                <a:solidFill>
                  <a:srgbClr val="FF0000"/>
                </a:solidFill>
              </a:rPr>
              <a:t>Concluding Remarks</a:t>
            </a:r>
            <a:endParaRPr lang="en-US" dirty="0"/>
          </a:p>
        </p:txBody>
      </p:sp>
      <p:sp>
        <p:nvSpPr>
          <p:cNvPr id="9" name="Rettangolo 8"/>
          <p:cNvSpPr/>
          <p:nvPr/>
        </p:nvSpPr>
        <p:spPr>
          <a:xfrm>
            <a:off x="441143" y="1195040"/>
            <a:ext cx="8337098" cy="4401205"/>
          </a:xfrm>
          <a:prstGeom prst="rect">
            <a:avLst/>
          </a:prstGeom>
        </p:spPr>
        <p:txBody>
          <a:bodyPr wrap="square">
            <a:spAutoFit/>
          </a:bodyPr>
          <a:lstStyle/>
          <a:p>
            <a:pPr marL="85725" lvl="1" indent="269875">
              <a:buFont typeface="Arial" pitchFamily="34" charset="0"/>
              <a:buChar char="•"/>
            </a:pPr>
            <a:r>
              <a:rPr lang="en-US" sz="2000" dirty="0" smtClean="0"/>
              <a:t>Modern circuits need to be modeled in a mixed analog-digital framework</a:t>
            </a:r>
          </a:p>
          <a:p>
            <a:pPr marL="85725" lvl="1" indent="269875">
              <a:buFont typeface="Arial" pitchFamily="34" charset="0"/>
              <a:buChar char="•"/>
            </a:pPr>
            <a:endParaRPr lang="en-US" sz="2000" dirty="0" smtClean="0"/>
          </a:p>
          <a:p>
            <a:pPr marL="355600" lvl="1" indent="-355600">
              <a:buFont typeface="Arial" pitchFamily="34" charset="0"/>
              <a:buChar char="•"/>
            </a:pPr>
            <a:r>
              <a:rPr lang="en-US" sz="2000" dirty="0" smtClean="0"/>
              <a:t>This does not mean that we are no longer interested in many analyses that are available for analog circuits</a:t>
            </a:r>
          </a:p>
          <a:p>
            <a:pPr marL="355600" lvl="1" indent="-355600">
              <a:buFont typeface="Arial" pitchFamily="34" charset="0"/>
              <a:buChar char="•"/>
            </a:pPr>
            <a:endParaRPr lang="en-US" sz="2000" dirty="0" smtClean="0"/>
          </a:p>
          <a:p>
            <a:pPr marL="355600" lvl="1" indent="-355600">
              <a:buFont typeface="Arial" pitchFamily="34" charset="0"/>
              <a:buChar char="•"/>
            </a:pPr>
            <a:r>
              <a:rPr lang="en-US" sz="2000" dirty="0" smtClean="0"/>
              <a:t>This means that it is really advantageous to be able to extend these analyses to the mixed analog-digital framework</a:t>
            </a:r>
          </a:p>
          <a:p>
            <a:pPr marL="355600" lvl="1" indent="-355600">
              <a:buFont typeface="Arial" pitchFamily="34" charset="0"/>
              <a:buChar char="•"/>
            </a:pPr>
            <a:endParaRPr lang="en-US" sz="2000" dirty="0" smtClean="0"/>
          </a:p>
          <a:p>
            <a:pPr marL="355600" lvl="1" indent="-355600">
              <a:buFont typeface="Arial" pitchFamily="34" charset="0"/>
              <a:buChar char="•"/>
            </a:pPr>
            <a:r>
              <a:rPr lang="en-US" sz="2000" dirty="0" smtClean="0"/>
              <a:t>The formalism of hybrid systems and the </a:t>
            </a:r>
            <a:r>
              <a:rPr lang="en-US" sz="2000" dirty="0" err="1" smtClean="0"/>
              <a:t>saltation</a:t>
            </a:r>
            <a:r>
              <a:rPr lang="en-US" sz="2000" dirty="0" smtClean="0"/>
              <a:t> matrix operator can be exploited to do it</a:t>
            </a:r>
          </a:p>
          <a:p>
            <a:pPr marL="355600" lvl="1" indent="-355600">
              <a:buFont typeface="Arial" pitchFamily="34" charset="0"/>
              <a:buChar char="•"/>
            </a:pPr>
            <a:endParaRPr lang="en-US" sz="2000" dirty="0" smtClean="0"/>
          </a:p>
          <a:p>
            <a:pPr marL="355600" lvl="1" indent="-355600">
              <a:buFont typeface="Arial" pitchFamily="34" charset="0"/>
              <a:buChar char="•"/>
            </a:pPr>
            <a:r>
              <a:rPr lang="en-US" sz="2000" dirty="0" smtClean="0"/>
              <a:t>It has been done and there is </a:t>
            </a:r>
            <a:r>
              <a:rPr lang="en-US" sz="2000" b="1" dirty="0" smtClean="0">
                <a:solidFill>
                  <a:srgbClr val="00802A"/>
                </a:solidFill>
                <a:latin typeface="arial"/>
              </a:rPr>
              <a:t>PAN</a:t>
            </a:r>
            <a:r>
              <a:rPr lang="en-US" sz="2000" dirty="0" smtClean="0"/>
              <a:t>, an academic circuit simulator, able to outperform commercial simulators not simply in performances but in capabilities … you can try … </a:t>
            </a:r>
            <a:r>
              <a:rPr lang="it-IT" sz="2000" b="1" dirty="0" smtClean="0">
                <a:solidFill>
                  <a:srgbClr val="00802A"/>
                </a:solidFill>
                <a:latin typeface="arial"/>
              </a:rPr>
              <a:t>http://brambilla.elet.polimi.it/</a:t>
            </a:r>
            <a:r>
              <a:rPr lang="it-IT" sz="2000" b="1" dirty="0" smtClean="0">
                <a:solidFill>
                  <a:srgbClr val="666666"/>
                </a:solidFill>
                <a:latin typeface="arial"/>
              </a:rPr>
              <a:t>‎</a:t>
            </a:r>
            <a:endParaRPr lang="en-US"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r>
              <a:rPr lang="en-US" smtClean="0"/>
              <a:t>UCD Engineering and Materials Science Centre – Dublin – 21st January 2014</a:t>
            </a:r>
            <a:endParaRPr lang="it-IT" dirty="0"/>
          </a:p>
        </p:txBody>
      </p:sp>
      <p:sp>
        <p:nvSpPr>
          <p:cNvPr id="11" name="Titolo 10"/>
          <p:cNvSpPr>
            <a:spLocks noGrp="1"/>
          </p:cNvSpPr>
          <p:nvPr>
            <p:ph type="title"/>
          </p:nvPr>
        </p:nvSpPr>
        <p:spPr/>
        <p:txBody>
          <a:bodyPr>
            <a:normAutofit/>
          </a:bodyPr>
          <a:lstStyle/>
          <a:p>
            <a:pPr lvl="0"/>
            <a:r>
              <a:rPr lang="it-IT" dirty="0" err="1" smtClean="0">
                <a:solidFill>
                  <a:srgbClr val="FF0000"/>
                </a:solidFill>
              </a:rPr>
              <a:t>List</a:t>
            </a:r>
            <a:r>
              <a:rPr lang="it-IT" dirty="0" smtClean="0">
                <a:solidFill>
                  <a:srgbClr val="FF0000"/>
                </a:solidFill>
              </a:rPr>
              <a:t> </a:t>
            </a:r>
            <a:r>
              <a:rPr lang="it-IT" dirty="0" err="1" smtClean="0">
                <a:solidFill>
                  <a:srgbClr val="FF0000"/>
                </a:solidFill>
              </a:rPr>
              <a:t>of</a:t>
            </a:r>
            <a:r>
              <a:rPr lang="it-IT" dirty="0" smtClean="0">
                <a:solidFill>
                  <a:srgbClr val="FF0000"/>
                </a:solidFill>
              </a:rPr>
              <a:t> </a:t>
            </a:r>
            <a:r>
              <a:rPr lang="it-IT" dirty="0" err="1" smtClean="0">
                <a:solidFill>
                  <a:srgbClr val="FF0000"/>
                </a:solidFill>
              </a:rPr>
              <a:t>scientific</a:t>
            </a:r>
            <a:r>
              <a:rPr lang="it-IT" dirty="0" smtClean="0">
                <a:solidFill>
                  <a:srgbClr val="FF0000"/>
                </a:solidFill>
              </a:rPr>
              <a:t> </a:t>
            </a:r>
            <a:r>
              <a:rPr lang="it-IT" dirty="0" err="1" smtClean="0">
                <a:solidFill>
                  <a:srgbClr val="FF0000"/>
                </a:solidFill>
              </a:rPr>
              <a:t>publications</a:t>
            </a:r>
            <a:endParaRPr lang="it-IT" dirty="0">
              <a:solidFill>
                <a:srgbClr val="FF0000"/>
              </a:solidFill>
            </a:endParaRPr>
          </a:p>
        </p:txBody>
      </p:sp>
      <p:sp>
        <p:nvSpPr>
          <p:cNvPr id="1025" name="Rectangle 1"/>
          <p:cNvSpPr>
            <a:spLocks noChangeArrowheads="1"/>
          </p:cNvSpPr>
          <p:nvPr/>
        </p:nvSpPr>
        <p:spPr bwMode="auto">
          <a:xfrm>
            <a:off x="2382" y="883908"/>
            <a:ext cx="914241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1" u="none" strike="noStrike" cap="none" normalizeH="0" baseline="0" dirty="0" smtClean="0">
                <a:ln>
                  <a:noFill/>
                </a:ln>
                <a:solidFill>
                  <a:srgbClr val="000000"/>
                </a:solidFill>
                <a:effectLst/>
                <a:cs typeface="Arial" pitchFamily="34" charset="0"/>
              </a:rPr>
              <a:t>International </a:t>
            </a:r>
            <a:r>
              <a:rPr kumimoji="0" lang="it-IT" b="1" i="1" u="none" strike="noStrike" cap="none" normalizeH="0" baseline="0" dirty="0" err="1" smtClean="0">
                <a:ln>
                  <a:noFill/>
                </a:ln>
                <a:solidFill>
                  <a:srgbClr val="000000"/>
                </a:solidFill>
                <a:effectLst/>
                <a:cs typeface="Arial" pitchFamily="34" charset="0"/>
              </a:rPr>
              <a:t>Journals</a:t>
            </a:r>
            <a:endParaRPr kumimoji="0" lang="it-IT" b="1" i="1" u="none" strike="noStrike" cap="none" normalizeH="0" baseline="0" dirty="0" smtClean="0">
              <a:ln>
                <a:noFill/>
              </a:ln>
              <a:solidFill>
                <a:srgbClr val="000000"/>
              </a:solidFill>
              <a:effectLst/>
              <a:cs typeface="Arial" pitchFamily="34" charset="0"/>
            </a:endParaRP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b="0" i="0" u="none" strike="noStrike" cap="none" normalizeH="0" baseline="0" dirty="0" smtClean="0">
                <a:ln>
                  <a:noFill/>
                </a:ln>
                <a:solidFill>
                  <a:srgbClr val="000000"/>
                </a:solidFill>
                <a:effectLst/>
                <a:cs typeface="Arial" pitchFamily="34" charset="0"/>
              </a:rPr>
              <a:t>Bizzarri, F., Brambilla, A., Storti </a:t>
            </a:r>
            <a:r>
              <a:rPr kumimoji="0" lang="it-IT" b="0" i="0" u="none" strike="noStrike" cap="none" normalizeH="0" baseline="0" dirty="0" err="1" smtClean="0">
                <a:ln>
                  <a:noFill/>
                </a:ln>
                <a:solidFill>
                  <a:srgbClr val="000000"/>
                </a:solidFill>
                <a:effectLst/>
                <a:cs typeface="Arial" pitchFamily="34" charset="0"/>
              </a:rPr>
              <a:t>Gajani</a:t>
            </a:r>
            <a:r>
              <a:rPr kumimoji="0" lang="it-IT" b="0" i="0" u="none" strike="noStrike" cap="none" normalizeH="0" baseline="0" dirty="0" smtClean="0">
                <a:ln>
                  <a:noFill/>
                </a:ln>
                <a:solidFill>
                  <a:srgbClr val="000000"/>
                </a:solidFill>
                <a:effectLst/>
                <a:cs typeface="Arial" pitchFamily="34" charset="0"/>
              </a:rPr>
              <a:t>, G. “</a:t>
            </a:r>
            <a:r>
              <a:rPr kumimoji="0" lang="it-IT" b="0" i="1" u="none" strike="noStrike" cap="none" normalizeH="0" baseline="0" dirty="0" err="1" smtClean="0">
                <a:ln>
                  <a:noFill/>
                </a:ln>
                <a:solidFill>
                  <a:srgbClr val="000000"/>
                </a:solidFill>
                <a:effectLst/>
                <a:cs typeface="Arial" pitchFamily="34" charset="0"/>
              </a:rPr>
              <a:t>Extension</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of</a:t>
            </a:r>
            <a:r>
              <a:rPr kumimoji="0" lang="it-IT" b="0" i="1" u="none" strike="noStrike" cap="none" normalizeH="0" baseline="0" dirty="0" smtClean="0">
                <a:ln>
                  <a:noFill/>
                </a:ln>
                <a:solidFill>
                  <a:srgbClr val="000000"/>
                </a:solidFill>
                <a:effectLst/>
                <a:cs typeface="Arial" pitchFamily="34" charset="0"/>
              </a:rPr>
              <a:t> the variational </a:t>
            </a:r>
            <a:r>
              <a:rPr kumimoji="0" lang="it-IT" b="0" i="1" u="none" strike="noStrike" cap="none" normalizeH="0" baseline="0" dirty="0" err="1" smtClean="0">
                <a:ln>
                  <a:noFill/>
                </a:ln>
                <a:solidFill>
                  <a:srgbClr val="000000"/>
                </a:solidFill>
                <a:effectLst/>
                <a:cs typeface="Arial" pitchFamily="34" charset="0"/>
              </a:rPr>
              <a:t>equation</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to</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analog</a:t>
            </a:r>
            <a:r>
              <a:rPr kumimoji="0" lang="it-IT" b="0" i="1" u="none" strike="noStrike" cap="none" normalizeH="0" baseline="0" dirty="0" smtClean="0">
                <a:ln>
                  <a:noFill/>
                </a:ln>
                <a:solidFill>
                  <a:srgbClr val="000000"/>
                </a:solidFill>
                <a:effectLst/>
                <a:cs typeface="Arial" pitchFamily="34" charset="0"/>
              </a:rPr>
              <a:t>/</a:t>
            </a:r>
            <a:r>
              <a:rPr kumimoji="0" lang="it-IT" b="0" i="1" u="none" strike="noStrike" cap="none" normalizeH="0" baseline="0" dirty="0" err="1" smtClean="0">
                <a:ln>
                  <a:noFill/>
                </a:ln>
                <a:solidFill>
                  <a:srgbClr val="000000"/>
                </a:solidFill>
                <a:effectLst/>
                <a:cs typeface="Arial" pitchFamily="34" charset="0"/>
              </a:rPr>
              <a:t>digital</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circuits</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Numerical</a:t>
            </a:r>
            <a:r>
              <a:rPr kumimoji="0" lang="it-IT" b="0" i="1" u="none" strike="noStrike" cap="none" normalizeH="0" baseline="0" dirty="0" smtClean="0">
                <a:ln>
                  <a:noFill/>
                </a:ln>
                <a:solidFill>
                  <a:srgbClr val="000000"/>
                </a:solidFill>
                <a:effectLst/>
                <a:cs typeface="Arial" pitchFamily="34" charset="0"/>
              </a:rPr>
              <a:t> and </a:t>
            </a:r>
            <a:r>
              <a:rPr kumimoji="0" lang="it-IT" b="0" i="1" u="none" strike="noStrike" cap="none" normalizeH="0" baseline="0" dirty="0" err="1" smtClean="0">
                <a:ln>
                  <a:noFill/>
                </a:ln>
                <a:solidFill>
                  <a:srgbClr val="000000"/>
                </a:solidFill>
                <a:effectLst/>
                <a:cs typeface="Arial" pitchFamily="34" charset="0"/>
              </a:rPr>
              <a:t>experimental</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validation</a:t>
            </a:r>
            <a:r>
              <a:rPr kumimoji="0" lang="it-IT" b="0" i="0" u="none" strike="noStrike" cap="none" normalizeH="0" baseline="0" dirty="0" smtClean="0">
                <a:ln>
                  <a:noFill/>
                </a:ln>
                <a:solidFill>
                  <a:srgbClr val="000000"/>
                </a:solidFill>
                <a:effectLst/>
                <a:cs typeface="Arial" pitchFamily="34" charset="0"/>
              </a:rPr>
              <a:t>”, (2013) International Journal </a:t>
            </a:r>
            <a:r>
              <a:rPr kumimoji="0" lang="it-IT" b="0" i="0" u="none" strike="noStrike" cap="none" normalizeH="0" baseline="0" dirty="0" err="1" smtClean="0">
                <a:ln>
                  <a:noFill/>
                </a:ln>
                <a:solidFill>
                  <a:srgbClr val="000000"/>
                </a:solidFill>
                <a:effectLst/>
                <a:cs typeface="Arial" pitchFamily="34" charset="0"/>
              </a:rPr>
              <a:t>of</a:t>
            </a:r>
            <a:r>
              <a:rPr kumimoji="0" lang="it-IT" b="0" i="0" u="none" strike="noStrike" cap="none" normalizeH="0" baseline="0" dirty="0" smtClean="0">
                <a:ln>
                  <a:noFill/>
                </a:ln>
                <a:solidFill>
                  <a:srgbClr val="000000"/>
                </a:solidFill>
                <a:effectLst/>
                <a:cs typeface="Arial" pitchFamily="34" charset="0"/>
              </a:rPr>
              <a:t> Circuit </a:t>
            </a:r>
            <a:r>
              <a:rPr kumimoji="0" lang="it-IT" b="0" i="0" u="none" strike="noStrike" cap="none" normalizeH="0" baseline="0" dirty="0" err="1" smtClean="0">
                <a:ln>
                  <a:noFill/>
                </a:ln>
                <a:solidFill>
                  <a:srgbClr val="000000"/>
                </a:solidFill>
                <a:effectLst/>
                <a:cs typeface="Arial" pitchFamily="34" charset="0"/>
              </a:rPr>
              <a:t>Theory</a:t>
            </a:r>
            <a:r>
              <a:rPr kumimoji="0" lang="it-IT" b="0" i="0" u="none" strike="noStrike" cap="none" normalizeH="0" baseline="0" dirty="0" smtClean="0">
                <a:ln>
                  <a:noFill/>
                </a:ln>
                <a:solidFill>
                  <a:srgbClr val="000000"/>
                </a:solidFill>
                <a:effectLst/>
                <a:cs typeface="Arial" pitchFamily="34" charset="0"/>
              </a:rPr>
              <a:t> and </a:t>
            </a:r>
            <a:r>
              <a:rPr kumimoji="0" lang="it-IT" b="0" i="0" u="none" strike="noStrike" cap="none" normalizeH="0" baseline="0" dirty="0" err="1" smtClean="0">
                <a:ln>
                  <a:noFill/>
                </a:ln>
                <a:solidFill>
                  <a:srgbClr val="000000"/>
                </a:solidFill>
                <a:effectLst/>
                <a:cs typeface="Arial" pitchFamily="34" charset="0"/>
              </a:rPr>
              <a:t>Applications</a:t>
            </a:r>
            <a:r>
              <a:rPr kumimoji="0" lang="it-IT" b="0" i="0" u="none" strike="noStrike" cap="none" normalizeH="0" baseline="0" dirty="0" smtClean="0">
                <a:ln>
                  <a:noFill/>
                </a:ln>
                <a:solidFill>
                  <a:srgbClr val="000000"/>
                </a:solidFill>
                <a:effectLst/>
                <a:cs typeface="Arial" pitchFamily="34" charset="0"/>
              </a:rPr>
              <a:t>, 41 (7), pp. 743-752</a:t>
            </a:r>
          </a:p>
          <a:p>
            <a:pPr marL="176213" lvl="0" indent="-176213" fontAlgn="base">
              <a:spcBef>
                <a:spcPct val="0"/>
              </a:spcBef>
              <a:spcAft>
                <a:spcPct val="0"/>
              </a:spcAft>
              <a:buFont typeface="Arial" pitchFamily="34" charset="0"/>
              <a:buChar char="•"/>
            </a:pPr>
            <a:r>
              <a:rPr kumimoji="0" lang="it-IT" b="0" i="0" u="none" strike="noStrike" cap="none" normalizeH="0" baseline="0" dirty="0" smtClean="0">
                <a:ln>
                  <a:noFill/>
                </a:ln>
                <a:solidFill>
                  <a:srgbClr val="000000"/>
                </a:solidFill>
                <a:effectLst/>
                <a:cs typeface="Arial" pitchFamily="34" charset="0"/>
              </a:rPr>
              <a:t>Bizzarri, F., Brambilla, A., </a:t>
            </a:r>
            <a:r>
              <a:rPr lang="it-IT" dirty="0" smtClean="0">
                <a:solidFill>
                  <a:srgbClr val="000000"/>
                </a:solidFill>
                <a:cs typeface="Arial" pitchFamily="34" charset="0"/>
              </a:rPr>
              <a:t>Storti </a:t>
            </a:r>
            <a:r>
              <a:rPr lang="it-IT" dirty="0" err="1" smtClean="0">
                <a:solidFill>
                  <a:srgbClr val="000000"/>
                </a:solidFill>
                <a:cs typeface="Arial" pitchFamily="34" charset="0"/>
              </a:rPr>
              <a:t>Gajani</a:t>
            </a:r>
            <a:r>
              <a:rPr lang="it-IT" dirty="0" smtClean="0">
                <a:solidFill>
                  <a:srgbClr val="000000"/>
                </a:solidFill>
                <a:cs typeface="Arial" pitchFamily="34" charset="0"/>
              </a:rPr>
              <a:t>, G</a:t>
            </a:r>
            <a:r>
              <a:rPr kumimoji="0" lang="it-IT" b="0" i="0"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smtClean="0">
                <a:ln>
                  <a:noFill/>
                </a:ln>
                <a:solidFill>
                  <a:srgbClr val="000000"/>
                </a:solidFill>
                <a:effectLst/>
                <a:cs typeface="Arial" pitchFamily="34" charset="0"/>
              </a:rPr>
              <a:t>Steady state </a:t>
            </a:r>
            <a:r>
              <a:rPr kumimoji="0" lang="it-IT" b="0" i="1" u="none" strike="noStrike" cap="none" normalizeH="0" baseline="0" dirty="0" err="1" smtClean="0">
                <a:ln>
                  <a:noFill/>
                </a:ln>
                <a:solidFill>
                  <a:srgbClr val="000000"/>
                </a:solidFill>
                <a:effectLst/>
                <a:cs typeface="Arial" pitchFamily="34" charset="0"/>
              </a:rPr>
              <a:t>computation</a:t>
            </a:r>
            <a:r>
              <a:rPr kumimoji="0" lang="it-IT" b="0" i="1" u="none" strike="noStrike" cap="none" normalizeH="0" baseline="0" dirty="0" smtClean="0">
                <a:ln>
                  <a:noFill/>
                </a:ln>
                <a:solidFill>
                  <a:srgbClr val="000000"/>
                </a:solidFill>
                <a:effectLst/>
                <a:cs typeface="Arial" pitchFamily="34" charset="0"/>
              </a:rPr>
              <a:t> and </a:t>
            </a:r>
            <a:r>
              <a:rPr kumimoji="0" lang="it-IT" b="0" i="1" u="none" strike="noStrike" cap="none" normalizeH="0" baseline="0" dirty="0" err="1" smtClean="0">
                <a:ln>
                  <a:noFill/>
                </a:ln>
                <a:solidFill>
                  <a:srgbClr val="000000"/>
                </a:solidFill>
                <a:effectLst/>
                <a:cs typeface="Arial" pitchFamily="34" charset="0"/>
              </a:rPr>
              <a:t>noise</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analysis</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of</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analog</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mixed</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signal</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circuits</a:t>
            </a:r>
            <a:r>
              <a:rPr kumimoji="0" lang="it-IT" b="0" i="0" u="none" strike="noStrike" cap="none" normalizeH="0" baseline="0" dirty="0" smtClean="0">
                <a:ln>
                  <a:noFill/>
                </a:ln>
                <a:solidFill>
                  <a:srgbClr val="000000"/>
                </a:solidFill>
                <a:effectLst/>
                <a:cs typeface="Arial" pitchFamily="34" charset="0"/>
              </a:rPr>
              <a:t>”, (2012) IEEE </a:t>
            </a:r>
            <a:r>
              <a:rPr kumimoji="0" lang="it-IT" b="0" i="0" u="none" strike="noStrike" cap="none" normalizeH="0" baseline="0" dirty="0" err="1" smtClean="0">
                <a:ln>
                  <a:noFill/>
                </a:ln>
                <a:solidFill>
                  <a:srgbClr val="000000"/>
                </a:solidFill>
                <a:effectLst/>
                <a:cs typeface="Arial" pitchFamily="34" charset="0"/>
              </a:rPr>
              <a:t>Transactions</a:t>
            </a:r>
            <a:r>
              <a:rPr kumimoji="0" lang="it-IT" b="0" i="0" u="none" strike="noStrike" cap="none" normalizeH="0" baseline="0" dirty="0" smtClean="0">
                <a:ln>
                  <a:noFill/>
                </a:ln>
                <a:solidFill>
                  <a:srgbClr val="000000"/>
                </a:solidFill>
                <a:effectLst/>
                <a:cs typeface="Arial" pitchFamily="34" charset="0"/>
              </a:rPr>
              <a:t> on </a:t>
            </a:r>
            <a:r>
              <a:rPr kumimoji="0" lang="it-IT" b="0" i="0" u="none" strike="noStrike" cap="none" normalizeH="0" baseline="0" dirty="0" err="1" smtClean="0">
                <a:ln>
                  <a:noFill/>
                </a:ln>
                <a:solidFill>
                  <a:srgbClr val="000000"/>
                </a:solidFill>
                <a:effectLst/>
                <a:cs typeface="Arial" pitchFamily="34" charset="0"/>
              </a:rPr>
              <a:t>Circuits</a:t>
            </a:r>
            <a:r>
              <a:rPr kumimoji="0" lang="it-IT" b="0" i="0" u="none" strike="noStrike" cap="none" normalizeH="0" baseline="0" dirty="0" smtClean="0">
                <a:ln>
                  <a:noFill/>
                </a:ln>
                <a:solidFill>
                  <a:srgbClr val="000000"/>
                </a:solidFill>
                <a:effectLst/>
                <a:cs typeface="Arial" pitchFamily="34" charset="0"/>
              </a:rPr>
              <a:t> and </a:t>
            </a:r>
            <a:r>
              <a:rPr kumimoji="0" lang="it-IT" b="0" i="0" u="none" strike="noStrike" cap="none" normalizeH="0" baseline="0" dirty="0" err="1" smtClean="0">
                <a:ln>
                  <a:noFill/>
                </a:ln>
                <a:solidFill>
                  <a:srgbClr val="000000"/>
                </a:solidFill>
                <a:effectLst/>
                <a:cs typeface="Arial" pitchFamily="34" charset="0"/>
              </a:rPr>
              <a:t>Systems</a:t>
            </a:r>
            <a:r>
              <a:rPr kumimoji="0" lang="it-IT" b="0" i="0" u="none" strike="noStrike" cap="none" normalizeH="0" baseline="0" dirty="0" smtClean="0">
                <a:ln>
                  <a:noFill/>
                </a:ln>
                <a:solidFill>
                  <a:srgbClr val="000000"/>
                </a:solidFill>
                <a:effectLst/>
                <a:cs typeface="Arial" pitchFamily="34" charset="0"/>
              </a:rPr>
              <a:t> I: Regular </a:t>
            </a:r>
            <a:r>
              <a:rPr kumimoji="0" lang="it-IT" b="0" i="0" u="none" strike="noStrike" cap="none" normalizeH="0" baseline="0" dirty="0" err="1" smtClean="0">
                <a:ln>
                  <a:noFill/>
                </a:ln>
                <a:solidFill>
                  <a:srgbClr val="000000"/>
                </a:solidFill>
                <a:effectLst/>
                <a:cs typeface="Arial" pitchFamily="34" charset="0"/>
              </a:rPr>
              <a:t>Papers</a:t>
            </a:r>
            <a:r>
              <a:rPr kumimoji="0" lang="it-IT" b="0" i="0" u="none" strike="noStrike" cap="none" normalizeH="0" baseline="0" dirty="0" smtClean="0">
                <a:ln>
                  <a:noFill/>
                </a:ln>
                <a:solidFill>
                  <a:srgbClr val="000000"/>
                </a:solidFill>
                <a:effectLst/>
                <a:cs typeface="Arial" pitchFamily="34" charset="0"/>
              </a:rPr>
              <a:t>, 59 (3), pp. 541-554.</a:t>
            </a:r>
          </a:p>
          <a:p>
            <a:pPr marL="176213" lvl="0" indent="-176213" fontAlgn="base">
              <a:spcBef>
                <a:spcPct val="0"/>
              </a:spcBef>
              <a:spcAft>
                <a:spcPct val="0"/>
              </a:spcAft>
              <a:buFont typeface="Arial" pitchFamily="34" charset="0"/>
              <a:buChar char="•"/>
            </a:pPr>
            <a:r>
              <a:rPr kumimoji="0" lang="it-IT" b="0" i="0" u="none" strike="noStrike" cap="none" normalizeH="0" baseline="0" dirty="0" smtClean="0">
                <a:ln>
                  <a:noFill/>
                </a:ln>
                <a:solidFill>
                  <a:srgbClr val="000000"/>
                </a:solidFill>
                <a:effectLst/>
                <a:cs typeface="Arial" pitchFamily="34" charset="0"/>
              </a:rPr>
              <a:t>Bizzarri, F., Brambilla, A., </a:t>
            </a:r>
            <a:r>
              <a:rPr lang="it-IT" dirty="0" smtClean="0">
                <a:solidFill>
                  <a:srgbClr val="000000"/>
                </a:solidFill>
                <a:cs typeface="Arial" pitchFamily="34" charset="0"/>
              </a:rPr>
              <a:t>Storti </a:t>
            </a:r>
            <a:r>
              <a:rPr lang="it-IT" dirty="0" err="1" smtClean="0">
                <a:solidFill>
                  <a:srgbClr val="000000"/>
                </a:solidFill>
                <a:cs typeface="Arial" pitchFamily="34" charset="0"/>
              </a:rPr>
              <a:t>Gajani</a:t>
            </a:r>
            <a:r>
              <a:rPr lang="it-IT" dirty="0" smtClean="0">
                <a:solidFill>
                  <a:srgbClr val="000000"/>
                </a:solidFill>
                <a:cs typeface="Arial" pitchFamily="34" charset="0"/>
              </a:rPr>
              <a:t>, G</a:t>
            </a:r>
            <a:r>
              <a:rPr kumimoji="0" lang="it-IT" b="0" i="0"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Periodic</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small</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signal</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analysis</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of</a:t>
            </a:r>
            <a:r>
              <a:rPr kumimoji="0" lang="it-IT" b="0" i="1" u="none" strike="noStrike" cap="none" normalizeH="0" baseline="0" dirty="0" smtClean="0">
                <a:ln>
                  <a:noFill/>
                </a:ln>
                <a:solidFill>
                  <a:srgbClr val="000000"/>
                </a:solidFill>
                <a:effectLst/>
                <a:cs typeface="Arial" pitchFamily="34" charset="0"/>
              </a:rPr>
              <a:t> a wide </a:t>
            </a:r>
            <a:r>
              <a:rPr kumimoji="0" lang="it-IT" b="0" i="1" u="none" strike="noStrike" cap="none" normalizeH="0" baseline="0" dirty="0" err="1" smtClean="0">
                <a:ln>
                  <a:noFill/>
                </a:ln>
                <a:solidFill>
                  <a:srgbClr val="000000"/>
                </a:solidFill>
                <a:effectLst/>
                <a:cs typeface="Arial" pitchFamily="34" charset="0"/>
              </a:rPr>
              <a:t>class</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of</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type-II</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phase</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locked</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loops</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through</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an</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exhaustive</a:t>
            </a:r>
            <a:r>
              <a:rPr kumimoji="0" lang="it-IT" b="0" i="1" u="none" strike="noStrike" cap="none" normalizeH="0" baseline="0" dirty="0" smtClean="0">
                <a:ln>
                  <a:noFill/>
                </a:ln>
                <a:solidFill>
                  <a:srgbClr val="000000"/>
                </a:solidFill>
                <a:effectLst/>
                <a:cs typeface="Arial" pitchFamily="34" charset="0"/>
              </a:rPr>
              <a:t> variational </a:t>
            </a:r>
            <a:r>
              <a:rPr kumimoji="0" lang="it-IT" b="0" i="1" u="none" strike="noStrike" cap="none" normalizeH="0" baseline="0" dirty="0" err="1" smtClean="0">
                <a:ln>
                  <a:noFill/>
                </a:ln>
                <a:solidFill>
                  <a:srgbClr val="000000"/>
                </a:solidFill>
                <a:effectLst/>
                <a:cs typeface="Arial" pitchFamily="34" charset="0"/>
              </a:rPr>
              <a:t>model</a:t>
            </a:r>
            <a:r>
              <a:rPr kumimoji="0" lang="it-IT" b="0" i="0" u="none" strike="noStrike" cap="none" normalizeH="0" baseline="0" dirty="0" smtClean="0">
                <a:ln>
                  <a:noFill/>
                </a:ln>
                <a:solidFill>
                  <a:srgbClr val="000000"/>
                </a:solidFill>
                <a:effectLst/>
                <a:cs typeface="Arial" pitchFamily="34" charset="0"/>
              </a:rPr>
              <a:t>”, (2012) IEEE </a:t>
            </a:r>
            <a:r>
              <a:rPr kumimoji="0" lang="it-IT" b="0" i="0" u="none" strike="noStrike" cap="none" normalizeH="0" baseline="0" dirty="0" err="1" smtClean="0">
                <a:ln>
                  <a:noFill/>
                </a:ln>
                <a:solidFill>
                  <a:srgbClr val="000000"/>
                </a:solidFill>
                <a:effectLst/>
                <a:cs typeface="Arial" pitchFamily="34" charset="0"/>
              </a:rPr>
              <a:t>Transactions</a:t>
            </a:r>
            <a:r>
              <a:rPr kumimoji="0" lang="it-IT" b="0" i="0" u="none" strike="noStrike" cap="none" normalizeH="0" baseline="0" dirty="0" smtClean="0">
                <a:ln>
                  <a:noFill/>
                </a:ln>
                <a:solidFill>
                  <a:srgbClr val="000000"/>
                </a:solidFill>
                <a:effectLst/>
                <a:cs typeface="Arial" pitchFamily="34" charset="0"/>
              </a:rPr>
              <a:t> on </a:t>
            </a:r>
            <a:r>
              <a:rPr kumimoji="0" lang="it-IT" b="0" i="0" u="none" strike="noStrike" cap="none" normalizeH="0" baseline="0" dirty="0" err="1" smtClean="0">
                <a:ln>
                  <a:noFill/>
                </a:ln>
                <a:solidFill>
                  <a:srgbClr val="000000"/>
                </a:solidFill>
                <a:effectLst/>
                <a:cs typeface="Arial" pitchFamily="34" charset="0"/>
              </a:rPr>
              <a:t>Circuits</a:t>
            </a:r>
            <a:r>
              <a:rPr kumimoji="0" lang="it-IT" b="0" i="0" u="none" strike="noStrike" cap="none" normalizeH="0" baseline="0" dirty="0" smtClean="0">
                <a:ln>
                  <a:noFill/>
                </a:ln>
                <a:solidFill>
                  <a:srgbClr val="000000"/>
                </a:solidFill>
                <a:effectLst/>
                <a:cs typeface="Arial" pitchFamily="34" charset="0"/>
              </a:rPr>
              <a:t> and </a:t>
            </a:r>
            <a:r>
              <a:rPr kumimoji="0" lang="it-IT" b="0" i="0" u="none" strike="noStrike" cap="none" normalizeH="0" baseline="0" dirty="0" err="1" smtClean="0">
                <a:ln>
                  <a:noFill/>
                </a:ln>
                <a:solidFill>
                  <a:srgbClr val="000000"/>
                </a:solidFill>
                <a:effectLst/>
                <a:cs typeface="Arial" pitchFamily="34" charset="0"/>
              </a:rPr>
              <a:t>Systems</a:t>
            </a:r>
            <a:r>
              <a:rPr kumimoji="0" lang="it-IT" b="0" i="0" u="none" strike="noStrike" cap="none" normalizeH="0" baseline="0" dirty="0" smtClean="0">
                <a:ln>
                  <a:noFill/>
                </a:ln>
                <a:solidFill>
                  <a:srgbClr val="000000"/>
                </a:solidFill>
                <a:effectLst/>
                <a:cs typeface="Arial" pitchFamily="34" charset="0"/>
              </a:rPr>
              <a:t> I: Regular </a:t>
            </a:r>
            <a:r>
              <a:rPr kumimoji="0" lang="it-IT" b="0" i="0" u="none" strike="noStrike" cap="none" normalizeH="0" baseline="0" dirty="0" err="1" smtClean="0">
                <a:ln>
                  <a:noFill/>
                </a:ln>
                <a:solidFill>
                  <a:srgbClr val="000000"/>
                </a:solidFill>
                <a:effectLst/>
                <a:cs typeface="Arial" pitchFamily="34" charset="0"/>
              </a:rPr>
              <a:t>Papers</a:t>
            </a:r>
            <a:r>
              <a:rPr kumimoji="0" lang="it-IT" b="0" i="0" u="none" strike="noStrike" cap="none" normalizeH="0" baseline="0" dirty="0" smtClean="0">
                <a:ln>
                  <a:noFill/>
                </a:ln>
                <a:solidFill>
                  <a:srgbClr val="000000"/>
                </a:solidFill>
                <a:effectLst/>
                <a:cs typeface="Arial" pitchFamily="34" charset="0"/>
              </a:rPr>
              <a:t>, 59 (10), pp. 2221-2231. </a:t>
            </a:r>
          </a:p>
          <a:p>
            <a:pPr marL="176213" lvl="0" indent="-176213" fontAlgn="base">
              <a:spcBef>
                <a:spcPct val="0"/>
              </a:spcBef>
              <a:spcAft>
                <a:spcPct val="0"/>
              </a:spcAft>
              <a:buFont typeface="Arial" pitchFamily="34" charset="0"/>
              <a:buChar char="•"/>
            </a:pPr>
            <a:r>
              <a:rPr kumimoji="0" lang="it-IT" b="0" i="0" u="none" strike="noStrike" cap="none" normalizeH="0" baseline="0" dirty="0" smtClean="0">
                <a:ln>
                  <a:noFill/>
                </a:ln>
                <a:solidFill>
                  <a:srgbClr val="000000"/>
                </a:solidFill>
                <a:effectLst/>
                <a:cs typeface="Arial" pitchFamily="34" charset="0"/>
              </a:rPr>
              <a:t>Bizzarri, F., Brambilla, A., </a:t>
            </a:r>
            <a:r>
              <a:rPr lang="it-IT" dirty="0" smtClean="0">
                <a:solidFill>
                  <a:srgbClr val="000000"/>
                </a:solidFill>
                <a:cs typeface="Arial" pitchFamily="34" charset="0"/>
              </a:rPr>
              <a:t>Storti </a:t>
            </a:r>
            <a:r>
              <a:rPr lang="it-IT" dirty="0" err="1" smtClean="0">
                <a:solidFill>
                  <a:srgbClr val="000000"/>
                </a:solidFill>
                <a:cs typeface="Arial" pitchFamily="34" charset="0"/>
              </a:rPr>
              <a:t>Gajani</a:t>
            </a:r>
            <a:r>
              <a:rPr lang="it-IT" dirty="0" smtClean="0">
                <a:solidFill>
                  <a:srgbClr val="000000"/>
                </a:solidFill>
                <a:cs typeface="Arial" pitchFamily="34" charset="0"/>
              </a:rPr>
              <a:t>, G</a:t>
            </a:r>
            <a:r>
              <a:rPr kumimoji="0" lang="it-IT" b="0" i="0"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Phase</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noise</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simulation</a:t>
            </a:r>
            <a:r>
              <a:rPr kumimoji="0" lang="it-IT" b="0" i="1" u="none" strike="noStrike" cap="none" normalizeH="0" baseline="0" dirty="0" smtClean="0">
                <a:ln>
                  <a:noFill/>
                </a:ln>
                <a:solidFill>
                  <a:srgbClr val="000000"/>
                </a:solidFill>
                <a:effectLst/>
                <a:cs typeface="Arial" pitchFamily="34" charset="0"/>
              </a:rPr>
              <a:t> in </a:t>
            </a:r>
            <a:r>
              <a:rPr kumimoji="0" lang="it-IT" b="0" i="1" u="none" strike="noStrike" cap="none" normalizeH="0" baseline="0" dirty="0" err="1" smtClean="0">
                <a:ln>
                  <a:noFill/>
                </a:ln>
                <a:solidFill>
                  <a:srgbClr val="000000"/>
                </a:solidFill>
                <a:effectLst/>
                <a:cs typeface="Arial" pitchFamily="34" charset="0"/>
              </a:rPr>
              <a:t>analog</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mixed</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signal</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circuits</a:t>
            </a:r>
            <a:r>
              <a:rPr kumimoji="0" lang="it-IT" b="0" i="1" u="none" strike="noStrike" cap="none" normalizeH="0" baseline="0" dirty="0" smtClean="0">
                <a:ln>
                  <a:noFill/>
                </a:ln>
                <a:solidFill>
                  <a:srgbClr val="000000"/>
                </a:solidFill>
                <a:effectLst/>
                <a:cs typeface="Arial" pitchFamily="34" charset="0"/>
              </a:rPr>
              <a:t>: An </a:t>
            </a:r>
            <a:r>
              <a:rPr kumimoji="0" lang="it-IT" b="0" i="1" u="none" strike="noStrike" cap="none" normalizeH="0" baseline="0" dirty="0" err="1" smtClean="0">
                <a:ln>
                  <a:noFill/>
                </a:ln>
                <a:solidFill>
                  <a:srgbClr val="000000"/>
                </a:solidFill>
                <a:effectLst/>
                <a:cs typeface="Arial" pitchFamily="34" charset="0"/>
              </a:rPr>
              <a:t>application</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to</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pulse</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energy</a:t>
            </a:r>
            <a:r>
              <a:rPr kumimoji="0" lang="it-IT" b="0" i="1" u="none" strike="noStrike" cap="none" normalizeH="0" baseline="0" dirty="0" smtClean="0">
                <a:ln>
                  <a:noFill/>
                </a:ln>
                <a:solidFill>
                  <a:srgbClr val="000000"/>
                </a:solidFill>
                <a:effectLst/>
                <a:cs typeface="Arial" pitchFamily="34" charset="0"/>
              </a:rPr>
              <a:t> </a:t>
            </a:r>
            <a:r>
              <a:rPr kumimoji="0" lang="it-IT" b="0" i="1" u="none" strike="noStrike" cap="none" normalizeH="0" baseline="0" dirty="0" err="1" smtClean="0">
                <a:ln>
                  <a:noFill/>
                </a:ln>
                <a:solidFill>
                  <a:srgbClr val="000000"/>
                </a:solidFill>
                <a:effectLst/>
                <a:cs typeface="Arial" pitchFamily="34" charset="0"/>
              </a:rPr>
              <a:t>oscillators</a:t>
            </a:r>
            <a:r>
              <a:rPr kumimoji="0" lang="it-IT" b="0" i="0" u="none" strike="noStrike" cap="none" normalizeH="0" baseline="0" dirty="0" smtClean="0">
                <a:ln>
                  <a:noFill/>
                </a:ln>
                <a:solidFill>
                  <a:srgbClr val="000000"/>
                </a:solidFill>
                <a:effectLst/>
                <a:cs typeface="Arial" pitchFamily="34" charset="0"/>
              </a:rPr>
              <a:t>”, (2011) IEEE </a:t>
            </a:r>
            <a:r>
              <a:rPr kumimoji="0" lang="it-IT" b="0" i="0" u="none" strike="noStrike" cap="none" normalizeH="0" baseline="0" dirty="0" err="1" smtClean="0">
                <a:ln>
                  <a:noFill/>
                </a:ln>
                <a:solidFill>
                  <a:srgbClr val="000000"/>
                </a:solidFill>
                <a:effectLst/>
                <a:cs typeface="Arial" pitchFamily="34" charset="0"/>
              </a:rPr>
              <a:t>Transactions</a:t>
            </a:r>
            <a:r>
              <a:rPr kumimoji="0" lang="it-IT" b="0" i="0" u="none" strike="noStrike" cap="none" normalizeH="0" baseline="0" dirty="0" smtClean="0">
                <a:ln>
                  <a:noFill/>
                </a:ln>
                <a:solidFill>
                  <a:srgbClr val="000000"/>
                </a:solidFill>
                <a:effectLst/>
                <a:cs typeface="Arial" pitchFamily="34" charset="0"/>
              </a:rPr>
              <a:t> on </a:t>
            </a:r>
            <a:r>
              <a:rPr kumimoji="0" lang="it-IT" b="0" i="0" u="none" strike="noStrike" cap="none" normalizeH="0" baseline="0" dirty="0" err="1" smtClean="0">
                <a:ln>
                  <a:noFill/>
                </a:ln>
                <a:solidFill>
                  <a:srgbClr val="000000"/>
                </a:solidFill>
                <a:effectLst/>
                <a:cs typeface="Arial" pitchFamily="34" charset="0"/>
              </a:rPr>
              <a:t>Circuits</a:t>
            </a:r>
            <a:r>
              <a:rPr kumimoji="0" lang="it-IT" b="0" i="0" u="none" strike="noStrike" cap="none" normalizeH="0" baseline="0" dirty="0" smtClean="0">
                <a:ln>
                  <a:noFill/>
                </a:ln>
                <a:solidFill>
                  <a:srgbClr val="000000"/>
                </a:solidFill>
                <a:effectLst/>
                <a:cs typeface="Arial" pitchFamily="34" charset="0"/>
              </a:rPr>
              <a:t> and </a:t>
            </a:r>
            <a:r>
              <a:rPr kumimoji="0" lang="it-IT" b="0" i="0" u="none" strike="noStrike" cap="none" normalizeH="0" baseline="0" dirty="0" err="1" smtClean="0">
                <a:ln>
                  <a:noFill/>
                </a:ln>
                <a:solidFill>
                  <a:srgbClr val="000000"/>
                </a:solidFill>
                <a:effectLst/>
                <a:cs typeface="Arial" pitchFamily="34" charset="0"/>
              </a:rPr>
              <a:t>Systems</a:t>
            </a:r>
            <a:r>
              <a:rPr kumimoji="0" lang="it-IT" b="0" i="0" u="none" strike="noStrike" cap="none" normalizeH="0" baseline="0" dirty="0" smtClean="0">
                <a:ln>
                  <a:noFill/>
                </a:ln>
                <a:solidFill>
                  <a:srgbClr val="000000"/>
                </a:solidFill>
                <a:effectLst/>
                <a:cs typeface="Arial" pitchFamily="34" charset="0"/>
              </a:rPr>
              <a:t> II: Express </a:t>
            </a:r>
            <a:r>
              <a:rPr kumimoji="0" lang="it-IT" b="0" i="0" u="none" strike="noStrike" cap="none" normalizeH="0" baseline="0" dirty="0" err="1" smtClean="0">
                <a:ln>
                  <a:noFill/>
                </a:ln>
                <a:solidFill>
                  <a:srgbClr val="000000"/>
                </a:solidFill>
                <a:effectLst/>
                <a:cs typeface="Arial" pitchFamily="34" charset="0"/>
              </a:rPr>
              <a:t>Briefs</a:t>
            </a:r>
            <a:r>
              <a:rPr kumimoji="0" lang="it-IT" b="0" i="0" u="none" strike="noStrike" cap="none" normalizeH="0" baseline="0" dirty="0" smtClean="0">
                <a:ln>
                  <a:noFill/>
                </a:ln>
                <a:solidFill>
                  <a:srgbClr val="000000"/>
                </a:solidFill>
                <a:effectLst/>
                <a:cs typeface="Arial" pitchFamily="34" charset="0"/>
              </a:rPr>
              <a:t>, 58 (3), pp. 1-5. </a:t>
            </a:r>
          </a:p>
          <a:p>
            <a:pPr lvl="0" fontAlgn="base">
              <a:spcBef>
                <a:spcPct val="0"/>
              </a:spcBef>
              <a:spcAft>
                <a:spcPct val="0"/>
              </a:spcAft>
            </a:pPr>
            <a:endParaRPr lang="it-IT" dirty="0" smtClean="0">
              <a:cs typeface="Arial" pitchFamily="34" charset="0"/>
            </a:endParaRPr>
          </a:p>
          <a:p>
            <a:pPr lvl="0" fontAlgn="base">
              <a:spcBef>
                <a:spcPct val="0"/>
              </a:spcBef>
              <a:spcAft>
                <a:spcPct val="0"/>
              </a:spcAft>
            </a:pPr>
            <a:r>
              <a:rPr lang="it-IT" b="1" i="1" dirty="0" smtClean="0">
                <a:cs typeface="Arial" pitchFamily="34" charset="0"/>
              </a:rPr>
              <a:t>Book </a:t>
            </a:r>
            <a:r>
              <a:rPr lang="it-IT" b="1" i="1" dirty="0" err="1" smtClean="0">
                <a:cs typeface="Arial" pitchFamily="34" charset="0"/>
              </a:rPr>
              <a:t>Section</a:t>
            </a:r>
            <a:endParaRPr lang="it-IT" b="1" i="1" dirty="0" smtClean="0">
              <a:cs typeface="Arial" pitchFamily="34" charset="0"/>
            </a:endParaRPr>
          </a:p>
          <a:p>
            <a:pPr marL="176213" lvl="0" indent="-176213" fontAlgn="base">
              <a:spcBef>
                <a:spcPct val="0"/>
              </a:spcBef>
              <a:spcAft>
                <a:spcPct val="0"/>
              </a:spcAft>
              <a:buFont typeface="Arial" pitchFamily="34" charset="0"/>
              <a:buChar char="•"/>
            </a:pPr>
            <a:r>
              <a:rPr lang="it-IT" dirty="0" err="1" smtClean="0">
                <a:cs typeface="Arial" pitchFamily="34" charset="0"/>
              </a:rPr>
              <a:t>Integrated</a:t>
            </a:r>
            <a:r>
              <a:rPr lang="it-IT" dirty="0" smtClean="0">
                <a:cs typeface="Arial" pitchFamily="34" charset="0"/>
              </a:rPr>
              <a:t> </a:t>
            </a:r>
            <a:r>
              <a:rPr lang="it-IT" dirty="0" err="1" smtClean="0">
                <a:cs typeface="Arial" pitchFamily="34" charset="0"/>
              </a:rPr>
              <a:t>Circuits</a:t>
            </a:r>
            <a:r>
              <a:rPr lang="it-IT" dirty="0" smtClean="0">
                <a:cs typeface="Arial" pitchFamily="34" charset="0"/>
              </a:rPr>
              <a:t> </a:t>
            </a:r>
            <a:r>
              <a:rPr lang="it-IT" dirty="0" err="1" smtClean="0">
                <a:cs typeface="Arial" pitchFamily="34" charset="0"/>
              </a:rPr>
              <a:t>for</a:t>
            </a:r>
            <a:r>
              <a:rPr lang="it-IT" dirty="0" smtClean="0">
                <a:cs typeface="Arial" pitchFamily="34" charset="0"/>
              </a:rPr>
              <a:t> </a:t>
            </a:r>
            <a:r>
              <a:rPr lang="it-IT" dirty="0" err="1" smtClean="0">
                <a:cs typeface="Arial" pitchFamily="34" charset="0"/>
              </a:rPr>
              <a:t>Analog</a:t>
            </a:r>
            <a:r>
              <a:rPr lang="it-IT" dirty="0" smtClean="0">
                <a:cs typeface="Arial" pitchFamily="34" charset="0"/>
              </a:rPr>
              <a:t> </a:t>
            </a:r>
            <a:r>
              <a:rPr lang="it-IT" dirty="0" err="1" smtClean="0">
                <a:cs typeface="Arial" pitchFamily="34" charset="0"/>
              </a:rPr>
              <a:t>Signal</a:t>
            </a:r>
            <a:r>
              <a:rPr lang="it-IT" dirty="0" smtClean="0">
                <a:cs typeface="Arial" pitchFamily="34" charset="0"/>
              </a:rPr>
              <a:t> Processing (2013), Ed. </a:t>
            </a:r>
            <a:r>
              <a:rPr lang="it-IT" dirty="0" err="1" smtClean="0">
                <a:cs typeface="Arial" pitchFamily="34" charset="0"/>
              </a:rPr>
              <a:t>Tlelo-Cuautle</a:t>
            </a:r>
            <a:r>
              <a:rPr lang="it-IT" dirty="0" smtClean="0">
                <a:cs typeface="Arial" pitchFamily="34" charset="0"/>
              </a:rPr>
              <a:t>, </a:t>
            </a:r>
            <a:r>
              <a:rPr lang="it-IT" dirty="0" err="1" smtClean="0">
                <a:cs typeface="Arial" pitchFamily="34" charset="0"/>
              </a:rPr>
              <a:t>Esteban</a:t>
            </a:r>
            <a:r>
              <a:rPr lang="it-IT" dirty="0" smtClean="0">
                <a:cs typeface="Arial" pitchFamily="34" charset="0"/>
              </a:rPr>
              <a:t>, </a:t>
            </a:r>
            <a:r>
              <a:rPr lang="it-IT" dirty="0" smtClean="0">
                <a:solidFill>
                  <a:srgbClr val="000000"/>
                </a:solidFill>
                <a:cs typeface="Arial" pitchFamily="34" charset="0"/>
              </a:rPr>
              <a:t>Bizzarri, F., Brambilla, A., </a:t>
            </a:r>
            <a:r>
              <a:rPr lang="it-IT" dirty="0" err="1" smtClean="0">
                <a:cs typeface="Arial" pitchFamily="34" charset="0"/>
              </a:rPr>
              <a:t>Gruosso</a:t>
            </a:r>
            <a:r>
              <a:rPr lang="it-IT" dirty="0" smtClean="0">
                <a:cs typeface="Arial" pitchFamily="34" charset="0"/>
              </a:rPr>
              <a:t>, G., </a:t>
            </a:r>
            <a:r>
              <a:rPr lang="it-IT" dirty="0" smtClean="0">
                <a:solidFill>
                  <a:srgbClr val="000000"/>
                </a:solidFill>
                <a:cs typeface="Arial" pitchFamily="34" charset="0"/>
              </a:rPr>
              <a:t> Storti </a:t>
            </a:r>
            <a:r>
              <a:rPr lang="it-IT" dirty="0" err="1" smtClean="0">
                <a:solidFill>
                  <a:srgbClr val="000000"/>
                </a:solidFill>
                <a:cs typeface="Arial" pitchFamily="34" charset="0"/>
              </a:rPr>
              <a:t>Gajani</a:t>
            </a:r>
            <a:r>
              <a:rPr lang="it-IT" dirty="0" smtClean="0">
                <a:solidFill>
                  <a:srgbClr val="000000"/>
                </a:solidFill>
                <a:cs typeface="Arial" pitchFamily="34" charset="0"/>
              </a:rPr>
              <a:t>, G., </a:t>
            </a:r>
            <a:r>
              <a:rPr lang="it-IT" dirty="0" smtClean="0">
                <a:cs typeface="Arial" pitchFamily="34" charset="0"/>
              </a:rPr>
              <a:t>“</a:t>
            </a:r>
            <a:r>
              <a:rPr lang="it-IT" i="1" dirty="0" smtClean="0">
                <a:cs typeface="Arial" pitchFamily="34" charset="0"/>
              </a:rPr>
              <a:t>Steady State </a:t>
            </a:r>
            <a:r>
              <a:rPr lang="it-IT" i="1" dirty="0" err="1" smtClean="0">
                <a:cs typeface="Arial" pitchFamily="34" charset="0"/>
              </a:rPr>
              <a:t>Simulation</a:t>
            </a:r>
            <a:r>
              <a:rPr lang="it-IT" i="1" dirty="0" smtClean="0">
                <a:cs typeface="Arial" pitchFamily="34" charset="0"/>
              </a:rPr>
              <a:t> </a:t>
            </a:r>
            <a:r>
              <a:rPr lang="it-IT" i="1" dirty="0" err="1" smtClean="0">
                <a:cs typeface="Arial" pitchFamily="34" charset="0"/>
              </a:rPr>
              <a:t>of</a:t>
            </a:r>
            <a:r>
              <a:rPr lang="it-IT" i="1" dirty="0" smtClean="0">
                <a:cs typeface="Arial" pitchFamily="34" charset="0"/>
              </a:rPr>
              <a:t> </a:t>
            </a:r>
            <a:r>
              <a:rPr lang="it-IT" i="1" dirty="0" err="1" smtClean="0">
                <a:cs typeface="Arial" pitchFamily="34" charset="0"/>
              </a:rPr>
              <a:t>Mixed</a:t>
            </a:r>
            <a:r>
              <a:rPr lang="it-IT" i="1" dirty="0" smtClean="0">
                <a:cs typeface="Arial" pitchFamily="34" charset="0"/>
              </a:rPr>
              <a:t> </a:t>
            </a:r>
            <a:r>
              <a:rPr lang="it-IT" i="1" dirty="0" err="1" smtClean="0">
                <a:cs typeface="Arial" pitchFamily="34" charset="0"/>
              </a:rPr>
              <a:t>Analog</a:t>
            </a:r>
            <a:r>
              <a:rPr lang="it-IT" i="1" dirty="0" smtClean="0">
                <a:cs typeface="Arial" pitchFamily="34" charset="0"/>
              </a:rPr>
              <a:t>/</a:t>
            </a:r>
            <a:r>
              <a:rPr lang="it-IT" i="1" dirty="0" err="1" smtClean="0">
                <a:cs typeface="Arial" pitchFamily="34" charset="0"/>
              </a:rPr>
              <a:t>Digital</a:t>
            </a:r>
            <a:r>
              <a:rPr lang="it-IT" i="1" dirty="0" smtClean="0">
                <a:cs typeface="Arial" pitchFamily="34" charset="0"/>
              </a:rPr>
              <a:t> </a:t>
            </a:r>
            <a:r>
              <a:rPr lang="it-IT" i="1" dirty="0" err="1" smtClean="0">
                <a:cs typeface="Arial" pitchFamily="34" charset="0"/>
              </a:rPr>
              <a:t>Circuits</a:t>
            </a:r>
            <a:r>
              <a:rPr lang="it-IT" dirty="0" smtClean="0">
                <a:cs typeface="Arial" pitchFamily="34" charset="0"/>
              </a:rPr>
              <a:t>”, </a:t>
            </a:r>
            <a:r>
              <a:rPr lang="it-IT" dirty="0" err="1" smtClean="0">
                <a:cs typeface="Arial" pitchFamily="34" charset="0"/>
              </a:rPr>
              <a:t>Springer</a:t>
            </a:r>
            <a:r>
              <a:rPr lang="it-IT" dirty="0" smtClean="0">
                <a:cs typeface="Arial" pitchFamily="34" charset="0"/>
              </a:rPr>
              <a:t> New York</a:t>
            </a:r>
            <a:r>
              <a:rPr lang="it-IT" dirty="0" smtClean="0">
                <a:solidFill>
                  <a:srgbClr val="000000"/>
                </a:solidFill>
                <a:cs typeface="Arial" pitchFamily="34" charset="0"/>
              </a:rPr>
              <a:t>, pp. </a:t>
            </a:r>
            <a:r>
              <a:rPr lang="it-IT" dirty="0" smtClean="0"/>
              <a:t>243-270</a:t>
            </a:r>
            <a:r>
              <a:rPr lang="it-IT" dirty="0" smtClean="0">
                <a:cs typeface="Arial" pitchFamily="34" charset="0"/>
              </a:rPr>
              <a:t>.</a:t>
            </a:r>
            <a:endParaRPr kumimoji="0" lang="it-IT"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a:spcBef>
                <a:spcPts val="0"/>
              </a:spcBef>
            </a:pPr>
            <a:r>
              <a:rPr lang="en-US" sz="3200" dirty="0" smtClean="0">
                <a:solidFill>
                  <a:srgbClr val="FF0000"/>
                </a:solidFill>
              </a:rPr>
              <a:t>I will try …</a:t>
            </a:r>
            <a:endParaRPr lang="en-US" sz="3200" dirty="0">
              <a:solidFill>
                <a:srgbClr val="FF0000"/>
              </a:solidFill>
            </a:endParaRPr>
          </a:p>
        </p:txBody>
      </p:sp>
      <p:sp>
        <p:nvSpPr>
          <p:cNvPr id="7" name="Rettangolo 6"/>
          <p:cNvSpPr/>
          <p:nvPr/>
        </p:nvSpPr>
        <p:spPr>
          <a:xfrm>
            <a:off x="166255" y="933723"/>
            <a:ext cx="8811490" cy="3170099"/>
          </a:xfrm>
          <a:prstGeom prst="rect">
            <a:avLst/>
          </a:prstGeom>
        </p:spPr>
        <p:txBody>
          <a:bodyPr wrap="square">
            <a:spAutoFit/>
          </a:bodyPr>
          <a:lstStyle/>
          <a:p>
            <a:pPr lvl="0" algn="just"/>
            <a:r>
              <a:rPr lang="en-US" sz="2000" dirty="0" smtClean="0">
                <a:solidFill>
                  <a:prstClr val="black"/>
                </a:solidFill>
              </a:rPr>
              <a:t>… to show you </a:t>
            </a:r>
            <a:r>
              <a:rPr lang="en-US" sz="2000" b="1" dirty="0" smtClean="0">
                <a:solidFill>
                  <a:prstClr val="black"/>
                </a:solidFill>
              </a:rPr>
              <a:t>one of the main limitation</a:t>
            </a:r>
            <a:r>
              <a:rPr lang="en-US" sz="2000" dirty="0" smtClean="0">
                <a:solidFill>
                  <a:prstClr val="black"/>
                </a:solidFill>
              </a:rPr>
              <a:t> that can be overcome by resorting to hybrid systems theory (and formalism).</a:t>
            </a:r>
          </a:p>
          <a:p>
            <a:pPr lvl="0" algn="just"/>
            <a:endParaRPr lang="en-US" sz="2000" dirty="0" smtClean="0">
              <a:solidFill>
                <a:prstClr val="black"/>
              </a:solidFill>
            </a:endParaRPr>
          </a:p>
          <a:p>
            <a:pPr lvl="0" algn="just"/>
            <a:r>
              <a:rPr lang="en-US" sz="2000" dirty="0" smtClean="0">
                <a:solidFill>
                  <a:prstClr val="black"/>
                </a:solidFill>
              </a:rPr>
              <a:t>It concerns the </a:t>
            </a:r>
            <a:r>
              <a:rPr lang="en-US" sz="2000" b="1" dirty="0" smtClean="0">
                <a:solidFill>
                  <a:prstClr val="black"/>
                </a:solidFill>
              </a:rPr>
              <a:t>analysis and simulation of analog/digital circuits</a:t>
            </a:r>
            <a:r>
              <a:rPr lang="en-US" sz="2000" dirty="0" smtClean="0">
                <a:solidFill>
                  <a:prstClr val="black"/>
                </a:solidFill>
              </a:rPr>
              <a:t>, more specifically autonomous and non-autonomous analog/digital circuits exhibiting a </a:t>
            </a:r>
            <a:r>
              <a:rPr lang="en-US" sz="2000" b="1" dirty="0" smtClean="0">
                <a:solidFill>
                  <a:prstClr val="black"/>
                </a:solidFill>
              </a:rPr>
              <a:t>periodic steady state </a:t>
            </a:r>
            <a:r>
              <a:rPr lang="en-US" sz="2000" b="1" dirty="0" err="1" smtClean="0">
                <a:solidFill>
                  <a:prstClr val="black"/>
                </a:solidFill>
              </a:rPr>
              <a:t>behaviour</a:t>
            </a:r>
            <a:r>
              <a:rPr lang="en-US" sz="2000" dirty="0" smtClean="0">
                <a:solidFill>
                  <a:prstClr val="black"/>
                </a:solidFill>
              </a:rPr>
              <a:t>.</a:t>
            </a:r>
          </a:p>
          <a:p>
            <a:pPr lvl="0" algn="just"/>
            <a:endParaRPr lang="en-US" sz="2000" dirty="0" smtClean="0">
              <a:solidFill>
                <a:prstClr val="black"/>
              </a:solidFill>
            </a:endParaRPr>
          </a:p>
          <a:p>
            <a:pPr lvl="0" algn="just"/>
            <a:r>
              <a:rPr lang="en-US" sz="2000" dirty="0" smtClean="0">
                <a:solidFill>
                  <a:prstClr val="black"/>
                </a:solidFill>
              </a:rPr>
              <a:t>These circuits are extremely important … one of them is the famous Phase Lock Loop (PLL) and you can find it in several applications (and of course in </a:t>
            </a:r>
            <a:r>
              <a:rPr lang="en-US" sz="2000" b="1" dirty="0" smtClean="0">
                <a:solidFill>
                  <a:prstClr val="black"/>
                </a:solidFill>
              </a:rPr>
              <a:t>your mobile phone</a:t>
            </a:r>
            <a:r>
              <a:rPr lang="en-US" sz="2000" dirty="0" smtClean="0">
                <a:solidFill>
                  <a:prstClr val="blac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3" name="Titolo 2"/>
          <p:cNvSpPr>
            <a:spLocks noGrp="1"/>
          </p:cNvSpPr>
          <p:nvPr>
            <p:ph type="title"/>
          </p:nvPr>
        </p:nvSpPr>
        <p:spPr/>
        <p:txBody>
          <a:bodyPr>
            <a:normAutofit/>
          </a:bodyPr>
          <a:lstStyle/>
          <a:p>
            <a:pPr lvl="0">
              <a:spcBef>
                <a:spcPts val="0"/>
              </a:spcBef>
            </a:pPr>
            <a:r>
              <a:rPr lang="en-US" sz="3200" dirty="0" smtClean="0">
                <a:solidFill>
                  <a:srgbClr val="FF0000"/>
                </a:solidFill>
              </a:rPr>
              <a:t>The flow of ideas</a:t>
            </a:r>
            <a:endParaRPr lang="en-US" sz="3200" dirty="0">
              <a:solidFill>
                <a:srgbClr val="FF0000"/>
              </a:solidFill>
            </a:endParaRPr>
          </a:p>
        </p:txBody>
      </p:sp>
      <p:sp>
        <p:nvSpPr>
          <p:cNvPr id="9" name="Rettangolo 8"/>
          <p:cNvSpPr/>
          <p:nvPr/>
        </p:nvSpPr>
        <p:spPr>
          <a:xfrm>
            <a:off x="441142" y="1195040"/>
            <a:ext cx="3164328" cy="584775"/>
          </a:xfrm>
          <a:prstGeom prst="rect">
            <a:avLst/>
          </a:prstGeom>
        </p:spPr>
        <p:txBody>
          <a:bodyPr wrap="none">
            <a:spAutoFit/>
          </a:bodyPr>
          <a:lstStyle/>
          <a:p>
            <a:r>
              <a:rPr lang="en-US" sz="3200" b="1" i="1" dirty="0" smtClean="0">
                <a:solidFill>
                  <a:srgbClr val="FF0000"/>
                </a:solidFill>
                <a:ea typeface="+mj-ea"/>
                <a:cs typeface="+mj-cs"/>
              </a:rPr>
              <a:t>Why </a:t>
            </a:r>
            <a:r>
              <a:rPr lang="en-US" sz="2800" b="1" dirty="0" smtClean="0">
                <a:solidFill>
                  <a:srgbClr val="FF0000"/>
                </a:solidFill>
                <a:ea typeface="+mj-ea"/>
                <a:cs typeface="+mj-cs"/>
              </a:rPr>
              <a:t>HST </a:t>
            </a:r>
            <a:r>
              <a:rPr lang="en-US" sz="2800" b="1" dirty="0" smtClean="0">
                <a:solidFill>
                  <a:srgbClr val="FF0000"/>
                </a:solidFill>
                <a:ea typeface="+mj-ea"/>
                <a:cs typeface="+mj-cs"/>
                <a:sym typeface="Symbol"/>
              </a:rPr>
              <a:t> </a:t>
            </a:r>
            <a:r>
              <a:rPr lang="en-US" sz="2800" b="1" dirty="0" smtClean="0">
                <a:solidFill>
                  <a:srgbClr val="FF0000"/>
                </a:solidFill>
                <a:ea typeface="+mj-ea"/>
                <a:cs typeface="+mj-cs"/>
              </a:rPr>
              <a:t>CS </a:t>
            </a:r>
            <a:r>
              <a:rPr lang="en-US" sz="2800" b="1" dirty="0" smtClean="0">
                <a:solidFill>
                  <a:srgbClr val="FF0000"/>
                </a:solidFill>
                <a:ea typeface="+mj-ea"/>
                <a:cs typeface="+mj-cs"/>
                <a:sym typeface="Symbo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en-US" smtClean="0"/>
              <a:t>UCD Engineering and Materials Science Centre – Dublin – 21st January 2014</a:t>
            </a:r>
            <a:endParaRPr lang="en-US" dirty="0"/>
          </a:p>
        </p:txBody>
      </p:sp>
      <p:sp>
        <p:nvSpPr>
          <p:cNvPr id="23" name="Rettangolo 22"/>
          <p:cNvSpPr/>
          <p:nvPr/>
        </p:nvSpPr>
        <p:spPr>
          <a:xfrm>
            <a:off x="132215" y="182563"/>
            <a:ext cx="8882746" cy="769441"/>
          </a:xfrm>
          <a:prstGeom prst="rect">
            <a:avLst/>
          </a:prstGeom>
        </p:spPr>
        <p:txBody>
          <a:bodyPr wrap="square">
            <a:spAutoFit/>
          </a:bodyPr>
          <a:lstStyle/>
          <a:p>
            <a:pPr algn="ctr"/>
            <a:r>
              <a:rPr lang="en-US" sz="2200" dirty="0" smtClean="0"/>
              <a:t>Electronic circuit simulation uses </a:t>
            </a:r>
            <a:r>
              <a:rPr lang="en-US" sz="2200" b="1" dirty="0" smtClean="0"/>
              <a:t>mathematical models</a:t>
            </a:r>
            <a:r>
              <a:rPr lang="en-US" sz="2200" dirty="0" smtClean="0"/>
              <a:t> to replicate the behavior of an actual electronic device or circuit.</a:t>
            </a:r>
          </a:p>
        </p:txBody>
      </p:sp>
      <p:sp>
        <p:nvSpPr>
          <p:cNvPr id="11" name="Rettangolo 10"/>
          <p:cNvSpPr/>
          <p:nvPr/>
        </p:nvSpPr>
        <p:spPr>
          <a:xfrm>
            <a:off x="0" y="5332896"/>
            <a:ext cx="9140824" cy="1061829"/>
          </a:xfrm>
          <a:prstGeom prst="rect">
            <a:avLst/>
          </a:prstGeom>
        </p:spPr>
        <p:txBody>
          <a:bodyPr wrap="square" lIns="0" bIns="0">
            <a:spAutoFit/>
          </a:bodyPr>
          <a:lstStyle/>
          <a:p>
            <a:pPr lvl="0" algn="ctr"/>
            <a:r>
              <a:rPr lang="en-US" sz="2200" dirty="0" smtClean="0">
                <a:solidFill>
                  <a:prstClr val="black"/>
                </a:solidFill>
              </a:rPr>
              <a:t>“</a:t>
            </a:r>
            <a:r>
              <a:rPr lang="en-US" sz="2200" dirty="0" smtClean="0">
                <a:solidFill>
                  <a:srgbClr val="FF0000"/>
                </a:solidFill>
              </a:rPr>
              <a:t>Maxwell’s Equations</a:t>
            </a:r>
            <a:r>
              <a:rPr lang="en-US" sz="2200" dirty="0" smtClean="0"/>
              <a:t> provide a complete description of electromagnetic phenomena and underpin all modern information and communication technologies”. (</a:t>
            </a:r>
            <a:r>
              <a:rPr lang="en-US" i="1" dirty="0" smtClean="0">
                <a:solidFill>
                  <a:srgbClr val="0000FF"/>
                </a:solidFill>
              </a:rPr>
              <a:t>http://www.ieeeghn.org/wiki/index.php/STARS:Maxwell's_Equations</a:t>
            </a:r>
            <a:r>
              <a:rPr lang="en-US" sz="2200" dirty="0" smtClean="0"/>
              <a:t>)</a:t>
            </a:r>
            <a:endParaRPr lang="en-US" sz="2200" dirty="0"/>
          </a:p>
        </p:txBody>
      </p:sp>
      <p:pic>
        <p:nvPicPr>
          <p:cNvPr id="15" name="Immagine 14" descr="addin_tmp.png"/>
          <p:cNvPicPr>
            <a:picLocks noChangeAspect="1"/>
          </p:cNvPicPr>
          <p:nvPr>
            <p:custDataLst>
              <p:tags r:id="rId1"/>
            </p:custDataLst>
          </p:nvPr>
        </p:nvPicPr>
        <p:blipFill>
          <a:blip r:embed="rId3" cstate="print"/>
          <a:stretch>
            <a:fillRect/>
          </a:stretch>
        </p:blipFill>
        <p:spPr>
          <a:xfrm>
            <a:off x="412120" y="1405363"/>
            <a:ext cx="5689282" cy="3679698"/>
          </a:xfrm>
          <a:prstGeom prst="rect">
            <a:avLst/>
          </a:prstGeom>
        </p:spPr>
      </p:pic>
      <p:sp>
        <p:nvSpPr>
          <p:cNvPr id="13" name="Rettangolo 12"/>
          <p:cNvSpPr/>
          <p:nvPr/>
        </p:nvSpPr>
        <p:spPr>
          <a:xfrm>
            <a:off x="4763341" y="2612732"/>
            <a:ext cx="3193127" cy="1477328"/>
          </a:xfrm>
          <a:prstGeom prst="rect">
            <a:avLst/>
          </a:prstGeom>
        </p:spPr>
        <p:txBody>
          <a:bodyPr wrap="square">
            <a:spAutoFit/>
          </a:bodyPr>
          <a:lstStyle/>
          <a:p>
            <a:pPr lvl="0" algn="ctr"/>
            <a:r>
              <a:rPr lang="en-US" sz="2400" b="1" dirty="0" smtClean="0">
                <a:solidFill>
                  <a:srgbClr val="FF0000"/>
                </a:solidFill>
              </a:rPr>
              <a:t>Circuit designers</a:t>
            </a:r>
          </a:p>
          <a:p>
            <a:pPr lvl="0" algn="ctr"/>
            <a:r>
              <a:rPr lang="en-US" b="1" dirty="0" smtClean="0">
                <a:solidFill>
                  <a:srgbClr val="FF0000"/>
                </a:solidFill>
              </a:rPr>
              <a:t>(and my students too) </a:t>
            </a:r>
            <a:r>
              <a:rPr lang="en-US" sz="2400" b="1" dirty="0" smtClean="0">
                <a:solidFill>
                  <a:srgbClr val="FF0000"/>
                </a:solidFill>
              </a:rPr>
              <a:t>typically do not “love” them!</a:t>
            </a:r>
            <a:endParaRPr lang="en-US" sz="2400" b="1" dirty="0">
              <a:solidFill>
                <a:srgbClr val="FF0000"/>
              </a:solidFill>
            </a:endParaRPr>
          </a:p>
        </p:txBody>
      </p:sp>
      <p:pic>
        <p:nvPicPr>
          <p:cNvPr id="14" name="Immagine 13" descr="divieto_accesso.png"/>
          <p:cNvPicPr>
            <a:picLocks noChangeAspect="1"/>
          </p:cNvPicPr>
          <p:nvPr/>
        </p:nvPicPr>
        <p:blipFill>
          <a:blip r:embed="rId4" cstate="print"/>
          <a:stretch>
            <a:fillRect/>
          </a:stretch>
        </p:blipFill>
        <p:spPr>
          <a:xfrm>
            <a:off x="865266" y="1328295"/>
            <a:ext cx="3674032" cy="3674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a:xfrm>
            <a:off x="564543" y="6583205"/>
            <a:ext cx="8014914" cy="215444"/>
          </a:xfrm>
        </p:spPr>
        <p:txBody>
          <a:bodyPr/>
          <a:lstStyle/>
          <a:p>
            <a:r>
              <a:rPr lang="en-US" smtClean="0"/>
              <a:t>UCD Engineering and Materials Science Centre – Dublin – 21st January 2014</a:t>
            </a:r>
            <a:endParaRPr lang="en-US" dirty="0"/>
          </a:p>
        </p:txBody>
      </p:sp>
      <p:sp>
        <p:nvSpPr>
          <p:cNvPr id="13" name="Rettangolo 12"/>
          <p:cNvSpPr/>
          <p:nvPr/>
        </p:nvSpPr>
        <p:spPr>
          <a:xfrm>
            <a:off x="4914134" y="3262934"/>
            <a:ext cx="3804606" cy="1015663"/>
          </a:xfrm>
          <a:prstGeom prst="rect">
            <a:avLst/>
          </a:prstGeom>
        </p:spPr>
        <p:txBody>
          <a:bodyPr wrap="square">
            <a:spAutoFit/>
          </a:bodyPr>
          <a:lstStyle/>
          <a:p>
            <a:pPr algn="ctr"/>
            <a:r>
              <a:rPr lang="en-US" sz="2200" dirty="0" smtClean="0">
                <a:solidFill>
                  <a:prstClr val="black"/>
                </a:solidFill>
              </a:rPr>
              <a:t>Kirchhoff Current Law</a:t>
            </a:r>
          </a:p>
          <a:p>
            <a:pPr algn="ctr"/>
            <a:r>
              <a:rPr lang="en-US" sz="1600" dirty="0" smtClean="0">
                <a:solidFill>
                  <a:prstClr val="black"/>
                </a:solidFill>
              </a:rPr>
              <a:t>(charge conservation principle) </a:t>
            </a:r>
          </a:p>
          <a:p>
            <a:pPr algn="ctr"/>
            <a:r>
              <a:rPr lang="en-US" sz="2200" dirty="0" err="1" smtClean="0">
                <a:solidFill>
                  <a:prstClr val="black"/>
                </a:solidFill>
              </a:rPr>
              <a:t>a+b+c+d</a:t>
            </a:r>
            <a:r>
              <a:rPr lang="en-US" sz="2200" dirty="0" smtClean="0">
                <a:solidFill>
                  <a:prstClr val="black"/>
                </a:solidFill>
              </a:rPr>
              <a:t>=</a:t>
            </a:r>
            <a:r>
              <a:rPr lang="en-US" sz="2200" dirty="0" err="1" smtClean="0">
                <a:solidFill>
                  <a:prstClr val="black"/>
                </a:solidFill>
              </a:rPr>
              <a:t>e+f</a:t>
            </a:r>
            <a:endParaRPr lang="en-US" sz="2200" dirty="0"/>
          </a:p>
        </p:txBody>
      </p:sp>
      <p:pic>
        <p:nvPicPr>
          <p:cNvPr id="40964" name="Picture 4" descr="http://2.bp.blogspot.com/_v4FyXGNCvLw/TIuPCdWTLQI/AAAAAAAAABU/YO0Dt4YXB4w/s1600/kirchhoff's+laws.PNG"/>
          <p:cNvPicPr>
            <a:picLocks noChangeAspect="1" noChangeArrowheads="1"/>
          </p:cNvPicPr>
          <p:nvPr/>
        </p:nvPicPr>
        <p:blipFill>
          <a:blip r:embed="rId4" cstate="print"/>
          <a:srcRect l="7573" t="2834" r="6681" b="68580"/>
          <a:stretch>
            <a:fillRect/>
          </a:stretch>
        </p:blipFill>
        <p:spPr bwMode="auto">
          <a:xfrm>
            <a:off x="4904510" y="4407567"/>
            <a:ext cx="3823854" cy="1883560"/>
          </a:xfrm>
          <a:prstGeom prst="rect">
            <a:avLst/>
          </a:prstGeom>
          <a:noFill/>
        </p:spPr>
      </p:pic>
      <p:pic>
        <p:nvPicPr>
          <p:cNvPr id="16" name="Picture 4" descr="http://2.bp.blogspot.com/_v4FyXGNCvLw/TIuPCdWTLQI/AAAAAAAAABU/YO0Dt4YXB4w/s1600/kirchhoff's+laws.PNG"/>
          <p:cNvPicPr>
            <a:picLocks noChangeAspect="1" noChangeArrowheads="1"/>
          </p:cNvPicPr>
          <p:nvPr/>
        </p:nvPicPr>
        <p:blipFill>
          <a:blip r:embed="rId4" cstate="print"/>
          <a:srcRect l="7573" t="51956" r="6681" b="13441"/>
          <a:stretch>
            <a:fillRect/>
          </a:stretch>
        </p:blipFill>
        <p:spPr bwMode="auto">
          <a:xfrm>
            <a:off x="879492" y="4382209"/>
            <a:ext cx="3243942" cy="1934276"/>
          </a:xfrm>
          <a:prstGeom prst="rect">
            <a:avLst/>
          </a:prstGeom>
          <a:noFill/>
        </p:spPr>
      </p:pic>
      <p:sp>
        <p:nvSpPr>
          <p:cNvPr id="17" name="Rettangolo 16"/>
          <p:cNvSpPr/>
          <p:nvPr/>
        </p:nvSpPr>
        <p:spPr>
          <a:xfrm>
            <a:off x="599160" y="3262934"/>
            <a:ext cx="3804606" cy="1015663"/>
          </a:xfrm>
          <a:prstGeom prst="rect">
            <a:avLst/>
          </a:prstGeom>
        </p:spPr>
        <p:txBody>
          <a:bodyPr wrap="square">
            <a:spAutoFit/>
          </a:bodyPr>
          <a:lstStyle/>
          <a:p>
            <a:pPr algn="ctr"/>
            <a:r>
              <a:rPr lang="en-US" sz="2200" dirty="0" smtClean="0">
                <a:solidFill>
                  <a:prstClr val="black"/>
                </a:solidFill>
              </a:rPr>
              <a:t>Kirchhoff Voltage Law</a:t>
            </a:r>
          </a:p>
          <a:p>
            <a:pPr algn="ctr"/>
            <a:r>
              <a:rPr lang="en-US" sz="1600" dirty="0" smtClean="0">
                <a:solidFill>
                  <a:prstClr val="black"/>
                </a:solidFill>
              </a:rPr>
              <a:t>(a potential exists for the electric field) </a:t>
            </a:r>
          </a:p>
          <a:p>
            <a:pPr algn="ctr"/>
            <a:r>
              <a:rPr lang="en-US" sz="2200" dirty="0" err="1" smtClean="0">
                <a:solidFill>
                  <a:prstClr val="black"/>
                </a:solidFill>
              </a:rPr>
              <a:t>a+f+e+d+c+b</a:t>
            </a:r>
            <a:r>
              <a:rPr lang="en-US" sz="2200" dirty="0" smtClean="0">
                <a:solidFill>
                  <a:prstClr val="black"/>
                </a:solidFill>
              </a:rPr>
              <a:t>=0</a:t>
            </a:r>
            <a:endParaRPr lang="en-US" sz="2200" dirty="0"/>
          </a:p>
        </p:txBody>
      </p:sp>
      <p:pic>
        <p:nvPicPr>
          <p:cNvPr id="26" name="Immagine 25" descr="addin_tmp.png"/>
          <p:cNvPicPr>
            <a:picLocks noChangeAspect="1"/>
          </p:cNvPicPr>
          <p:nvPr>
            <p:custDataLst>
              <p:tags r:id="rId1"/>
            </p:custDataLst>
          </p:nvPr>
        </p:nvPicPr>
        <p:blipFill>
          <a:blip r:embed="rId5" cstate="print"/>
          <a:stretch>
            <a:fillRect/>
          </a:stretch>
        </p:blipFill>
        <p:spPr>
          <a:xfrm>
            <a:off x="4587967" y="1895680"/>
            <a:ext cx="4320921" cy="804672"/>
          </a:xfrm>
          <a:prstGeom prst="rect">
            <a:avLst/>
          </a:prstGeom>
        </p:spPr>
      </p:pic>
      <p:sp>
        <p:nvSpPr>
          <p:cNvPr id="19" name="Rettangolo 18"/>
          <p:cNvSpPr/>
          <p:nvPr/>
        </p:nvSpPr>
        <p:spPr>
          <a:xfrm>
            <a:off x="158186" y="1913296"/>
            <a:ext cx="1882695" cy="769441"/>
          </a:xfrm>
          <a:prstGeom prst="rect">
            <a:avLst/>
          </a:prstGeom>
        </p:spPr>
        <p:txBody>
          <a:bodyPr wrap="none">
            <a:spAutoFit/>
          </a:bodyPr>
          <a:lstStyle/>
          <a:p>
            <a:r>
              <a:rPr lang="en-US" sz="2200" dirty="0" smtClean="0">
                <a:solidFill>
                  <a:prstClr val="black"/>
                </a:solidFill>
              </a:rPr>
              <a:t>Maxwell’s laws</a:t>
            </a:r>
          </a:p>
          <a:p>
            <a:pPr algn="ctr"/>
            <a:r>
              <a:rPr lang="en-US" sz="1600" dirty="0" smtClean="0">
                <a:solidFill>
                  <a:prstClr val="black"/>
                </a:solidFill>
              </a:rPr>
              <a:t>(3</a:t>
            </a:r>
            <a:r>
              <a:rPr lang="en-US" sz="1600" baseline="30000" dirty="0" smtClean="0">
                <a:solidFill>
                  <a:prstClr val="black"/>
                </a:solidFill>
              </a:rPr>
              <a:t>rd</a:t>
            </a:r>
            <a:r>
              <a:rPr lang="en-US" sz="1600" dirty="0" smtClean="0">
                <a:solidFill>
                  <a:prstClr val="black"/>
                </a:solidFill>
              </a:rPr>
              <a:t> and 4</a:t>
            </a:r>
            <a:r>
              <a:rPr lang="en-US" sz="1600" baseline="30000" dirty="0" smtClean="0">
                <a:solidFill>
                  <a:prstClr val="black"/>
                </a:solidFill>
              </a:rPr>
              <a:t>th</a:t>
            </a:r>
            <a:r>
              <a:rPr lang="en-US" sz="1600" dirty="0" smtClean="0">
                <a:solidFill>
                  <a:prstClr val="black"/>
                </a:solidFill>
              </a:rPr>
              <a:t>)</a:t>
            </a:r>
            <a:r>
              <a:rPr lang="en-US" sz="2200" dirty="0" smtClean="0">
                <a:solidFill>
                  <a:prstClr val="black"/>
                </a:solidFill>
              </a:rPr>
              <a:t> </a:t>
            </a:r>
            <a:endParaRPr lang="en-US" dirty="0"/>
          </a:p>
        </p:txBody>
      </p:sp>
      <p:grpSp>
        <p:nvGrpSpPr>
          <p:cNvPr id="25" name="Gruppo 24"/>
          <p:cNvGrpSpPr/>
          <p:nvPr/>
        </p:nvGrpSpPr>
        <p:grpSpPr>
          <a:xfrm>
            <a:off x="2327497" y="1621123"/>
            <a:ext cx="1781299" cy="1353787"/>
            <a:chOff x="2792289" y="2244436"/>
            <a:chExt cx="1781299" cy="1353787"/>
          </a:xfrm>
        </p:grpSpPr>
        <p:sp>
          <p:nvSpPr>
            <p:cNvPr id="22" name="Freccia a destra 21"/>
            <p:cNvSpPr/>
            <p:nvPr/>
          </p:nvSpPr>
          <p:spPr>
            <a:xfrm>
              <a:off x="2792289" y="2244436"/>
              <a:ext cx="1781299" cy="1353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magine 20" descr="addin_tmp.png"/>
            <p:cNvPicPr>
              <a:picLocks noChangeAspect="1"/>
            </p:cNvPicPr>
            <p:nvPr>
              <p:custDataLst>
                <p:tags r:id="rId2"/>
              </p:custDataLst>
            </p:nvPr>
          </p:nvPicPr>
          <p:blipFill>
            <a:blip r:embed="rId6" cstate="print"/>
            <a:stretch>
              <a:fillRect/>
            </a:stretch>
          </p:blipFill>
          <p:spPr>
            <a:xfrm>
              <a:off x="3076981" y="2635004"/>
              <a:ext cx="974407" cy="593026"/>
            </a:xfrm>
            <a:prstGeom prst="rect">
              <a:avLst/>
            </a:prstGeom>
          </p:spPr>
        </p:pic>
      </p:grpSp>
      <p:sp>
        <p:nvSpPr>
          <p:cNvPr id="14" name="Ovale 13"/>
          <p:cNvSpPr/>
          <p:nvPr/>
        </p:nvSpPr>
        <p:spPr>
          <a:xfrm>
            <a:off x="4242608" y="1704250"/>
            <a:ext cx="1971304" cy="1187532"/>
          </a:xfrm>
          <a:prstGeom prst="ellipse">
            <a:avLst/>
          </a:prstGeom>
          <a:solidFill>
            <a:schemeClr val="accent4">
              <a:lumMod val="40000"/>
              <a:lumOff val="60000"/>
              <a:alpha val="10000"/>
            </a:schemeClr>
          </a:solidFill>
          <a:ln>
            <a:solidFill>
              <a:srgbClr val="5E4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6801912" y="1704250"/>
            <a:ext cx="2182288" cy="1187532"/>
          </a:xfrm>
          <a:prstGeom prst="ellipse">
            <a:avLst/>
          </a:prstGeom>
          <a:solidFill>
            <a:schemeClr val="accent4">
              <a:lumMod val="40000"/>
              <a:lumOff val="60000"/>
              <a:alpha val="10000"/>
            </a:schemeClr>
          </a:solidFill>
          <a:ln>
            <a:solidFill>
              <a:srgbClr val="5E4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a:off x="144090" y="182563"/>
            <a:ext cx="8858995" cy="1107996"/>
          </a:xfrm>
          <a:prstGeom prst="rect">
            <a:avLst/>
          </a:prstGeom>
        </p:spPr>
        <p:txBody>
          <a:bodyPr wrap="square">
            <a:spAutoFit/>
          </a:bodyPr>
          <a:lstStyle/>
          <a:p>
            <a:pPr algn="just"/>
            <a:r>
              <a:rPr lang="en-US" sz="2200" dirty="0" smtClean="0"/>
              <a:t>Under the hypothesis of </a:t>
            </a:r>
            <a:r>
              <a:rPr lang="en-US" sz="2200" b="1" dirty="0" smtClean="0">
                <a:solidFill>
                  <a:srgbClr val="FF0000"/>
                </a:solidFill>
              </a:rPr>
              <a:t>quasi-</a:t>
            </a:r>
            <a:r>
              <a:rPr lang="en-US" sz="2200" b="1" dirty="0" err="1" smtClean="0">
                <a:solidFill>
                  <a:srgbClr val="FF0000"/>
                </a:solidFill>
              </a:rPr>
              <a:t>stationarity</a:t>
            </a:r>
            <a:r>
              <a:rPr lang="en-US" sz="2200" dirty="0" smtClean="0"/>
              <a:t> one can derive from Maxwell’s laws (3</a:t>
            </a:r>
            <a:r>
              <a:rPr lang="en-US" sz="2200" baseline="30000" dirty="0" smtClean="0"/>
              <a:t>rd</a:t>
            </a:r>
            <a:r>
              <a:rPr lang="en-US" sz="2200" dirty="0" smtClean="0"/>
              <a:t> and 4</a:t>
            </a:r>
            <a:r>
              <a:rPr lang="en-US" sz="2200" baseline="30000" dirty="0" smtClean="0"/>
              <a:t>th</a:t>
            </a:r>
            <a:r>
              <a:rPr lang="en-US" sz="2200" dirty="0" smtClean="0"/>
              <a:t>) the voltage and current </a:t>
            </a:r>
            <a:r>
              <a:rPr lang="en-US" sz="2200" b="1" dirty="0" smtClean="0">
                <a:solidFill>
                  <a:srgbClr val="FF0000"/>
                </a:solidFill>
              </a:rPr>
              <a:t>Kirchhoff laws</a:t>
            </a:r>
            <a:r>
              <a:rPr lang="en-US" sz="2200" dirty="0" smtClean="0">
                <a:solidFill>
                  <a:srgbClr val="FF0000"/>
                </a:solidFill>
              </a:rPr>
              <a:t> </a:t>
            </a:r>
            <a:r>
              <a:rPr lang="en-US" sz="2200" dirty="0" smtClean="0"/>
              <a:t>which are the basis of </a:t>
            </a:r>
            <a:r>
              <a:rPr lang="en-US" sz="2200" b="1" dirty="0" smtClean="0">
                <a:solidFill>
                  <a:srgbClr val="FF0000"/>
                </a:solidFill>
              </a:rPr>
              <a:t>lumped-circuit</a:t>
            </a:r>
            <a:r>
              <a:rPr lang="en-US" sz="2200" dirty="0" smtClean="0"/>
              <a:t>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40964"/>
                                        </p:tgtEl>
                                        <p:attrNameLst>
                                          <p:attrName>style.visibility</p:attrName>
                                        </p:attrNameLst>
                                      </p:cBhvr>
                                      <p:to>
                                        <p:strVal val="visible"/>
                                      </p:to>
                                    </p:set>
                                    <p:animEffect transition="in" filter="fade">
                                      <p:cBhvr>
                                        <p:cTn id="21" dur="500"/>
                                        <p:tgtEl>
                                          <p:spTgt spid="409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4"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begin{array}{l}&#10;\displaystyle{\oint\limits_S \overline E \cdot \widehat u_N dS = \frac{Q}{\epsilon_0}}\\[6mm]&#10;\displaystyle{\oint\limits_S \overline B \cdot \widehat u_N dS = 0}\\[6mm]&#10;\displaystyle{\oint\limits_L \overline E \cdot \overline{dl} = -\frac{d}{dt}\int\limits_S \overline B \cdot \widehat u_N dS}\\[6mm]&#10;\displaystyle{\oint\limits_L \overline B \cdot \overline{dl}=&#10;\mu_0 \int\limits_S \overline \jmath \cdot \widehat u_N dS +&#10;\mu_0 \epsilon_0 \frac{d}{dt} \int\limits_S \overline E \cdot \widehat u_N dS}\\&#10;\end{array}&#10;\nonumber&#10;\end{equation}&#10;\end{document}"/>
  <p:tag name="IGUANATEXSIZE" val="22"/>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kappa \mathrm{cos}(2 \pi f_{max} t +\varphi)}&#10;\end{array}&#10;\right.&#10;\nonumber&#10;\end{equation}&#10;\end{document}"/>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red{\epsilon}}\\&#10;\end{array}&#10;\right.&#10;\nonumber&#10;\end{equation}&#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l}&#10;\displaystyle{\red{\kappa &gt; \frac{1}{\epsilon}}}\\&#10;\end{array}&#10;\right.&#10;\nonumber&#10;\end{equation}&#10;\end{document}"/>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t&#10;\nonumber&#10;\end{equation}&#10;\end{document}"/>
  <p:tag name="IGUANATEXSIZE" val="22"/>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t_n&#10;\nonumber&#10;\end{equation}&#10;\end{document}"/>
  <p:tag name="IGUANATEXSIZE" val="22"/>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t_{n+1}=t_n+\epsilon&#10;\nonumber&#10;\end{equation}&#10;\end{document}"/>
  <p:tag name="IGUANATEXSIZE" val="22"/>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IN(t_n)&#10;\nonumber&#10;\end{equation}&#10;\end{document}"/>
  <p:tag name="IGUANATEXSIZE" val="22"/>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IN(t_{n+1})&#10;\nonumber&#10;\end{equation}&#10;\end{document}"/>
  <p:tag name="IGUANATEXSIZE" val="22"/>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10;\usepackage{bbm}&#10;\newcommand{\ee}{\ensuremath{\mathbbm{e}}}&#10;\newcommand{\ii}{\ensuremath{\mathbbm{i}}}&#10;\newcommand{\eye}{\ensuremath{\mathbbm{1}}}&#10;\newcommand{\oo}{\ensuremath{\mathbbm{O}}}&#10;&#10;\pagestyle{empty}&#10;\begin{document}&#10;\begin{equation}&#10;\left\{&#10;\begin{array}{l}&#10;\displaystyle{\dot{x}  = f(x,t)}\\&#10;\displaystyle{x(t_0) =  x_0}\\&#10;\displaystyle{\dot{\Phi}(t, t_0) = J_f^s(t)\Phi(t, t_0)}\\[1mm]&#10;\displaystyle{\Phi( t_0, t_0) = \eye_N}\\&#10;\end{array}&#10;\right.&#10;\nonumber&#10;\end{equation}&#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lim_{h_n \rightarrow 0}{\left[f(x_{n+1},t_{n+1})-\Phi(t_{n+1},t_n)f(x_{n},t_{n})\right]=0}&#10;\nonumber&#10;\end{equation}&#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t&#10;\nonumber&#10;\end{equation}&#10;\end{document}"/>
  <p:tag name="IGUANATEXSIZE" val="22"/>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extsc{verilog} language&#10;\hrulefill\\&#10;{\small&#10;\begin{verbatim}&#10;`timescale 1ms/1us&#10;module cnt;&#10;reg x1, v;&#10;reg [1:0] Count;&#10;initial begin&#10;    Count = 0;&#10;    v     = 1;&#10;end&#10;always @(posedge x1) begin&#10;    Count[0] = ! Count[0];&#10;    Count[1] = (!Count[0]) ^ Count[1];&#10;end&#10;always @(Count) begin&#10;    if( Count[0] &amp;&amp; Count[1] )&#10;        v = 1;&#10;    else &#10;        v = 0;&#10;end&#10;endmodule&#10;\end{verbatim}&#10;}&#10;\hrulefill&#10;\end{document}"/>
  <p:tag name="IGUANATEXSIZE" val="18"/>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t_n&#10;\nonumber&#10;\end{equation}&#10;\end{document}"/>
  <p:tag name="IGUANATEXSIZE" val="22"/>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t_{n+1}&#10;\nonumber&#10;\end{equation}&#10;\end{document}"/>
  <p:tag name="IGUANATEXSIZE" val="22"/>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x_n&#10;\nonumber&#10;\end{equation}&#10;\end{document}"/>
  <p:tag name="IGUANATEXSIZE" val="22"/>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x_{n+1}&#10;\nonumber&#10;\end{equation}&#10;\end{document}"/>
  <p:tag name="IGUANATEXSIZE" val="22"/>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h_n&#10;\nonumber&#10;\end{equation}&#10;\end{document}"/>
  <p:tag name="IGUANATEXSIZE" val="22"/>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zeta_{j_{n+1}}=\left|f_j(x_{n+1},t_{n+1})-\left(\Phi(t_{n+1},t_n)f(x_{n},t_{n})\right)_j\right|&#10;\nonumber&#10;\end{equation}&#10;\end{document}"/>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zeta_{j_{n+1}}\leq \alpha_{rel} \mathrm{min} \left[\left|f_j(x_{n+1},t_{n+1})\right|,\left|\Phi(t_{n+1},t_n)f(x_{n},t_{n})&#10;\right|_j\right]+\alpha_{abs}&#10;\nonumber&#10;\end{equation}&#10;\end{document}"/>
  <p:tag name="IGUANATEXSIZE" val="20"/>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red{h_{min}}&#10;\nonumber&#10;\end{equation}&#10;\end{document}"/>
  <p:tag name="IGUANATEXSIZE" val="22"/>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red{h_n=h_{min}}&#10;\nonumber&#10;\end{equation}&#10;\end{document}"/>
  <p:tag name="IGUANATEXSIZE" val="22"/>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red{h_{n}}&#10;\nonumber&#10;\end{equation}&#10;\end{document}"/>
  <p:tag name="IGUANATEXSIZE" val="22"/>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Count[0]}$&#10;\end{document}"/>
  <p:tag name="IGUANATEXSIZE" val="22"/>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left[ x^T, t \right]&#10;\left[&#10;\begin{array}{c}&#10;\eta_x\\&#10;\eta_t\\&#10;\end{array}&#10;\right]&#10;-b=0&#10;\nonumber&#10;\end{equation}&#10;\end{document}"/>
  <p:tag name="IGUANATEXSIZE" val="22"/>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b=0&#10;\nonumber&#10;\end{equation}&#10;\end{document}"/>
  <p:tag name="IGUANATEXSIZE" val="22"/>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b=1&#10;\nonumber&#10;\end{equation}&#10;\end{document}"/>
  <p:tag name="IGUANATEXSIZE" val="22"/>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red{\eta_{x_1}x_1+\eta_{x_2} x_2&#10;-1=0}&#10;\nonumber&#10;\end{equation}&#10;\end{document}"/>
  <p:tag name="IGUANATEXSIZE" val="22"/>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x_1&#10;\nonumber&#10;\end{equation}&#10;\end{document}"/>
  <p:tag name="IGUANATEXSIZE" val="22"/>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x_2&#10;\nonumber&#10;\end{equation}&#10;\end{document}"/>
  <p:tag name="IGUANATEXSIZE" val="22"/>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f_1(x)&#10;\nonumber&#10;\end{equation}&#10;\end{document}"/>
  <p:tag name="IGUANATEXSIZE" val="22"/>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f_2(x)&#10;\nonumber&#10;\end{equation}&#10;\end{document}"/>
  <p:tag name="IGUANATEXSIZE" val="22"/>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gt;{\epsilon}}\\&#10;\end{array}&#10;\right.&#10;\nonumber&#10;\end{equation}&#10;\end{document}"/>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gt;{\epsilon}}\\&#10;\end{array}&#10;\right.&#10;\nonumber&#10;\end{equation}&#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Count[1]}$&#10;\end{document}"/>
  <p:tag name="IGUANATEXSIZE" val="22"/>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x^*_1,x^*_2)&#10;\nonumber&#10;\end{equation}&#10;\end{document}"/>
  <p:tag name="IGUANATEXSIZE" val="22"/>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x^*_1,\bar x_2)&#10;\nonumber&#10;\end{equation}&#10;\end{document}"/>
  <p:tag name="IGUANATEXSIZE" val="22"/>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bar x_1,x^*_2)&#10;\nonumber&#10;\end{equation}&#10;\end{document}"/>
  <p:tag name="IGUANATEXSIZE" val="22"/>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eta_{x_1} \bar x_1+\eta_{x_2} x^*_2&#10;-1=0}&#10;\nonumber&#10;\end{equation}&#10;\end{document}"/>
  <p:tag name="IGUANATEXSIZE" val="22"/>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eta_{x_1} x^*_1+\eta_{x_2} \bar x_2&#10;-1=0}&#10;\nonumber&#10;\end{equation}&#10;\end{document}"/>
  <p:tag name="IGUANATEXSIZE" val="22"/>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bar x_1,x^*_2)&#10;\nonumber&#10;\end{equation}&#10;\end{document}"/>
  <p:tag name="IGUANATEXSIZE" val="22"/>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red{\eta_{x_1}x_1+\eta_{x_2} x_2&#10;-1=0}&#10;\nonumber&#10;\end{equation}&#10;\end{document}"/>
  <p:tag name="IGUANATEXSIZE" val="22"/>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x_1&#10;\nonumber&#10;\end{equation}&#10;\end{document}"/>
  <p:tag name="IGUANATEXSIZE" val="22"/>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x_2&#10;\nonumber&#10;\end{equation}&#10;\end{document}"/>
  <p:tag name="IGUANATEXSIZE" val="22"/>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f_1(x)&#10;\nonumber&#10;\end{equation}&#10;\end{document}"/>
  <p:tag name="IGUANATEXSIZE" val="22"/>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v}$&#10;\end{document}"/>
  <p:tag name="IGUANATEXSIZE" val="22"/>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f_2(x)&#10;\nonumber&#10;\end{equation}&#10;\end{document}"/>
  <p:tag name="IGUANATEXSIZE" val="22"/>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gg{\epsilon}}\\&#10;\end{array}&#10;\right.&#10;\nonumber&#10;\end{equation}&#10;\end{document}"/>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x^*_1,x^*_2)&#10;\nonumber&#10;\end{equation}&#10;\end{document}"/>
  <p:tag name="IGUANATEXSIZE" val="22"/>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gt;{\epsilon}}\\&#10;\end{array}&#10;\right.&#10;\nonumber&#10;\end{equation}&#10;\end{document}"/>
  <p:tag name="IGUANATEXSIZE" val="20"/>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eta_{x_1} \bar x_1+\eta_{x_2} x^*_2&#10;-1=0}&#10;\nonumber&#10;\end{equation}&#10;\end{document}"/>
  <p:tag name="IGUANATEXSIZE" val="22"/>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eta_{x_2} x^*_2=0&#10;\nonumber&#10;\end{equation}&#10;\end{document}"/>
  <p:tag name="IGUANATEXSIZE" val="22"/>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0}$&#10;\end{document}"/>
  <p:tag name="IGUANATEXSIZE" val="22"/>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0}$&#10;\end{document}"/>
  <p:tag name="IGUANATEXSIZE" val="22"/>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1}$&#10;\end{document}"/>
  <p:tag name="IGUANATEXSIZE" val="22"/>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0}$&#10;\end{document}"/>
  <p:tag name="IGUANATEXSIZE" val="22"/>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0}$&#10;\end{document}"/>
  <p:tag name="IGUANATEXSIZE" val="22"/>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displaystyle{\oint\limits_L \overline E \cdot \overline{dl} = 0} \quad \mathrm{and} \quad&#10;\displaystyle{\oint\limits_S \overline \jmath \cdot \widehat u_N dS=0}&#10;\nonumber&#10;\end{equation}&#10;\end{document}"/>
  <p:tag name="IGUANATEXSIZE" val="22"/>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0}$&#10;\end{document}"/>
  <p:tag name="IGUANATEXSIZE" val="22"/>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0}$&#10;\end{document}"/>
  <p:tag name="IGUANATEXSIZE" val="22"/>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1}$&#10;\end{document}"/>
  <p:tag name="IGUANATEXSIZE" val="22"/>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1}$&#10;\end{document}"/>
  <p:tag name="IGUANATEXSIZE" val="22"/>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1}$&#10;\end{document}"/>
  <p:tag name="IGUANATEXSIZE" val="22"/>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0}$&#10;\end{document}"/>
  <p:tag name="IGUANATEXSIZE" val="22"/>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1}$&#10;\end{document}"/>
  <p:tag name="IGUANATEXSIZE" val="22"/>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x1}$&#10;\end{document}"/>
  <p:tag name="IGUANATEXSIZE" val="22"/>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v}$&#10;\end{document}"/>
  <p:tag name="IGUANATEXSIZE" val="22"/>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Count[1]}$&#10;\end{document}"/>
  <p:tag name="IGUANATEXSIZE" val="22"/>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frac{d(\cdot)}{dt} \approx 0&#10;\nonumber&#10;\end{equation}&#10;\end{document}"/>
  <p:tag name="IGUANATEXSIZE" val="22"/>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tt Count[0]}$&#10;\end{document}"/>
  <p:tag name="IGUANATEXSIZE" val="22"/>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w_1}&#10;\nonumber&#10;\end{equation}&#10;\end{document}"/>
  <p:tag name="IGUANATEXSIZE" val="22"/>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w_2}&#10;\nonumber&#10;\end{equation}&#10;\end{document}"/>
  <p:tag name="IGUANATEXSIZE" val="22"/>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left\{&#10;\begin{array}{l}&#10;\displaystyle{{\tt C} \dot{x}_1 + x_2 + \frac{x_1}{\tt{R_1}} + &#10;\frac{x_1 - \tt{E_0}}{{\tt R_2} + \red{v_1}({\tt R_3}-{\tt R_2})} = 0}\\&#10;\displaystyle{{\tt L} \dot{x}_2 = x_1}\\&#10;\end{array}&#10;\right.\nonumber&#10;\end{equation}&#10;\end{document}"/>
  <p:tag name="IGUANATEXSIZE" val="22"/>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red{v_1}&#10;\nonumber&#10;\end{equation}&#10;\end{document}"/>
  <p:tag name="IGUANATEXSIZE" val="22"/>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v_1&#10;\nonumber&#10;\end{equation}&#10;\end{document}"/>
  <p:tag name="IGUANATEXSIZE" val="22"/>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left\{&#10;\begin{array}{l}&#10;\displaystyle{{\tt C} \dot{x}_1 + x_2 + \frac{x_1}{\tt{R_1}} + &#10;\frac{x_1 - \tt{E_0}}{{\tt R_2} + \red{v_1}({\tt R_3}-{\tt R_2})} = 0}\\&#10;\displaystyle{{\tt L} \dot{x}_2 = x_1}\\&#10;\red{\displaystyle{\dot v_1 = 0}}&#10;\end{array}&#10;\right.\nonumber&#10;\end{equation}&#10;\end{document}"/>
  <p:tag name="IGUANATEXSIZE" val="22"/>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v_1&#10;\nonumber&#10;\end{equation}&#10;\end{document}"/>
  <p:tag name="IGUANATEXSIZE" val="22"/>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left\{&#10;\begin{array}{l}&#10;\displaystyle{{\tt C} \dot{x}_1 + x_2 + \frac{x_1}{\tt{R_1}} + &#10;\frac{x_1 - \tt{E_0}}{{\tt R_2} + \red{v_1}({\tt R_3}-{\tt R_2})} = 0}\\&#10;\displaystyle{{\tt L} \dot{x}_2 = x_1}\\&#10;\red{\displaystyle{\dot v_1 = 0}}\\&#10;\red{\displaystyle{\dot w_1 = 0}}\\&#10;\red{\displaystyle{\dot w_2 = 0}}\\&#10;\end{array}&#10;\right.\nonumber&#10;\end{equation}&#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newcommand{\blue}[1]{\textcolor{blue}{#1}}&#10;\pagestyle{empty}&#10;\begin{document}&#10;\begin{equation}&#10;\left\{&#10;\begin{array}{l}&#10;\displaystyle{w_1(\red{t_{n+1}})= \underbrace{\neg w_1(\blue{t_n})}_{s_1(w_1({t_n}),w_2({t_n}))}}\\[6mm]&#10;\displaystyle{w_2(\red{t_{n+1}})= \underbrace{\left(\neg w_1(\blue{t_n}) \right) \oplus w_2(\blue{t_n})}_{s_2(w_1(t_n),w_2(t_n))}}\\\end{array}&#10;\right.\nonumber&#10;\end{equation}&#10;\end{document}"/>
  <p:tag name="IGUANATEXSIZE" val="22"/>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Hz}&#10;\end{array}&#10;\right.&#10;\nonumber&#10;\end{equation}&#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begin{array}{l}&#10;\displaystyle{v_1(\red{t_{n+1}})= \underbrace{w_1(\red{t_{n+1}}) \wedge w_2(\red{t_{n+1}})}_{c_1(w_1(t_{n+1}),w_2(t_{n+1}))}}\\&#10;\end{array}&#10;\nonumber&#10;\end{equation}&#10;\end{document}"/>
  <p:tag name="IGUANATEXSIZE" val="22"/>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h(x_1,x_2,v_1,w_1,w_2)=x_1=0&#10;\nonumber&#10;\end{equation}&#10;\end{document}"/>
  <p:tag name="IGUANATEXSIZE" val="22"/>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red{v_1}&#10;\nonumber&#10;\end{equation}&#10;\end{document}"/>
  <p:tag name="IGUANATEXSIZE" val="22"/>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red{w_1}&#10;\nonumber&#10;\end{equation}&#10;\end{document}"/>
  <p:tag name="IGUANATEXSIZE" val="22"/>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red{w_2}&#10;\nonumber&#10;\end{equation}&#10;\end{document}"/>
  <p:tag name="IGUANATEXSIZE" val="22"/>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left\{&#10;\begin{array}{l}&#10;\displaystyle{{\tt C} \dot{x}_1 + x_2 + \frac{x_1}{\tt{R_1}} + &#10;\frac{x_1 - \tt{E_0}}{{\tt R_2} + \red{v_1}({\tt R_3}-{\tt R_2})} = 0}\\&#10;\displaystyle{{\tt L} \dot{x}_2 = x_1}\\&#10;\red{\displaystyle{\dot v_1 = 0}}&#10;\end{array}&#10;\right.\nonumber&#10;\end{equation}&#10;\end{document}"/>
  <p:tag name="IGUANATEXSIZE" val="22"/>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left\{&#10;\begin{array}{l}&#10;\displaystyle{{\tt C} \dot{x}_1 + x_2 + \frac{x_1}{\tt{R_1}} + &#10;\frac{x_1 - \tt{E_0}}{{\tt R_2} + \red{v_1}({\tt R_3}-{\tt R_2})} = 0}\\&#10;\displaystyle{{\tt L} \dot{x}_2 = x_1}\\&#10;\red{\displaystyle{\dot v_1 = 0}}\\&#10;\red{\displaystyle{\dot w_1 = 0}}\\&#10;\red{\displaystyle{\dot w_1 = 0}}\\[3mm]&#10;h(x_1,x_2,\red{v_1},\red{w_1},\red{w_2})=x_1=0\\[3mm]&#10;\begin{array}{l}&#10;\displaystyle{M(x_1^+, x_2^+,\red{w_1^+}, \red{w_2^+}, \red{v_1^+}) = }\\[3mm]&#10;\displaystyle{= M(x_1^-, x_2^-,\red{w_1^-}, \red{w_2^-}, \red{v_1^-}) = }\\[3mm]&#10;= \left[ x_1^-, x_2^-, s_1(\red{w_1^-},\red{w_2^-}), s_2(\red{w_1^-},\red{w_2^-}), \right. \\[3mm]&#10;\left. c_1(s_1(\red{w_1^-},\red{w_2^-}),s_2(\red{w_1^-},\red{w_2^-})) \right].&#10;\end{array}&#10;\end{array}&#10;\right.\nonumber&#10;\end{equation}&#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left\{&#10;\begin{array}{l}&#10;\displaystyle{w_1(t_{n+1})= \underbrace{\neg w_1(t_n)}_{s_1(w_1(t_n),w_2(t_n))}}\\[6mm]&#10;\displaystyle{w_2(t_{n+1})= \underbrace{\left(\neg w_1(t_n) \right) \oplus w_2(t_n)}_{s_2(w_1(t_n),w_2(t_n))}}\\\end{array}&#10;\right.\nonumber&#10;\end{equation}&#10;\end{document}"/>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begin{array}{l}&#10;\displaystyle{v_1(t_{n+1})= \underbrace{w_1(t_{n+1}) \wedge w_2(t_{n+1})}_{c_1(w_1(t_{n+1}),w_2(t_{n+1}))}}\\&#10;\end{array}&#10;\nonumber&#10;\end{equation}&#10;\end{document}"/>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pagestyle{empty}&#10;\begin{document}&#10;\begin{equation}&#10;\left\{&#10;\begin{array}{l}&#10;\displaystyle{\dot{x}  = f(x,t)}\\&#10;\displaystyle{x(t_0) = x_0}\\&#10;\\&#10;\dot \Phi(t,t_0) = J_f(x(t),t)\Phi(t,t_0)\\&#10;\Phi(t_0,t_0)=\eye_{N}\\&#10;\end{array}&#10;\right.&#10;\nonumber&#10;\end{equation}&#10;\end{document}"/>
  <p:tag name="IGUANATEXSIZE" val="24"/>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f_{max}}&#10;\end{array}&#10;\right.&#10;\nonumber&#10;\end{equation}&#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dvipsnames]{xcolor}&#10;\newcommand{\red}[1]{\textcolor{red}{#1}}&#10;\newcommand{\blue}[1]{\textcolor{blue}{#1}}&#10;\newcommand{\green}[1]{\color{OliveGreen}{#1}}&#10;\definecolor{viola}{rgb}{0.37,0.28,0.47}&#10;\newcommand{\purple}[1]{\color{viola}{#1}}&#10;\newcommand{\orange}[1]{\color{BurntOrange}{#1}}&#10;\pagestyle{empty}&#10;\begin{document}&#10;\begin{equation}&#10;\begin{array}{l}&#10;\blue{\varphi^{t_1}(x_0)}-{\green{\varphi^{t_1}(x_0+\Delta x_0)}} = \Phi(x_1,x_0) \Delta x_0&#10;\end{array}&#10;\nonumber&#10;\end{equation}&#10;\end{document}"/>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dvipsnames]{xcolor}&#10;\newcommand{\red}[1]{\textcolor{red}{#1}}&#10;\newcommand{\blue}[1]{\textcolor{blue}{#1}}&#10;\newcommand{\green}[1]{\color{OliveGreen}{#1}}&#10;\definecolor{viola}{rgb}{0.37,0.28,0.47}&#10;\newcommand{\purple}[1]{\color{viola}{#1}}&#10;\newcommand{\orange}[1]{\color{BurntOrange}{#1}}&#10;\pagestyle{empty}&#10;\begin{document}&#10;\begin{equation}&#10;\begin{array}{l}&#10;{\purple{\varphi^{t_1+\Delta t}(x_0)}} - \red{\varphi^{t_1+\Delta t}(x_0+\Delta x_0)}=\\&#10;\\&#10;=S\left[\blue{\varphi^{t_1}(x_0)}-{\green{\varphi^{t_1}(x_0+\Delta x_0)}}\right]&#10;\end{array}&#10;\nonumber&#10;\end{equation}&#10;\end{document}"/>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usepackage{bbm}&#10;\newcommand{\ee}{\ensuremath{\mathbbm{e}}}&#10;\newcommand{\ii}{\ensuremath{\mathbbm{i}}}&#10;\newcommand{\eye}{\ensuremath{\mathbbm{1}}}&#10;\newcommand{\oo}{\ensuremath{\mathbbm{O}}}&#10;&#10;\pagestyle{empty}&#10;\begin{document}&#10;\begin{equation}&#10;{\Delta t  = \Delta t \left( \Delta x_0\right)}&#10;\nonumber &#10;\end{equation}&#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dvipsnames]{xcolor}&#10;\newcommand{\red}[1]{\textcolor{red}{#1}}&#10;\newcommand{\blue}[1]{\textcolor{blue}{#1}}&#10;\newcommand{\green}[1]{\color{OliveGreen}{#1}}&#10;\definecolor{viola}{rgb}{0.37,0.28,0.47}&#10;\newcommand{\purple}[1]{\color{viola}{#1}}&#10;\newcommand{\orange}[1]{\color{BurntOrange}{#1}}&#10;\pagestyle{empty}&#10;\begin{document}&#10;\begin{equation}&#10;\begin{array}{l}&#10;{\purple{\varphi^{t_1+\Delta t}(x_0)}} - \red{\varphi^{t_1+\Delta t}(x_0+\Delta x_0)}&#10;=S\left[\blue{\varphi^{t_1}(x_0)}-{\green{\varphi^{t_1}(x_0+\Delta x_0)}}\right]&#10;=S \Phi(x_1,x_0) \Delta x_0&#10;\end{array}&#10;\nonumber&#10;\end{equation}&#10;\end{document}"/>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newcommand{\ee}{\ensuremath{\mathbbm{e}}}&#10;\newcommand{\ii}{\ensuremath{\mathbbm{i}}}&#10;\newcommand{\eye}{\ensuremath{\mathbbm{1}}}&#10;\newcommand{\oo}{\ensuremath{\mathbbm{O}}}&#10;\pagestyle{empty}&#10;\begin{document}&#10;\begin{equation}&#10;\begin{array}{l}&#10;S = M_x + \displaystyle{\frac{f_2(M(x^-,t_1)) - M_x(x^-,t_1)f_1(x^-,t_1)}&#10;{\nabla^T h(x^-,t_1) f_1(x^-,t_1)+\left. \frac{\partial h}{\partial t} \right|_{x^-,t_1}}&#10;\nabla^T h(x^-,t_1)}&#10;\end{array}&#10;\nonumber&#10;\end{equation}&#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field}[1]{\mathbb{#1}}&#10;\newcommand{\R}{\field{R}}&#10;\newcommand{\C}{\field{C}}&#10;\newcommand{\N}{\field{N}}&#10;\newcommand{\T}{\mathrm{T}}&#10;\newcommand{\red}[1]{\textcolor{red}{#1}}&#10;\pagestyle{empty}&#10;\begin{document}&#10;\begin{equation}&#10;\left\{&#10;\begin{array}{l}&#10;\displaystyle{\dot{x}  = f(x,t)}\\&#10;\displaystyle{x(\hat t_0) = \hat x_0}\\&#10;\displaystyle{x(t) \in U  \subset \R^{N}}\\&#10;\displaystyle{f: \R^{N+1} \rightarrow \R^{N}}\\&#10;\end{array}&#10;\right.&#10;\nonumber&#10;\end{equation}&#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pagestyle{empty}&#10;\begin{document}&#10;\begin{equation}&#10;\left\{&#10;\begin{array}{l}&#10;\displaystyle{x_s(t)  = x_s(t+T_s)}\\&#10;\displaystyle{x_s(t_0) = x_0}\\&#10;\end{array}&#10;\right.&#10;\nonumber&#10;\end{equation}&#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red}[1]{\textcolor{red}{#1}}&#10;\newcommand{\field}[1]{\mathbb{#1}}&#10;\newcommand{\R}{\field{R}}&#10;\newcommand{\C}{\field{C}}&#10;\newcommand{\N}{\field{N}}&#10;\newcommand{\T}{\mathrm{T}}&#10;\pagestyle{empty}&#10;\begin{document}&#10;\begin{equation}&#10;\left\{&#10;\begin{array}{l}&#10;\displaystyle{\dot{x}  = f(x,t)+\red{u(t)}}\\&#10;\displaystyle{x(t_0) = x_0}\\&#10;\displaystyle{x(t) \in U  \subset \R^{N}}\\&#10;\displaystyle{f: \R^{N+1} \rightarrow \R^{N}}\\&#10;\end{array}&#10;\right.&#10;\nonumber&#10;\end{equation}&#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Z}{\field{Z}}&#10;\newcommand{\C}{\field{C}}&#10;\newcommand{\N}{\field{N}}&#10;\newcommand{\T}{\mathrm{T}}&#10;\pagestyle{empty}&#10;\begin{document}&#10;\begin{equation}&#10;\begin{array}{l}&#10;\displaystyle{u(t)=u(t+T_u)}\\[1mm]&#10;\displaystyle{m T_s = n T_u =T}\\&#10;n,m \in \Z\\&#10;\end{array}&#10;\nonumber&#10;\end{equation}&#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pagestyle{empty}&#10;\begin{document}&#10;\begin{equation}&#10;\left\{&#10;\begin{array}{l}&#10;\displaystyle{x_u(t)=x_s(t) + \xi(t)}\\[1mm]&#10;\displaystyle{x_u(t_0)=x_0 + \xi_0}\\[1mm]&#10;\displaystyle{x_u(t)=x_u(t+mT_s)=x_u(t+nT_u)}\\&#10;\end{array}&#10;\right.&#10;\nonumber&#10;\end{equation}&#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S^2(f)}&#10;\end{array}&#10;\right.&#10;\nonumber&#10;\end{equation}&#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red}[1]{\textcolor{red}{#1}}&#10;\newcommand{\green}[1]{\textcolor{green}{#1}}&#10;\newcommand{\field}[1]{\mathbb{#1}}&#10;\newcommand{\R}{\field{R}}&#10;\newcommand{\C}{\field{C}}&#10;\newcommand{\N}{\field{N}}&#10;\newcommand{\T}{\mathrm{T}}&#10;\pagestyle{empty}&#10;\begin{document}&#10;\begin{equation}&#10;\left.&#10;\begin{array}{l}&#10;\displaystyle{\frac{d}{dt}\left(\green{x_s(t)+\xi(t)}\right)  = &#10;f\left(\green{x_s(t)+\xi(t)}\right)  +\red{u(t)}}\\&#10;\end{array}&#10;\right.&#10;\nonumber&#10;\end{equation}&#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red}[1]{\textcolor{red}{#1}}&#10;\newcommand{\blue}[1]{\textcolor{blue}{#1}}&#10;\newcommand{\field}[1]{\mathbb{#1}}&#10;\newcommand{\R}{\field{R}}&#10;\newcommand{\C}{\field{C}}&#10;\newcommand{\N}{\field{N}}&#10;\newcommand{\T}{\mathrm{T}}&#10;\pagestyle{empty}&#10;\begin{document}&#10;\begin{equation}&#10;\left.&#10;\begin{array}{l}&#10;\displaystyle{\blue{\dot x_s(t)}+\dot \xi(t) =&#10;\blue{f(x_s(t))}+J_f^s(t)\xi(t)  + O(||\xi||^2) +\red{u(t)} \approx}\\[1mm]&#10;\approx \blue{f(x_s(t))}+J_f^s(t)\xi(t)+\red{u(t)}\\&#10;\end{array}&#10;\right.&#10;\nonumber&#10;\end{equation}&#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newcommand{\red}[1]{\textcolor{red}{#1}}&#10;\newcommand{\blue}[1]{\textcolor{blue}{#1}}&#10;\newcommand{\field}[1]{\mathbb{#1}}&#10;\newcommand{\R}{\field{R}}&#10;\newcommand{\C}{\field{C}}&#10;\newcommand{\N}{\field{N}}&#10;\newcommand{\T}{\mathrm{T}}&#10;\pagestyle{empty}&#10;\begin{document}&#10;\begin{equation}&#10;\left\{&#10;\begin{array}{l}&#10;\displaystyle{\dot \xi(t) = J_f^s(t)\xi(t)+\red{u(t)}}\\[1mm]&#10;\xi(t_0)=\xi_0\\&#10;\end{array}&#10;\right.&#10;\nonumber&#10;\end{equation}&#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amssymb}&#10;\newcommand{\field}[1]{\mathbb{#1}}&#10;\newcommand{\R}{\field{R}}&#10;\newcommand{\C}{\field{C}}&#10;\newcommand{\N}{\field{N}}&#10;\newcommand{\T}{\mathrm{T}}&#10;\pagestyle{empty}&#10;\begin{document}&#10;\begin{equation}&#10;\begin{array}{l}&#10;\xi_s(t)=&#10;\underbrace{\Phi(t,t_0)\Phi^{-1}(t_0,t_0)\xi_0}_{\xi_s^{free}(t)\triangleq \mathrm{free~response}}&#10;+\underbrace{\Phi(t,t_0)\int_{t_0}^t \Phi^{-1}(\tau,t_0)u(\tau)d\tau}_{\xi_s^{forced}(t) \triangleq \mathrm{forced~response}}&#10;\end{array}&#10;\nonumber&#10;\end{equation}&#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10;\usepackage{bbm}&#10;\newcommand{\ee}{\ensuremath{\mathbbm{e}}}&#10;\newcommand{\ii}{\ensuremath{\mathbbm{i}}}&#10;\newcommand{\eye}{\ensuremath{\mathbbm{1}}}&#10;\newcommand{\oo}{\ensuremath{\mathbbm{O}}}&#10;&#10;\pagestyle{empty}&#10;\begin{document}&#10;\begin{equation}&#10;\left\{&#10;\begin{array}{l}&#10;\displaystyle{\dot{\Phi}(t,t_0) = J_f^s(t)\Phi(t,t_0)}\\[1mm]&#10;\displaystyle{\Phi(t_0,t_0) = \eye_N}\\&#10;\end{array}&#10;\right.&#10;\nonumber&#10;\end{equation}&#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bbm}&#10;\newcommand{\field}[1]{\mathbb{#1}}&#10;\newcommand{\R}{\field{R}}&#10;\newcommand{\C}{\field{C}}&#10;\newcommand{\N}{\field{N}}&#10;\newcommand{\T}{\mathrm{T}}&#10;\newcommand{\ii}{\ensuremath{\mathbbm{i}}}&#10;\newcommand{\ee}{\ensuremath{\mathbbm{e}}}&#10;\pagestyle{empty}&#10;\begin{document}&#10;\begin{equation}&#10;\begin{array}{l}&#10;\displaystyle{u(t)=u(t+T_u)=\sum_{k=0}^{\infty}{c_k \ee ^{\ii k\frac{2\pi t}{T_u}}}}\\[6mm]&#10;\displaystyle{c_k=\frac{1}{T_u}\int_{t_0}^{t_0+T_u}{u(t) \ee ^{-\ii k\frac{2\pi t}{T_u}} dt}}&#10;\end{array}&#10;\nonumber&#10;\end{equation}&#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amssymb}&#10;\usepackage{bbm}&#10;\newcommand{\field}[1]{\mathbb{#1}}&#10;\newcommand{\R}{\field{R}}&#10;\newcommand{\C}{\field{C}}&#10;\newcommand{\N}{\field{N}}&#10;\newcommand{\T}{\mathrm{T}}&#10;\newcommand{\ii}{\ensuremath{\mathbbm{i}}}&#10;\newcommand{\ee}{\ensuremath{\mathbbm{e}}}&#10;\pagestyle{empty}&#10;\begin{document}&#10;\begin{equation}&#10;\begin{array}{l}&#10;\displaystyle{\left.\xi_s(t)\right|_{\xi_0=0}=\xi_s^{forced}(t)=&#10;\Phi(t,t_0)&#10;\sum_{k=0}^{\infty} c_k \int_{t_0}^t \Phi^{-1}(\tau,t_0) \ee ^{\ii k \frac{\tau}{T_u}} dt}&#10;\end{array}&#10;\nonumber&#10;\end{equation}&#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pagestyle{empty}&#10;\begin{document}&#10;\begin{equation}&#10;\left\{&#10;\begin{array}{l}&#10;C \dot x_1 = x_2 - (x_1^3-0.1x_1)\\&#10;L \dot x_2 = x_1\\&#10;C=1\\&#10;L=1\\&#10;\end{array}&#10;\right.&#10;\nonumber&#10;\end{equation}&#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pagestyle{empty}&#10;\begin{document}&#10;\begin{equation}&#10;\left.&#10;\begin{array}{l}&#10;C\\&#10;\end{array}&#10;\right.&#10;\nonumber&#10;\end{equation}&#10;\end{document}"/>
  <p:tag name="IGUANATEXSIZE" val="26"/>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pagestyle{empty}&#10;\begin{document}&#10;\begin{equation}&#10;\left.&#10;\begin{array}{l}&#10;L\\&#10;\end{array}&#10;\right.&#10;\nonumber&#10;\end{equation}&#10;\end{document}"/>
  <p:tag name="IGUANATEXSIZE" val="26"/>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frac{\kappa^2}{2}}&#10;\end{array}&#10;\right.&#10;\nonumber&#10;\end{equation}&#10;\end{document}"/>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usepackage{color}&#10;\newcommand{\red}[1]{\textcolor{red}{#1}}&#10;&#10;\pagestyle{empty}&#10;\begin{document}&#10;\begin{equation}&#10;\left.&#10;\begin{array}{l}&#10;I_{NL}={x^3_1-0.1 x_1}\\&#10;\end{array}&#10;\right.&#10;\nonumber&#10;\end{equation}&#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usepackage{color}&#10;\newcommand{\red}[1]{\textcolor{red}{#1}}&#10;\pagestyle{empty}&#10;\begin{document}&#10;\begin{equation}&#10;\left.&#10;\begin{array}{l}&#10;\red{x_1}\\&#10;\end{array}&#10;\right.&#10;\nonumber&#10;\end{equation}&#10;\end{document}"/>
  <p:tag name="IGUANATEXSIZE" val="2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usepackage{color}&#10;\newcommand{\red}[1]{\textcolor{red}{#1}}&#10;\pagestyle{empty}&#10;\begin{document}&#10;\begin{equation}&#10;\left.&#10;\begin{array}{l}&#10;\red{x_2}\\&#10;\end{array}&#10;\right.&#10;\nonumber&#10;\end{equation}&#10;\end{document}"/>
  <p:tag name="IGUANATEXSIZE" val="2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usepackage{color}&#10;\newcommand{\red}[1]{\textcolor{red}{#1}}&#10;\pagestyle{empty}&#10;\begin{document}&#10;\begin{equation}&#10;\left\{&#10;\begin{array}{l}&#10;\dot x_1 = -x_2 - (x_1^3-0.1x_1)+\red{u(t)}\\&#10;\dot x_2 = x_1\\&#10;\displaystyle{u(t)=10^{-3}sin\left(2\pi \frac{t}{T_u}\right)}\\&#10;\end{array}&#10;\right.&#10;\nonumber&#10;\end{equation}&#10;\end{document}"/>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red{u(t)=u(t+T_u)}\\&#10;\displaystyle{3 T_s = 11 T_u}&#10;\end{array}&#10;\right.&#10;\nonumber&#10;\end{equation}&#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pagestyle{empty}&#10;\begin{document}&#10;\begin{equation}&#10;\left.&#10;\begin{array}{l}&#10;1\\&#10;\end{array}&#10;\right.&#10;\nonumber&#10;\end{equation}&#10;\end{document}"/>
  <p:tag name="IGUANATEXSIZE" val="26"/>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pagestyle{empty}&#10;\begin{document}&#10;\begin{equation}&#10;\left.&#10;\begin{array}{l}&#10;1\\&#10;\end{array}&#10;\right.&#10;\nonumber&#10;\end{equation}&#10;\end{document}"/>
  <p:tag name="IGUANATEXSIZE" val="26"/>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usepackage{color}&#10;\newcommand{\red}[1]{\textcolor{red}{#1}}&#10;&#10;\pagestyle{empty}&#10;\begin{document}&#10;\begin{equation}&#10;\left.&#10;\begin{array}{l}&#10;I_{NL}={x^3_1-0.1 x_1}\\&#10;\end{array}&#10;\right.&#10;\nonumber&#10;\end{equation}&#10;\end{document}"/>
  <p:tag name="IGUANATEXSIZE" val="16"/>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usepackage{color}&#10;\newcommand{\red}[1]{\textcolor{red}{#1}}&#10;\pagestyle{empty}&#10;\begin{document}&#10;\begin{equation}&#10;\left.&#10;\begin{array}{l}&#10;\red{x_1}\\&#10;\end{array}&#10;\right.&#10;\nonumber&#10;\end{equation}&#10;\end{document}"/>
  <p:tag name="IGUANATEXSIZE" val="2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bbm}&#10;\newcommand{\ee}{\ensuremath{\mathbbm{e}}}&#10;\newcommand{\ii}{\ensuremath{\mathbbm{i}}}&#10;\newcommand{\eye}{\ensuremath{\mathbbm{1}}}&#10;\newcommand{\oo}{\ensuremath{\mathbbm{O}}}&#10;\usepackage{color}&#10;\newcommand{\red}[1]{\textcolor{red}{#1}}&#10;\pagestyle{empty}&#10;\begin{document}&#10;\begin{equation}&#10;\left.&#10;\begin{array}{l}&#10;\red{x_2}\\&#10;\end{array}&#10;\right.&#10;\nonumber&#10;\end{equation}&#10;\end{document}"/>
  <p:tag name="IGUANATEXSIZE" val="2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lambda_{min} \approx \frac{c}{f_{max}}}&#10;\end{array}&#10;\right.&#10;\nonumber&#10;\end{equation}&#10;\end{document}"/>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f_s = \frac{1}{6.2871 s} \approx 0.159 Hz}&#10;\end{array}&#10;\right.&#10;\nonumber&#10;\end{equation}&#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frac{1}{T}=\frac{f_s}{3} \approx 0.053 Hz}&#10;\end{array}&#10;\right.&#10;\nonumber&#10;\end{equation}&#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T = 3 T_s = 11 T_u}\\&#10;\end{array}&#10;\right.&#10;\nonumber&#10;\end{equation}&#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f_u = \frac{11}{3} f_s} \approx 0.583Hz\\&#10;\end{array}&#10;\right.&#10;\nonumber&#10;\end{equation}&#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Hz}&#10;\end{array}&#10;\right.&#10;\nonumber&#10;\end{equation}&#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approx}&#10;\end{array}&#10;\right.&#10;\nonumber&#10;\end{equation}&#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f_A}&#10;\end{array}&#10;\right.&#10;\nonumber&#10;\end{equation}&#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f_B=f_A+\Delta f}&#10;\end{array}&#10;\right.&#10;\nonumber&#10;\end{equation}&#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Hz}&#10;\end{array}&#10;\right.&#10;\nonumber&#10;\end{equation}&#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approx}&#10;\end{array}&#10;\right.&#10;\nonumber&#10;\end{equation}&#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s}&#10;\end{array}&#10;\right.&#10;\nonumber&#10;\end{equation}&#10;\end{document}"/>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f_A}&#10;\end{array}&#10;\right.&#10;\nonumber&#10;\end{equation}&#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f_B=f_A+\Delta f}&#10;\end{array}&#10;\right.&#10;\nonumber&#10;\end{equation}&#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displaystyle{OUT(t)=}&#10;\left\{&#10;\begin{array}{r}&#10;\displaystyle{+1, \quad IN(t) &gt; REF}\\&#10;\displaystyle{0, \quad IN(t) = REF}\\&#10;\displaystyle{-1, \quad IN(t) &lt; REF}\\&#10;\end{array}&#10;\right.&#10;\nonumber&#10;\end{equation}&#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IN(t)}\\&#10;\end{array}&#10;\right.&#10;\nonumber&#10;\end{equation}&#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REF}\\&#10;\end{array}&#10;\right.&#10;\nonumber&#10;\end{equation}&#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OUT(t)=\mathrm{sign}(IN(t)-REF)}\\&#10;\end{array}&#10;\right.&#10;\nonumber&#10;\end{equation}&#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l}&#10;\displaystyle{OUT(t)=\mathrm{tanh}\left(\kappa (IN(t)-REF)\right)}\\[3mm]&#10;\kappa \gg 1\\&#10;\end{array}&#10;\right.&#10;\nonumber&#10;\end{equation}&#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color}&#10;\usepackage{nicefrac}&#10;&#10;\newcommand{\field}[1]{\mathbb{#1}}&#10;\newcommand{\R}{\field{R}}&#10;\newcommand{\C}{\field{C}}&#10;\newcommand{\N}{\field{N}}&#10;\newcommand{\T}{\mathrm{T}}&#10;\newcommand{\red}[1]{\textcolor{red}{#1}}&#10;\pagestyle{empty}&#10;\begin{document}&#10;\begin{equation}&#10;IN(t_n)-REF&lt; -\nicefrac{\epsilon}{2}&lt; 0 &lt; \nicefrac{\epsilon}{2} &lt; IN(t_{n+1})-REF&#10;\nonumber&#10;\end{equation}&#10;\end{document}"/>
  <p:tag name="IGUANATEXSIZE" val="22"/>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red{\epsilon} = 2.22044605 \cdot 10^{-16}}\\&#10;\end{array}&#10;\right.&#10;\nonumber&#10;\end{equation}&#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newcommand{\field}[1]{\mathbb{#1}}&#10;\newcommand{\R}{\field{R}}&#10;\newcommand{\C}{\field{C}}&#10;\newcommand{\N}{\field{N}}&#10;\newcommand{\T}{\mathrm{T}}&#10;\usepackage{color}&#10;\newcommand{\red}[1]{\textcolor{red}{#1}}&#10;\pagestyle{empty}&#10;\begin{document}&#10;\begin{equation}&#10;\left.&#10;\begin{array}{r}&#10;\displaystyle{\red{\epsilon}}\\&#10;\end{array}&#10;\right.&#10;\nonumber&#10;\end{equation}&#10;\end{document}"/>
  <p:tag name="IGUANATEXSIZE" val="20"/>
</p:tagLst>
</file>

<file path=ppt/theme/theme1.xml><?xml version="1.0" encoding="utf-8"?>
<a:theme xmlns:a="http://schemas.openxmlformats.org/drawingml/2006/main" name="SC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2">
            <a:lumMod val="20000"/>
            <a:lumOff val="80000"/>
            <a:alpha val="50000"/>
          </a:schemeClr>
        </a:solidFill>
        <a:ln>
          <a:solidFill>
            <a:schemeClr val="accent1"/>
          </a:solidFill>
        </a:ln>
      </a:spPr>
      <a:bodyPr wrap="square" rtlCol="0">
        <a:spAutoFit/>
      </a:bodyPr>
      <a:lstStyle>
        <a:defPPr algn="ctr">
          <a:defRPr sz="2800" dirty="0" smtClean="0">
            <a:solidFill>
              <a:srgbClr val="0000FF"/>
            </a:solidFill>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17632</TotalTime>
  <Words>4689</Words>
  <Application>Microsoft Office PowerPoint</Application>
  <PresentationFormat>Presentazione su schermo (4:3)</PresentationFormat>
  <Paragraphs>456</Paragraphs>
  <Slides>59</Slides>
  <Notes>0</Notes>
  <HiddenSlides>0</HiddenSlides>
  <MMClips>0</MMClips>
  <ScaleCrop>false</ScaleCrop>
  <HeadingPairs>
    <vt:vector size="4" baseType="variant">
      <vt:variant>
        <vt:lpstr>Tema</vt:lpstr>
      </vt:variant>
      <vt:variant>
        <vt:i4>1</vt:i4>
      </vt:variant>
      <vt:variant>
        <vt:lpstr>Titoli diapositive</vt:lpstr>
      </vt:variant>
      <vt:variant>
        <vt:i4>59</vt:i4>
      </vt:variant>
    </vt:vector>
  </HeadingPairs>
  <TitlesOfParts>
    <vt:vector size="60" baseType="lpstr">
      <vt:lpstr>SCHEMA</vt:lpstr>
      <vt:lpstr>Advanced simulation of analog/digital circuits modeled as hybrid systems: the PAN simulation environment</vt:lpstr>
      <vt:lpstr>I would like to show you that HST  CS</vt:lpstr>
      <vt:lpstr>Hybrid system: from the Wikipedia</vt:lpstr>
      <vt:lpstr>Circuit Simulation: from the Wikipedia</vt:lpstr>
      <vt:lpstr>A little bit of background(.zip)</vt:lpstr>
      <vt:lpstr>I will try …</vt:lpstr>
      <vt:lpstr>The flow of ideas</vt:lpstr>
      <vt:lpstr>Diapositiva 8</vt:lpstr>
      <vt:lpstr>Diapositiva 9</vt:lpstr>
      <vt:lpstr>Diapositiva 10</vt:lpstr>
      <vt:lpstr>The flow of ideas</vt:lpstr>
      <vt:lpstr>Diapositiva 12</vt:lpstr>
      <vt:lpstr>Diapositiva 13</vt:lpstr>
      <vt:lpstr>Diapositiva 14</vt:lpstr>
      <vt:lpstr>Diapositiva 15</vt:lpstr>
      <vt:lpstr>Diapositiva 16</vt:lpstr>
      <vt:lpstr>The flow of ideas</vt:lpstr>
      <vt:lpstr>Diapositiva 18</vt:lpstr>
      <vt:lpstr>Diapositiva 19</vt:lpstr>
      <vt:lpstr>Diapositiva 20</vt:lpstr>
      <vt:lpstr>The flow of ideas</vt:lpstr>
      <vt:lpstr>Diapositiva 22</vt:lpstr>
      <vt:lpstr>Diapositiva 23</vt:lpstr>
      <vt:lpstr>Diapositiva 24</vt:lpstr>
      <vt:lpstr>The flow of ideas</vt:lpstr>
      <vt:lpstr>Diapositiva 26</vt:lpstr>
      <vt:lpstr>Diapositiva 27</vt:lpstr>
      <vt:lpstr>The flow of ideas</vt:lpstr>
      <vt:lpstr>Diapositiva 29</vt:lpstr>
      <vt:lpstr>Diapositiva 30</vt:lpstr>
      <vt:lpstr>Diapositiva 31</vt:lpstr>
      <vt:lpstr>Hybrid systems (state and vector field point of view) </vt:lpstr>
      <vt:lpstr>Diapositiva 33</vt:lpstr>
      <vt:lpstr>Diapositiva 34</vt:lpstr>
      <vt:lpstr>The flow of ideas</vt:lpstr>
      <vt:lpstr>Diapositiva 36</vt:lpstr>
      <vt:lpstr>Le fil rouge</vt:lpstr>
      <vt:lpstr>The fundamental matrix</vt:lpstr>
      <vt:lpstr>The fundamental matrix: two basic properties</vt:lpstr>
      <vt:lpstr>The saltation matrix</vt:lpstr>
      <vt:lpstr>The saltation matrix</vt:lpstr>
      <vt:lpstr>The saltation matrix</vt:lpstr>
      <vt:lpstr>Periodic Small Signal Analysis (PAC)</vt:lpstr>
      <vt:lpstr>Periodic Small Signal Analysis (PAC)</vt:lpstr>
      <vt:lpstr>Periodic Small Signal Analysis (PAC)</vt:lpstr>
      <vt:lpstr>Periodic Small Signal Analysis (PAC)</vt:lpstr>
      <vt:lpstr>Periodic Small Signal Analysis (PAC)</vt:lpstr>
      <vt:lpstr>Periodic Small Signal Analysis (PAC)</vt:lpstr>
      <vt:lpstr>Diapositiva 49</vt:lpstr>
      <vt:lpstr>The hybrid systems modeling framework has been implemented in PAN</vt:lpstr>
      <vt:lpstr>In implementing the hybrid systems modeling framework in PAN it has been necessary to …</vt:lpstr>
      <vt:lpstr>Manifold location</vt:lpstr>
      <vt:lpstr>But there are also some ghost manifolds …</vt:lpstr>
      <vt:lpstr>Manifold location  (the simplest case of an analog autonomous system with a switching vector field)</vt:lpstr>
      <vt:lpstr>Manifold location</vt:lpstr>
      <vt:lpstr>Location of the manifold gradient at the switching point</vt:lpstr>
      <vt:lpstr>Location of the manifold gradient at the switching point</vt:lpstr>
      <vt:lpstr>Concluding Remarks</vt:lpstr>
      <vt:lpstr>List of scientific publications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Simulazione di circuiti misti analogici-digitali: sistemi ibridi, matrici di “salto”, analisi di rumore,  funzioni di trasferimento tempo-varianti</dc:title>
  <dc:creator>Federico Bizzarri</dc:creator>
  <cp:lastModifiedBy>Federico Bizzarri</cp:lastModifiedBy>
  <cp:revision>277</cp:revision>
  <dcterms:created xsi:type="dcterms:W3CDTF">2011-05-02T06:17:46Z</dcterms:created>
  <dcterms:modified xsi:type="dcterms:W3CDTF">2014-01-20T22:24:14Z</dcterms:modified>
</cp:coreProperties>
</file>